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4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2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248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249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cs-CZ" sz="1400" b="0" strike="noStrike" spc="-1">
                <a:latin typeface="Times New Roman"/>
              </a:defRPr>
            </a:lvl1pPr>
          </a:lstStyle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50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23DC41A5-2778-4643-BBC2-5119CA32ECC2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  <a:ln w="0">
            <a:noFill/>
          </a:ln>
        </p:spPr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F2A3A86-BE5C-4DCC-A2B9-003410C8CEA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DABA13-837B-4EEB-BA4E-21E73B4BA7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6869709-B327-4643-9D21-112A1972FD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B71F0AF-A493-4092-9788-BD1F18E2BC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5BC6342-2F88-43E3-8A15-62E077E371C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641B93-3647-4ACC-A006-48003A64E66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9CE23B-F7E4-44DF-8F67-E3A2D71FA2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0A79647-C384-4B1F-A14B-1234235F0E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746801-A53B-4E74-84B4-290E38264C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4EE95E3-2A82-4FF1-8AFA-A76C2D42DD5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E32458-F625-49F3-9ADE-D511484CE3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6510503-4F4D-4503-8B70-A4A6AC022B4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3B200C6-E6E1-478F-A0D1-FF386894C1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079010-04FB-4491-BC5A-02F26162E71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78EC1D-6529-4582-AF1C-C56FCA971C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7DB6D2-83B2-4303-B670-B34E1ED0863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86A2B59-1F9D-4EB6-85D3-031CD93643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7FE4C72-C0F7-4E5E-AB26-464D8F5C80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B20C1D-3B78-460E-8187-7C50F2EFC1A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64751E-285E-467B-9452-0A9AF5AA56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3836F2-AE8A-410D-9011-5BE2E489A84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DDFA7B-E38F-40CA-8EA3-0D7C6979FD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6A4400-23FD-4038-91FF-41E3EF71C1E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3685278-710C-4F5C-8629-7C6BE7C3B8E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9F678C-74E3-46F0-B635-94DBAADC30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8C287C-4F3E-42B2-8F25-1F792BBE4A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C30CA36-3051-4642-8A23-A9870D56806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0A4E04-CEDC-409F-AE50-F40425D11B1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D5500A-D94B-4662-BB8F-A6F645274D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2E1B6B-DAE3-4E76-B7A4-82BB54D06A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7F7433-5BBB-4B8F-A543-5899B8BE001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D18E3E6-34B5-4DDF-AD4B-1E6C4422D6B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9A60F07-6E6C-408A-82B7-C99B154CDB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8818EEA-50EF-4198-8DD3-E5C2AD247E8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A3A6EAB-8C82-4C82-8381-F4CA02281A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2391468-2AC3-4E9F-A6B1-560602D6902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F03E1AF-8B5E-4BC4-B2AA-1F9FB7A922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CE9F4EF-18FA-4D3A-8045-8556D880498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C8D74FF-EC86-422D-995D-77A19BB5B0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CE992A4-30BA-4F1C-BB05-31FA53F68EB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9348D0F-4A34-4042-9F40-6499BCA6E2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3D026AC-8ACD-4007-B093-F7D2126B9A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422050A-3172-433C-A389-2FD76B6A517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F343C73-75B0-4A79-AF1D-590BB3F841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DCD604E-8711-4D22-B4DE-1890918C6B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6EF9F0F-A2AF-4EBF-8D24-095044336BD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4ED193-82B7-4196-85B2-9997B155DC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254E754-9E3D-4837-A855-2AFC4BC420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39ADEDE-0814-476F-B12B-3146C41EF72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04DD4BB-C225-43E7-89E6-B64DAE74D5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7B7F3D4-4D34-4FB1-AE37-A5EFDD33B2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8934E94-CCF9-456B-ABDE-CC8493B824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AF2D1BA-E1EA-4828-B19E-E6156C1CA6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35DFEB9-B08A-4C86-9A3C-1C54465151B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DF7A76-C8FF-4E56-B8B7-AD94D33A31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E1BE8C2-84BA-46A8-90E4-1A3EE38EC5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7124110-E044-4D89-993F-DB2E6F4FCE6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215B5B9-49DD-434D-B00E-5BE74F07533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569AF33-CA92-4018-9647-48C6287DAC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26CAB85-3962-4EDE-B2A6-4FD13917BD3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7DE7B83-C331-4F2D-BEA5-9BD8E00131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D2748F-1755-4E6F-95B4-80AD51410C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AE7F08-8EF8-4161-BD80-4679FE22FC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93B14B-44BE-4630-931B-8A3ABF2553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A08678C-B14F-4317-8195-0C420A1EACD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61CA493-1D6D-4361-B67D-650E5344F1C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59A4970-5E62-4266-895B-D25FF45E911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C46CEF-9CAC-4E1C-BFC4-EE1722945C4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7ACBE55-DB8D-4BF4-8141-6144DB59C1A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517C204-0424-4FB2-A176-309C88AED65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814494-B79A-453B-8894-FFDB166C46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ABD1D0E-1670-4C32-97EC-C6DB56C8BD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E0061B7-13A4-4774-B556-D5633FA795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/>
          <p:nvPr/>
        </p:nvSpPr>
        <p:spPr>
          <a:xfrm>
            <a:off x="6789240" y="6480000"/>
            <a:ext cx="27061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Komunikace a prezentace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sldNum" idx="1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1F831EC-CEE4-4687-BB86-85519E49A53A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3040" cy="600840"/>
          </a:xfrm>
          <a:prstGeom prst="rect">
            <a:avLst/>
          </a:prstGeom>
          <a:ln w="0">
            <a:noFill/>
          </a:ln>
        </p:spPr>
      </p:pic>
      <p:sp>
        <p:nvSpPr>
          <p:cNvPr id="41" name="Footer Placeholder 4"/>
          <p:cNvSpPr/>
          <p:nvPr/>
        </p:nvSpPr>
        <p:spPr>
          <a:xfrm>
            <a:off x="6300000" y="6480000"/>
            <a:ext cx="319536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2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1BC87D3-5F5E-4B40-9EB2-3FFFD914480B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3040" cy="600840"/>
          </a:xfrm>
          <a:prstGeom prst="rect">
            <a:avLst/>
          </a:prstGeom>
          <a:ln w="0">
            <a:noFill/>
          </a:ln>
        </p:spPr>
      </p:pic>
      <p:sp>
        <p:nvSpPr>
          <p:cNvPr id="82" name="Footer Placeholder 4"/>
          <p:cNvSpPr/>
          <p:nvPr/>
        </p:nvSpPr>
        <p:spPr>
          <a:xfrm>
            <a:off x="6300000" y="6480000"/>
            <a:ext cx="319536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sldNum" idx="3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6A6EB99-0B66-49DB-A5DD-EB56B67A2E76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3040" cy="600840"/>
          </a:xfrm>
          <a:prstGeom prst="rect">
            <a:avLst/>
          </a:prstGeom>
          <a:ln w="0">
            <a:noFill/>
          </a:ln>
        </p:spPr>
      </p:pic>
      <p:sp>
        <p:nvSpPr>
          <p:cNvPr id="123" name="Footer Placeholder 4"/>
          <p:cNvSpPr/>
          <p:nvPr/>
        </p:nvSpPr>
        <p:spPr>
          <a:xfrm>
            <a:off x="6300000" y="6480000"/>
            <a:ext cx="319536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sldNum" idx="4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5E8B645-E8B0-4E28-9E09-11D314457312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3040" cy="600840"/>
          </a:xfrm>
          <a:prstGeom prst="rect">
            <a:avLst/>
          </a:prstGeom>
          <a:ln w="0">
            <a:noFill/>
          </a:ln>
        </p:spPr>
      </p:pic>
      <p:sp>
        <p:nvSpPr>
          <p:cNvPr id="164" name="Footer Placeholder 4"/>
          <p:cNvSpPr/>
          <p:nvPr/>
        </p:nvSpPr>
        <p:spPr>
          <a:xfrm>
            <a:off x="6300000" y="6480000"/>
            <a:ext cx="319536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sldNum" idx="5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EABB2A-EBD8-41AE-97DC-AD11E170F731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3040" cy="600840"/>
          </a:xfrm>
          <a:prstGeom prst="rect">
            <a:avLst/>
          </a:prstGeom>
          <a:ln w="0">
            <a:noFill/>
          </a:ln>
        </p:spPr>
      </p:pic>
      <p:sp>
        <p:nvSpPr>
          <p:cNvPr id="205" name="Footer Placeholder 4"/>
          <p:cNvSpPr/>
          <p:nvPr/>
        </p:nvSpPr>
        <p:spPr>
          <a:xfrm>
            <a:off x="6300000" y="6480000"/>
            <a:ext cx="319536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sldNum" idx="6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5372F8-BA78-46F7-9621-6195F5AEC006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peska.cz/e_download.php?file=data/editor/72cs_8.pdf&amp;original=VY_32_INOVACE_20h.pdf" TargetMode="External"/><Relationship Id="rId2" Type="http://schemas.openxmlformats.org/officeDocument/2006/relationships/hyperlink" Target="https://slideplayer.cz/slide/2287173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mania.cz/ciselne-soustavy/" TargetMode="External"/><Relationship Id="rId2" Type="http://schemas.openxmlformats.org/officeDocument/2006/relationships/hyperlink" Target="https://slideplayer.cz/slide/3758219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revodyonline.eu/cs/ciselne-soustavy.html" TargetMode="External"/><Relationship Id="rId4" Type="http://schemas.openxmlformats.org/officeDocument/2006/relationships/hyperlink" Target="https://portal.matematickabiologie.cz/index.php?pg=zaklady-informatiky-pro-biology--teoreticke-zaklady-informatiky--teorie-cisel--prevody-mezi-ciselnymi-soustavam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2UEReHF7YY" TargetMode="External"/><Relationship Id="rId2" Type="http://schemas.openxmlformats.org/officeDocument/2006/relationships/hyperlink" Target="https://slideplayer.cz/slide/3764788/" TargetMode="Externa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MuaFp7zbUs" TargetMode="External"/><Relationship Id="rId2" Type="http://schemas.openxmlformats.org/officeDocument/2006/relationships/hyperlink" Target="https://www.youtube.com/watch?v=TB9RETj6ZCw" TargetMode="Externa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www.youtube.com/watch?v=JkID8JPtM7w" TargetMode="External"/><Relationship Id="rId4" Type="http://schemas.openxmlformats.org/officeDocument/2006/relationships/hyperlink" Target="https://www.youtube.com/watch?v=HLgzqanGHI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www.sslch.cz/files/163/11-periferni-zarizeni-pocitace-u.pdf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jReRMoG3Y" TargetMode="External"/><Relationship Id="rId2" Type="http://schemas.openxmlformats.org/officeDocument/2006/relationships/hyperlink" Target="https://www.youtube.com/watch?v=vRuGPzdLbyQ" TargetMode="Externa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7-3lflh8I" TargetMode="External"/><Relationship Id="rId2" Type="http://schemas.openxmlformats.org/officeDocument/2006/relationships/hyperlink" Target="https://slideplayer.cz/slide/1975144/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youtube.com/watch?v=F7mAoa0fOts" TargetMode="External"/><Relationship Id="rId5" Type="http://schemas.openxmlformats.org/officeDocument/2006/relationships/hyperlink" Target="https://www.youtube.com/watch?v=DGd48PGbnBs" TargetMode="External"/><Relationship Id="rId4" Type="http://schemas.openxmlformats.org/officeDocument/2006/relationships/hyperlink" Target="https://www.youtube.com/watch?v=k-EID5_2D9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akub.nedved@vsem.cz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ld.zsnamesti.cz/dum/VY_32_INOVACE_380.pdf" TargetMode="External"/><Relationship Id="rId7" Type="http://schemas.openxmlformats.org/officeDocument/2006/relationships/hyperlink" Target="https://www.youtube.com/watch?v=AaZ_RSt0KP8" TargetMode="External"/><Relationship Id="rId2" Type="http://schemas.openxmlformats.org/officeDocument/2006/relationships/hyperlink" Target="https://slideplayer.cz/slide/2804866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IgF3OX8nT0w" TargetMode="External"/><Relationship Id="rId5" Type="http://schemas.openxmlformats.org/officeDocument/2006/relationships/hyperlink" Target="https://www.youtube.com/watch?v=wYVK1VH-gTE" TargetMode="External"/><Relationship Id="rId4" Type="http://schemas.openxmlformats.org/officeDocument/2006/relationships/hyperlink" Target="https://www.youtube.com/watch?v=HpnN2R1BC7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Obrázek 1"/>
          <p:cNvPicPr/>
          <p:nvPr/>
        </p:nvPicPr>
        <p:blipFill>
          <a:blip r:embed="rId3"/>
          <a:srcRect r="11813" b="-385"/>
          <a:stretch/>
        </p:blipFill>
        <p:spPr>
          <a:xfrm>
            <a:off x="1460520" y="0"/>
            <a:ext cx="9181800" cy="6855480"/>
          </a:xfrm>
          <a:prstGeom prst="rect">
            <a:avLst/>
          </a:prstGeom>
          <a:ln w="0">
            <a:noFill/>
          </a:ln>
        </p:spPr>
      </p:pic>
      <p:sp>
        <p:nvSpPr>
          <p:cNvPr id="252" name="Obdélník 4"/>
          <p:cNvSpPr/>
          <p:nvPr/>
        </p:nvSpPr>
        <p:spPr>
          <a:xfrm>
            <a:off x="651600" y="6315480"/>
            <a:ext cx="32025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FFFFFF"/>
                </a:solidFill>
                <a:latin typeface="Verdana"/>
                <a:ea typeface="Verdana"/>
              </a:rPr>
              <a:t>Jakub Nedvěd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53" name="Obdélník 5"/>
          <p:cNvSpPr/>
          <p:nvPr/>
        </p:nvSpPr>
        <p:spPr>
          <a:xfrm>
            <a:off x="1460520" y="5220000"/>
            <a:ext cx="9177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cs-CZ" sz="3600" b="1" strike="noStrike" spc="-151">
                <a:solidFill>
                  <a:srgbClr val="FFFFFF"/>
                </a:solidFill>
                <a:latin typeface="Verdana"/>
                <a:ea typeface="Verdana"/>
              </a:rPr>
              <a:t>Informační systémy a technologie</a:t>
            </a:r>
            <a:endParaRPr lang="cs-CZ" sz="3600" b="0" strike="noStrike" spc="-1">
              <a:latin typeface="Arial"/>
            </a:endParaRPr>
          </a:p>
        </p:txBody>
      </p:sp>
      <p:pic>
        <p:nvPicPr>
          <p:cNvPr id="254" name="Obrázek 4"/>
          <p:cNvPicPr/>
          <p:nvPr/>
        </p:nvPicPr>
        <p:blipFill>
          <a:blip r:embed="rId4"/>
          <a:srcRect t="15466" r="84758"/>
          <a:stretch/>
        </p:blipFill>
        <p:spPr>
          <a:xfrm>
            <a:off x="4206960" y="1539720"/>
            <a:ext cx="3393000" cy="3678120"/>
          </a:xfrm>
          <a:prstGeom prst="rect">
            <a:avLst/>
          </a:prstGeom>
          <a:ln w="0">
            <a:noFill/>
          </a:ln>
        </p:spPr>
      </p:pic>
      <p:pic>
        <p:nvPicPr>
          <p:cNvPr id="255" name="Obrázek 5"/>
          <p:cNvPicPr/>
          <p:nvPr/>
        </p:nvPicPr>
        <p:blipFill>
          <a:blip r:embed="rId5"/>
          <a:stretch/>
        </p:blipFill>
        <p:spPr>
          <a:xfrm>
            <a:off x="359280" y="384120"/>
            <a:ext cx="3381840" cy="74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Num" idx="18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E8613DA-FDAD-4A70-AD97-151D988AE7A0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10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Jednotky informace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15" name="Obdélník 12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16" name="Obdélník 315"/>
          <p:cNvSpPr/>
          <p:nvPr/>
        </p:nvSpPr>
        <p:spPr>
          <a:xfrm>
            <a:off x="1260000" y="1620000"/>
            <a:ext cx="7917840" cy="187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https://slideplayer.cz/slide/2287173/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https://www.zspeska.cz/e_download.php?file=data/editor/72cs_8.pdf&amp;original=VY_32_INOVACE_20h.pdf</a:t>
            </a:r>
            <a:endParaRPr lang="cs-CZ" sz="1800" b="0" strike="noStrike" spc="-1">
              <a:latin typeface="Arial"/>
            </a:endParaRPr>
          </a:p>
        </p:txBody>
      </p:sp>
      <p:pic>
        <p:nvPicPr>
          <p:cNvPr id="317" name="Obrázek 316"/>
          <p:cNvPicPr/>
          <p:nvPr/>
        </p:nvPicPr>
        <p:blipFill>
          <a:blip r:embed="rId4"/>
          <a:stretch/>
        </p:blipFill>
        <p:spPr>
          <a:xfrm>
            <a:off x="344520" y="3558240"/>
            <a:ext cx="5773320" cy="2199600"/>
          </a:xfrm>
          <a:prstGeom prst="rect">
            <a:avLst/>
          </a:prstGeom>
          <a:ln w="0">
            <a:noFill/>
          </a:ln>
        </p:spPr>
      </p:pic>
      <p:pic>
        <p:nvPicPr>
          <p:cNvPr id="318" name="Obrázek 317"/>
          <p:cNvPicPr/>
          <p:nvPr/>
        </p:nvPicPr>
        <p:blipFill>
          <a:blip r:embed="rId5"/>
          <a:stretch/>
        </p:blipFill>
        <p:spPr>
          <a:xfrm>
            <a:off x="7200000" y="3240000"/>
            <a:ext cx="4119840" cy="276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Num" idx="19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435F73C-7E8B-438E-8E74-4EAF1F58DEA8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11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Číselné soustavy (dvojková, desítková, osmičková, šestnáctková)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21" name="Obdélník 14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22" name="Obdélník 321"/>
          <p:cNvSpPr/>
          <p:nvPr/>
        </p:nvSpPr>
        <p:spPr>
          <a:xfrm>
            <a:off x="720000" y="210744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https://slideplayer.cz/slide/3758219/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Doplňkové znalosti:</a:t>
            </a:r>
            <a:endParaRPr lang="cs-CZ" sz="1800" b="0" strike="noStrike" spc="-1"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https://prezmania.cz/ciselne-soustavy/</a:t>
            </a:r>
            <a:endParaRPr lang="cs-CZ" sz="1800" b="0" strike="noStrike" spc="-1"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https://www.ssinfotech.cz/media/TEXTOVA%20GALERIE/PROJEKT%20EU/UKAZKY%20NA%20SABLON%20NA%20WEB/INF/VY_32_INOVACE_222.pdf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Návod, jak převádět čísla mezi soustavami: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https://portal.matematickabiologie.cz/index.php?pg=zaklady-informatiky-pro-biology--teoreticke-zaklady-informatiky--teorie-cisel--prevody-mezi-ciselnymi-soustavami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https://prevodyonline.eu/cs/ciselne-soustavy.html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Num" idx="20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E18100-A462-4439-BB8D-299EB06839BD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Číselné soustavy (dvojková, desítková, osmičková, šestnáctková)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25" name="Obdélník 1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26" name="Obdélník 325"/>
          <p:cNvSpPr/>
          <p:nvPr/>
        </p:nvSpPr>
        <p:spPr>
          <a:xfrm>
            <a:off x="1260360" y="2160000"/>
            <a:ext cx="791784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Úlohy - převeďte: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A) 20 v desítkové do dvojkové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B) 101010 ve dvojkové do desítkové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C) 111 v desítkové soustavě do šestnáctkové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D) B v šestnáctkové do desítkové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E) 1100 ve dvojkové do osmičkové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Num" idx="21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3D0CF9D-25C6-4B71-8AA4-B3FD83E5D1AA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Číselné soustavy (dvojková, desítková, osmičková, šestnáctková)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29" name="Obdélník 1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30" name="Obdélník 329"/>
          <p:cNvSpPr/>
          <p:nvPr/>
        </p:nvSpPr>
        <p:spPr>
          <a:xfrm>
            <a:off x="1260000" y="2340000"/>
            <a:ext cx="791784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Úloha – thinking out of the box: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Máme trojkovou soustavu – první znak          , druhý znak      , třetí znak    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Zapište čísla z desítkové soustavy pomocí naší trojkové soustavy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A) 8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B) 13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C) 18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331" name="Slunce 330"/>
          <p:cNvSpPr/>
          <p:nvPr/>
        </p:nvSpPr>
        <p:spPr>
          <a:xfrm>
            <a:off x="5328000" y="2880000"/>
            <a:ext cx="538200" cy="358200"/>
          </a:xfrm>
          <a:prstGeom prst="sun">
            <a:avLst>
              <a:gd name="adj" fmla="val 25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Volný tvar 331"/>
          <p:cNvSpPr/>
          <p:nvPr/>
        </p:nvSpPr>
        <p:spPr>
          <a:xfrm flipH="1">
            <a:off x="7269840" y="2880000"/>
            <a:ext cx="178200" cy="358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0"/>
                </a:moveTo>
                <a:cubicBezTo>
                  <a:pt x="16814" y="2158"/>
                  <a:pt x="12029" y="5080"/>
                  <a:pt x="12029" y="10800"/>
                </a:cubicBezTo>
                <a:cubicBezTo>
                  <a:pt x="12029" y="16520"/>
                  <a:pt x="16814" y="19442"/>
                  <a:pt x="21600" y="21600"/>
                </a:cubicBezTo>
                <a:cubicBezTo>
                  <a:pt x="9740" y="21600"/>
                  <a:pt x="0" y="16730"/>
                  <a:pt x="0" y="10800"/>
                </a:cubicBezTo>
                <a:cubicBezTo>
                  <a:pt x="0" y="4870"/>
                  <a:pt x="9740" y="0"/>
                  <a:pt x="21600" y="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Volný tvar 332"/>
          <p:cNvSpPr/>
          <p:nvPr/>
        </p:nvSpPr>
        <p:spPr>
          <a:xfrm>
            <a:off x="8640000" y="2880000"/>
            <a:ext cx="538200" cy="358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Num" idx="22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B07527-B4B2-4134-B5AF-DA1E9A2D892F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Rozdělení počítačů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36" name="Obdélník 1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37" name="Obdélník 336"/>
          <p:cNvSpPr/>
          <p:nvPr/>
        </p:nvSpPr>
        <p:spPr>
          <a:xfrm>
            <a:off x="720000" y="210744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https://slideplayer.cz/slide/1951156/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338" name="Volný tvar 9"/>
          <p:cNvSpPr/>
          <p:nvPr/>
        </p:nvSpPr>
        <p:spPr>
          <a:xfrm>
            <a:off x="9113040" y="2485800"/>
            <a:ext cx="2585160" cy="6955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HP,  Dell, IBM,  Acer,  Asus, …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39" name="Volný tvar 11"/>
          <p:cNvSpPr/>
          <p:nvPr/>
        </p:nvSpPr>
        <p:spPr>
          <a:xfrm>
            <a:off x="9111600" y="3942360"/>
            <a:ext cx="2585160" cy="69588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Osobní, průmyslové, řídící, 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40" name="Volný tvar 12"/>
          <p:cNvSpPr/>
          <p:nvPr/>
        </p:nvSpPr>
        <p:spPr>
          <a:xfrm>
            <a:off x="9103680" y="4670280"/>
            <a:ext cx="2585520" cy="6955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Mikrokontrolery, osobní, pracovní stanice, sálový, superpočítač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41" name="Volný tvar 13"/>
          <p:cNvSpPr/>
          <p:nvPr/>
        </p:nvSpPr>
        <p:spPr>
          <a:xfrm>
            <a:off x="9113040" y="3225960"/>
            <a:ext cx="2583720" cy="65268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Intel,  AMD,  TI, SUN…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42" name="Volný tvar 14"/>
          <p:cNvSpPr/>
          <p:nvPr/>
        </p:nvSpPr>
        <p:spPr>
          <a:xfrm>
            <a:off x="6591960" y="2485800"/>
            <a:ext cx="2408400" cy="6955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výrobce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43" name="Volný tvar 15"/>
          <p:cNvSpPr/>
          <p:nvPr/>
        </p:nvSpPr>
        <p:spPr>
          <a:xfrm>
            <a:off x="6590520" y="3942360"/>
            <a:ext cx="2408400" cy="69588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použití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44" name="Volný tvar 16"/>
          <p:cNvSpPr/>
          <p:nvPr/>
        </p:nvSpPr>
        <p:spPr>
          <a:xfrm>
            <a:off x="6582960" y="4670280"/>
            <a:ext cx="2408400" cy="6955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výkonu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45" name="Volný tvar 17"/>
          <p:cNvSpPr/>
          <p:nvPr/>
        </p:nvSpPr>
        <p:spPr>
          <a:xfrm>
            <a:off x="6591960" y="3225960"/>
            <a:ext cx="2407320" cy="65268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výrobce procesoru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46" name="Volný tvar 18"/>
          <p:cNvSpPr/>
          <p:nvPr/>
        </p:nvSpPr>
        <p:spPr>
          <a:xfrm>
            <a:off x="6582960" y="5422680"/>
            <a:ext cx="2408400" cy="6955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provedení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347" name="Volný tvar 19"/>
          <p:cNvSpPr/>
          <p:nvPr/>
        </p:nvSpPr>
        <p:spPr>
          <a:xfrm>
            <a:off x="9103680" y="5422680"/>
            <a:ext cx="2585520" cy="6955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Kapesní,  přenosný, stolní, sálový, </a:t>
            </a:r>
            <a:endParaRPr lang="cs-CZ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Num" idx="23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0BFE2F2-5F5B-44C0-87B3-471B32EBD4EB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Hardware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50" name="Obdélník 1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51" name="Obdélník 350"/>
          <p:cNvSpPr/>
          <p:nvPr/>
        </p:nvSpPr>
        <p:spPr>
          <a:xfrm>
            <a:off x="720720" y="162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Veškeré fyzicky existující technické vybavení počítače a periferní zařízení. Počítač by bez něj 	nebyl schopen pracovat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https://slideplayer.cz/slide/3764788/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Doporučuji shlédnout: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https://www.youtube.com/watch?v=v2UEReHF7YY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https://studijni-svet.cz/hardware-modernich-pocitacu/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Num" idx="24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09F3C5A-E91F-4F5B-821F-6335D941A57E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Hardware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54" name="Obdélník 1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55" name="Obdélník 354"/>
          <p:cNvSpPr/>
          <p:nvPr/>
        </p:nvSpPr>
        <p:spPr>
          <a:xfrm>
            <a:off x="720720" y="162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Vývoj grafických karet: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https://www.youtube.com/watch?v=TB9RETj6ZCw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Vývoj procesorů Intel: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https://www.youtube.com/watch?v=8MuaFp7zbUs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Vývoj hard disků: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https://www.youtube.com/watch?v=HLgzqanGHIg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https://www.youtube.com/watch?v=JkID8JPtM7w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Vývoj RAM: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https://www.youtube.com/watch?v=54smVX-TyiM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Num" idx="25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E717A0-CB9F-4E9A-AE91-11587843EB96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Hardware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58" name="Obdélník 1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59" name="Obdélník 358"/>
          <p:cNvSpPr/>
          <p:nvPr/>
        </p:nvSpPr>
        <p:spPr>
          <a:xfrm>
            <a:off x="720720" y="162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Zajímavosti a statistiky:</a:t>
            </a:r>
            <a:endParaRPr lang="cs-CZ" sz="1800" b="0" strike="noStrike" spc="-1">
              <a:latin typeface="Arial"/>
            </a:endParaRPr>
          </a:p>
        </p:txBody>
      </p:sp>
      <p:pic>
        <p:nvPicPr>
          <p:cNvPr id="360" name="Obrázek 359"/>
          <p:cNvPicPr/>
          <p:nvPr/>
        </p:nvPicPr>
        <p:blipFill>
          <a:blip r:embed="rId2"/>
          <a:stretch/>
        </p:blipFill>
        <p:spPr>
          <a:xfrm>
            <a:off x="540000" y="2130480"/>
            <a:ext cx="2698920" cy="1919160"/>
          </a:xfrm>
          <a:prstGeom prst="rect">
            <a:avLst/>
          </a:prstGeom>
          <a:ln w="0">
            <a:noFill/>
          </a:ln>
        </p:spPr>
      </p:pic>
      <p:pic>
        <p:nvPicPr>
          <p:cNvPr id="361" name="Obrázek 360"/>
          <p:cNvPicPr/>
          <p:nvPr/>
        </p:nvPicPr>
        <p:blipFill>
          <a:blip r:embed="rId3"/>
          <a:stretch/>
        </p:blipFill>
        <p:spPr>
          <a:xfrm>
            <a:off x="4140000" y="1095480"/>
            <a:ext cx="2427480" cy="1963440"/>
          </a:xfrm>
          <a:prstGeom prst="rect">
            <a:avLst/>
          </a:prstGeom>
          <a:ln w="0">
            <a:noFill/>
          </a:ln>
        </p:spPr>
      </p:pic>
      <p:pic>
        <p:nvPicPr>
          <p:cNvPr id="362" name="Obrázek 361"/>
          <p:cNvPicPr/>
          <p:nvPr/>
        </p:nvPicPr>
        <p:blipFill>
          <a:blip r:embed="rId4"/>
          <a:stretch/>
        </p:blipFill>
        <p:spPr>
          <a:xfrm>
            <a:off x="7002000" y="508680"/>
            <a:ext cx="4193640" cy="3810240"/>
          </a:xfrm>
          <a:prstGeom prst="rect">
            <a:avLst/>
          </a:prstGeom>
          <a:ln w="0">
            <a:noFill/>
          </a:ln>
        </p:spPr>
      </p:pic>
      <p:pic>
        <p:nvPicPr>
          <p:cNvPr id="363" name="Obrázek 362"/>
          <p:cNvPicPr/>
          <p:nvPr/>
        </p:nvPicPr>
        <p:blipFill>
          <a:blip r:embed="rId5"/>
          <a:stretch/>
        </p:blipFill>
        <p:spPr>
          <a:xfrm>
            <a:off x="4560480" y="3960000"/>
            <a:ext cx="3538440" cy="2574360"/>
          </a:xfrm>
          <a:prstGeom prst="rect">
            <a:avLst/>
          </a:prstGeom>
          <a:ln w="0">
            <a:noFill/>
          </a:ln>
        </p:spPr>
      </p:pic>
      <p:pic>
        <p:nvPicPr>
          <p:cNvPr id="364" name="Obrázek 363"/>
          <p:cNvPicPr/>
          <p:nvPr/>
        </p:nvPicPr>
        <p:blipFill>
          <a:blip r:embed="rId6"/>
          <a:stretch/>
        </p:blipFill>
        <p:spPr>
          <a:xfrm>
            <a:off x="1080000" y="4140000"/>
            <a:ext cx="2678040" cy="224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Num" idx="26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F66B7D1-DFA0-450A-B94A-081CF3DE2224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18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Periférie PC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67" name="Obdélník 20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68" name="Obdélník 367"/>
          <p:cNvSpPr/>
          <p:nvPr/>
        </p:nvSpPr>
        <p:spPr>
          <a:xfrm>
            <a:off x="720720" y="1620000"/>
            <a:ext cx="791892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Veškerá drobná zařízení (hardware), která se dají prostřednictvím rozličných rozhraní a konektorů připojit k počítači a tím mohou rozšířit jeho možnosti.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https://slideplayer.cz/slide/1975159/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Doporučuji projít: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https://www.sslch.cz/files/163/11-periferni-zarizeni-pocitace-u.pdf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3D tiskárny: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https://www.youtube.com/watch?v=RgECxaxUIb0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369" name="Obrázek 368"/>
          <p:cNvPicPr/>
          <p:nvPr/>
        </p:nvPicPr>
        <p:blipFill>
          <a:blip r:embed="rId3"/>
          <a:stretch/>
        </p:blipFill>
        <p:spPr>
          <a:xfrm rot="21584400">
            <a:off x="10622160" y="2033280"/>
            <a:ext cx="1254600" cy="1023480"/>
          </a:xfrm>
          <a:prstGeom prst="rect">
            <a:avLst/>
          </a:prstGeom>
          <a:ln w="0">
            <a:noFill/>
          </a:ln>
        </p:spPr>
      </p:pic>
      <p:pic>
        <p:nvPicPr>
          <p:cNvPr id="370" name="Obrázek 369"/>
          <p:cNvPicPr/>
          <p:nvPr/>
        </p:nvPicPr>
        <p:blipFill>
          <a:blip r:embed="rId4"/>
          <a:stretch/>
        </p:blipFill>
        <p:spPr>
          <a:xfrm>
            <a:off x="7554240" y="339480"/>
            <a:ext cx="1445400" cy="1280160"/>
          </a:xfrm>
          <a:prstGeom prst="rect">
            <a:avLst/>
          </a:prstGeom>
          <a:ln w="0">
            <a:noFill/>
          </a:ln>
        </p:spPr>
      </p:pic>
      <p:pic>
        <p:nvPicPr>
          <p:cNvPr id="371" name="Obrázek 370"/>
          <p:cNvPicPr/>
          <p:nvPr/>
        </p:nvPicPr>
        <p:blipFill>
          <a:blip r:embed="rId5"/>
          <a:stretch/>
        </p:blipFill>
        <p:spPr>
          <a:xfrm>
            <a:off x="9666360" y="540000"/>
            <a:ext cx="1493280" cy="899640"/>
          </a:xfrm>
          <a:prstGeom prst="rect">
            <a:avLst/>
          </a:prstGeom>
          <a:ln w="0">
            <a:noFill/>
          </a:ln>
        </p:spPr>
      </p:pic>
      <p:pic>
        <p:nvPicPr>
          <p:cNvPr id="372" name="Obrázek 371"/>
          <p:cNvPicPr/>
          <p:nvPr/>
        </p:nvPicPr>
        <p:blipFill>
          <a:blip r:embed="rId6"/>
          <a:stretch/>
        </p:blipFill>
        <p:spPr>
          <a:xfrm>
            <a:off x="10075680" y="5106600"/>
            <a:ext cx="1983960" cy="1193040"/>
          </a:xfrm>
          <a:prstGeom prst="rect">
            <a:avLst/>
          </a:prstGeom>
          <a:ln w="0">
            <a:noFill/>
          </a:ln>
        </p:spPr>
      </p:pic>
      <p:pic>
        <p:nvPicPr>
          <p:cNvPr id="373" name="Obrázek 372"/>
          <p:cNvPicPr/>
          <p:nvPr/>
        </p:nvPicPr>
        <p:blipFill>
          <a:blip r:embed="rId7"/>
          <a:stretch/>
        </p:blipFill>
        <p:spPr>
          <a:xfrm>
            <a:off x="8476200" y="2520000"/>
            <a:ext cx="1603440" cy="2879640"/>
          </a:xfrm>
          <a:prstGeom prst="rect">
            <a:avLst/>
          </a:prstGeom>
          <a:ln w="0">
            <a:noFill/>
          </a:ln>
        </p:spPr>
      </p:pic>
      <p:pic>
        <p:nvPicPr>
          <p:cNvPr id="374" name="Obrázek 373"/>
          <p:cNvPicPr/>
          <p:nvPr/>
        </p:nvPicPr>
        <p:blipFill>
          <a:blip r:embed="rId8"/>
          <a:stretch/>
        </p:blipFill>
        <p:spPr>
          <a:xfrm>
            <a:off x="10775160" y="3515400"/>
            <a:ext cx="1104480" cy="1344240"/>
          </a:xfrm>
          <a:prstGeom prst="rect">
            <a:avLst/>
          </a:prstGeom>
          <a:ln w="0">
            <a:noFill/>
          </a:ln>
        </p:spPr>
      </p:pic>
      <p:pic>
        <p:nvPicPr>
          <p:cNvPr id="375" name="Obrázek 374"/>
          <p:cNvPicPr/>
          <p:nvPr/>
        </p:nvPicPr>
        <p:blipFill>
          <a:blip r:embed="rId9"/>
          <a:stretch/>
        </p:blipFill>
        <p:spPr>
          <a:xfrm>
            <a:off x="6894720" y="5061240"/>
            <a:ext cx="1924920" cy="1238400"/>
          </a:xfrm>
          <a:prstGeom prst="rect">
            <a:avLst/>
          </a:prstGeom>
          <a:ln w="0">
            <a:noFill/>
          </a:ln>
        </p:spPr>
      </p:pic>
      <p:sp>
        <p:nvSpPr>
          <p:cNvPr id="376" name="Obdélník 375"/>
          <p:cNvSpPr/>
          <p:nvPr/>
        </p:nvSpPr>
        <p:spPr>
          <a:xfrm>
            <a:off x="7200000" y="301680"/>
            <a:ext cx="1079640" cy="2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latin typeface="Arial"/>
              </a:rPr>
              <a:t>Jehličková</a:t>
            </a:r>
          </a:p>
        </p:txBody>
      </p:sp>
      <p:sp>
        <p:nvSpPr>
          <p:cNvPr id="377" name="Obdélník 376"/>
          <p:cNvSpPr/>
          <p:nvPr/>
        </p:nvSpPr>
        <p:spPr>
          <a:xfrm>
            <a:off x="9720000" y="301680"/>
            <a:ext cx="1079640" cy="2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latin typeface="Arial"/>
              </a:rPr>
              <a:t>Inkoustová</a:t>
            </a:r>
          </a:p>
        </p:txBody>
      </p:sp>
      <p:sp>
        <p:nvSpPr>
          <p:cNvPr id="378" name="Obdélník 377"/>
          <p:cNvSpPr/>
          <p:nvPr/>
        </p:nvSpPr>
        <p:spPr>
          <a:xfrm>
            <a:off x="10440000" y="1792080"/>
            <a:ext cx="1079640" cy="2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latin typeface="Arial"/>
              </a:rPr>
              <a:t>Tepelná</a:t>
            </a:r>
          </a:p>
        </p:txBody>
      </p:sp>
      <p:sp>
        <p:nvSpPr>
          <p:cNvPr id="379" name="Obdélník 378"/>
          <p:cNvSpPr/>
          <p:nvPr/>
        </p:nvSpPr>
        <p:spPr>
          <a:xfrm>
            <a:off x="9000000" y="2340000"/>
            <a:ext cx="1079640" cy="2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latin typeface="Arial"/>
              </a:rPr>
              <a:t>LED</a:t>
            </a:r>
          </a:p>
        </p:txBody>
      </p:sp>
      <p:sp>
        <p:nvSpPr>
          <p:cNvPr id="380" name="Obdélník 379"/>
          <p:cNvSpPr/>
          <p:nvPr/>
        </p:nvSpPr>
        <p:spPr>
          <a:xfrm>
            <a:off x="10260000" y="4981680"/>
            <a:ext cx="1079640" cy="2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latin typeface="Arial"/>
              </a:rPr>
              <a:t>Laserová</a:t>
            </a:r>
          </a:p>
        </p:txBody>
      </p:sp>
      <p:sp>
        <p:nvSpPr>
          <p:cNvPr id="381" name="Obdélník 380"/>
          <p:cNvSpPr/>
          <p:nvPr/>
        </p:nvSpPr>
        <p:spPr>
          <a:xfrm>
            <a:off x="10620000" y="3240000"/>
            <a:ext cx="1079640" cy="2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latin typeface="Arial"/>
              </a:rPr>
              <a:t>Řádková</a:t>
            </a:r>
          </a:p>
        </p:txBody>
      </p:sp>
      <p:sp>
        <p:nvSpPr>
          <p:cNvPr id="382" name="Obdélník 381"/>
          <p:cNvSpPr/>
          <p:nvPr/>
        </p:nvSpPr>
        <p:spPr>
          <a:xfrm>
            <a:off x="6480000" y="5940000"/>
            <a:ext cx="1079640" cy="2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latin typeface="Arial"/>
              </a:rPr>
              <a:t>Sublimační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Num" idx="27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C9B464F-647F-47D0-BC66-0D904829CEB3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19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Operační systémy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85" name="Obdélník 2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86" name="Obdélník 385"/>
          <p:cNvSpPr/>
          <p:nvPr/>
        </p:nvSpPr>
        <p:spPr>
          <a:xfrm>
            <a:off x="721440" y="144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Základní programové vybavení počítače, které umožňuje běh programů. Propojuje software a 	hardware a umožňuje uživateli komunikaci s PC.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https://slideplayer.cz/slide/2705521/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Historie OS Windows: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https://www.youtube.com/watch?v=vRuGPzdLbyQ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Seznam OS: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https://en.wikipedia.org/wiki/List_of_operating_systems#Control_Data_Corporation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Úvod: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https://www.youtube.com/watch?v=5AjReRMoG3Y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Num" idx="10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382415-36CC-4B4B-9211-86A7BF59F926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57" name="object 2"/>
          <p:cNvSpPr/>
          <p:nvPr/>
        </p:nvSpPr>
        <p:spPr>
          <a:xfrm>
            <a:off x="540000" y="1023120"/>
            <a:ext cx="11337840" cy="50947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58" name="object 5"/>
          <p:cNvGraphicFramePr/>
          <p:nvPr/>
        </p:nvGraphicFramePr>
        <p:xfrm>
          <a:off x="2317680" y="1656360"/>
          <a:ext cx="7941960" cy="3770640"/>
        </p:xfrm>
        <a:graphic>
          <a:graphicData uri="http://schemas.openxmlformats.org/drawingml/2006/table">
            <a:tbl>
              <a:tblPr/>
              <a:tblGrid>
                <a:gridCol w="305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48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cs-CZ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Předmět v 10 bodech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endParaRPr lang="cs-CZ" sz="1400" b="0" strike="noStrike" spc="-1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03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cs-CZ" sz="1400" b="0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480" algn="r">
                        <a:lnSpc>
                          <a:spcPts val="1196"/>
                        </a:lnSpc>
                        <a:spcBef>
                          <a:spcPts val="584"/>
                        </a:spcBef>
                        <a:buNone/>
                      </a:pPr>
                      <a:r>
                        <a:rPr lang="cs-CZ" sz="1400" b="0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Přednášející v 6 bodech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04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cs-CZ" sz="1400" b="1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480" algn="r">
                        <a:lnSpc>
                          <a:spcPts val="1196"/>
                        </a:lnSpc>
                        <a:spcBef>
                          <a:spcPts val="584"/>
                        </a:spcBef>
                        <a:buNone/>
                      </a:pPr>
                      <a:r>
                        <a:rPr lang="cs-CZ" sz="1400" b="0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Vaše zkušenosti s IT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05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cs-CZ" sz="1400" b="1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480" algn="r">
                        <a:lnSpc>
                          <a:spcPts val="1196"/>
                        </a:lnSpc>
                        <a:spcBef>
                          <a:spcPts val="584"/>
                        </a:spcBef>
                        <a:buNone/>
                      </a:pPr>
                      <a:r>
                        <a:rPr lang="cs-CZ" sz="1400" b="0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Témata prvního ročníku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06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cs-CZ" sz="1400" b="1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Nároky - prezentace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07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cs-CZ" sz="1400" b="1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Historie a vývoj počítačů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08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Von Neumannovo schéma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09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Jednotky informace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10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Číselné soustavy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11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9" name="Obdélník 7"/>
          <p:cNvSpPr/>
          <p:nvPr/>
        </p:nvSpPr>
        <p:spPr>
          <a:xfrm>
            <a:off x="1882800" y="1048680"/>
            <a:ext cx="47883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FFFFFF"/>
                </a:solidFill>
                <a:latin typeface="Verdana"/>
                <a:ea typeface="Verdana"/>
              </a:rPr>
              <a:t>Obsah</a:t>
            </a:r>
            <a:endParaRPr lang="cs-CZ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Num" idx="28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F99700E-8B17-4853-910E-7A9F8F717C50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20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89" name="Obdélník 22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90" name="Obdélník 389"/>
          <p:cNvSpPr/>
          <p:nvPr/>
        </p:nvSpPr>
        <p:spPr>
          <a:xfrm>
            <a:off x="721440" y="144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https://slideplayer.cz/slide/1975144/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Typy dat: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https://www.youtube.com/watch?v=A37-3lflh8I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Soubory: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https://www.youtube.com/watch?v=k-EID5_2D9U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https://www.youtube.com/watch?v=DGd48PGbnBs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https://www.youtube.com/watch?v=F7mAoa0fOts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https://www.youtube.com/watch?v=G9NMjmPNqh4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ldNum" idx="29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5CC5D08-9AD0-4915-BFCD-FB40A68D84A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21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93" name="Obdélník 24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94" name="Obdélník 393"/>
          <p:cNvSpPr/>
          <p:nvPr/>
        </p:nvSpPr>
        <p:spPr>
          <a:xfrm>
            <a:off x="721440" y="144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Data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jsou posloupnost symbolů, jimž je přiřazena určitá interpretace. Data se čtou a zapisují jako posloupnosti bajtů, ale lidsky přívětivější je uvažovat na vyšší úrovni abstrakce, například: tento soubor je obrázek, který je zaznamenán v nějakém formátu. Každá informace, má-li být korektně zpracována, musí být zobrazena v určitém kódu a dodržovat určitý formát.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K datům (sekvencím bajtů) taktéž potřebujeme informaci, co reprezentují; prostředkem k tomu jsou metadata. Metadata jsou data, která poskytují informaci o jiných datech. Metadata slouží k vyhledání nebo zpracování popisovaných dat.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Konverze dat – konverze a komprese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Textová vs. binární data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Ukládání dat – datový disk, databáze, používání adresy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Řazení dat – podmnožiny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Indexování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Ochrana dat – kontrolní výpočet, šifrování, zálohování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ldNum" idx="30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CDA9F4-F80B-4C6C-A2FB-BF6E45EFC91D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97" name="Obdélník 2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98" name="Obdélník 397"/>
          <p:cNvSpPr/>
          <p:nvPr/>
        </p:nvSpPr>
        <p:spPr>
          <a:xfrm>
            <a:off x="721440" y="1440000"/>
            <a:ext cx="64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Soubor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Pojmenovaná sada dat uložená na nějakém datovém médiu, se kterou lze pracovat nástroji operačního systému jako s jedním celkem.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Typ souboru se v různých operačních systémech zjišťuje různým způsobem (či kombinací způsobů, viz formát souboru):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pomocí přípony názvu souboru (např. .exe v Microsoft Windows; překonaný způsob)</a:t>
            </a:r>
            <a:endParaRPr lang="cs-CZ" sz="13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pomocí atributu souboru (např. atribut executable v unixových systémech)</a:t>
            </a:r>
            <a:endParaRPr lang="cs-CZ" sz="13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pomocí obsahu souboru (první bajty souboru obsahují jednoznačný identifikátor)</a:t>
            </a:r>
            <a:endParaRPr lang="cs-CZ" sz="13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pomocí alternativního datového proudu souboru (NTFS v Microsoft Windows)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Operační systém poskytuje programátorovi vhodné programové rozhraní, které zpřístupňuje služby pro správu a práci se soubory. Nejzákladnější primitiva jsou: otevření/zavření, čtení, zápis, posun, smazání.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399" name="Obdélník 398"/>
          <p:cNvSpPr/>
          <p:nvPr/>
        </p:nvSpPr>
        <p:spPr>
          <a:xfrm>
            <a:off x="7380000" y="1620000"/>
            <a:ext cx="4499640" cy="449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500" b="0" strike="noStrike" spc="-1">
                <a:latin typeface="Arial"/>
              </a:rPr>
              <a:t>Metadata souborů, která OS nejčastěji uchovává:</a:t>
            </a:r>
          </a:p>
          <a:p>
            <a:pPr>
              <a:lnSpc>
                <a:spcPct val="10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jméno – jedinečný název souboru (vzhledem k aktuálnímu adresáři)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délka – velikost v počtech bajtů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typ – umožňuje odlišit typ obsažených dat, použitý program, speciální soubory (roura, soket, zařízení, …) apod.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přístupová oprávnění – kdo smí se souborem pracovat (čtení, zápis, …) pro uživatele a skupiny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vlastník – uživatel vlastnící soubor (též skupina)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časové informace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čas vytvoření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čas posledního přístupu k souboru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čas poslední změny v obsahu souboru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čas poslední změny metadat souboru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latin typeface="Arial"/>
              </a:rPr>
              <a:t>umístění vlastních dat – typicky posloupnost alokačních jednotek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Num" idx="31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263D2B0-EC4E-48AC-A995-9C1921654F0B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02" name="Obdélník 2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03" name="Obdélník 402"/>
          <p:cNvSpPr/>
          <p:nvPr/>
        </p:nvSpPr>
        <p:spPr>
          <a:xfrm>
            <a:off x="721440" y="1440000"/>
            <a:ext cx="64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Adresář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Organizační jednotka v souborovém systému na datovém médiu. Sdružuje na disku soubory a další podadresáře a slouží k tomu, aby si je uživatel mohl logicky uspořádat. Tvoří stromovou strukturu a v jednom adresáři nemohou být dvě položky se stejným jménem.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Pro identifikaci souboru se používá cesta, která může mít zápis absolutní nebo relativní.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Webové servery je možné nakonfigurovat tak, aby pokud je jako URL zadána cesta k adresáři a v adresáři se nenachází výchozí soubor pro zobrazení (typicky index.html, index.php a podobně), se zobrazil obsah daného adresáře.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Souborový systém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Filesystem Hierarchy Standard - LINUX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404" name="Obdélník 403"/>
          <p:cNvSpPr/>
          <p:nvPr/>
        </p:nvSpPr>
        <p:spPr>
          <a:xfrm>
            <a:off x="7380000" y="1620000"/>
            <a:ext cx="4499640" cy="449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500" b="0" strike="noStrike" spc="-1">
                <a:latin typeface="Arial"/>
              </a:rPr>
              <a:t>Kořenový adresář má zvláštní postavení v stromové struktuře souborovém systému. Je to nejvyšší adresář v adresářové hierarchii, všechny další adresáře v témže souborovém systému jsou jeho podadresáři.</a:t>
            </a:r>
          </a:p>
          <a:p>
            <a:pPr>
              <a:lnSpc>
                <a:spcPct val="100000"/>
              </a:lnSpc>
              <a:buNone/>
            </a:pP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v unixových systémech se kořenový adresář označuje znakem lomítko (/) a je společný pro všechna připojená média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v operačních systémech Microsoft Windows (též DOS) má každý svazek (logická disková jednotka) svůj kořenový adresář a jeho označení se skládá z označení jednotky (písmeno latinky a dvojtečka) a zpětného lomítka (\), například C:\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sldNum" idx="32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9EF039B-3198-47FF-96CD-593B68CAA07C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07" name="Obdélník 2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08" name="Obdélník 407"/>
          <p:cNvSpPr/>
          <p:nvPr/>
        </p:nvSpPr>
        <p:spPr>
          <a:xfrm>
            <a:off x="721440" y="1440000"/>
            <a:ext cx="64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Filesystem Hierarchy Standard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Zásady: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kořenový adresář má být co nejmenší, aby bylo systém možno nastartovat například i z diskety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části systému souborů, které jsou statické (za běžného provozu se nemění) mají být odděleny od částí dynamických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mají být odděleny části systému souborů, které obsahují soubory pro jediný počítač, soubory (např. spustitelné programy a knihovny) sdílené skupinou počítačů se stejnou architekturou, a pro počítače s různými architekturami (např. skripty a fonty), aby bylo možné části systému adresářů sdílet po síti.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409" name="Obdélník 408"/>
          <p:cNvSpPr/>
          <p:nvPr/>
        </p:nvSpPr>
        <p:spPr>
          <a:xfrm>
            <a:off x="7200000" y="1620000"/>
            <a:ext cx="4679640" cy="46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	kořenový adresář souborového systému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/bin	základní programy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/boot	obrazy a konfigurace nutné pro zavedení 	systému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/dev	speciální soubory zařízení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/etc	konfigurační soubory (konfiguráky) systému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/home	domovské adresáře uživatelů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/lib	základní knihovny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/mnt	dočasně připojené svazky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/opt	programy třetích stran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/root	domovský adresář pro uživatele root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/sbin	základní programy, které nelze spustit běžným 	uživatelem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/tmp	dočasné soubory (většinou mizí s restartem 	systému)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/usr	programy a jejich data</a:t>
            </a:r>
          </a:p>
        </p:txBody>
      </p:sp>
      <p:sp>
        <p:nvSpPr>
          <p:cNvPr id="410" name="Obdélník 409"/>
          <p:cNvSpPr/>
          <p:nvPr/>
        </p:nvSpPr>
        <p:spPr>
          <a:xfrm>
            <a:off x="7200000" y="4860000"/>
            <a:ext cx="4859640" cy="138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/usr/bin	uživatelské programy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/usr/games	výukové programy a hry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/usr/include	hlavičkové soubory pro programování v jazyce C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/usr/lib	knihovny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/usr/local	programy, které nepřišly z balíčků</a:t>
            </a: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latin typeface="Arial"/>
              </a:rPr>
              <a:t>…	...</a:t>
            </a:r>
          </a:p>
          <a:p>
            <a:pPr>
              <a:lnSpc>
                <a:spcPct val="100000"/>
              </a:lnSpc>
              <a:buNone/>
            </a:pPr>
            <a:endParaRPr lang="cs-CZ" sz="13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ldNum" idx="33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3619FF6-15AB-4422-87BA-AE87556479CD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13" name="Obdélník 2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14" name="Obdélník 413"/>
          <p:cNvSpPr/>
          <p:nvPr/>
        </p:nvSpPr>
        <p:spPr>
          <a:xfrm>
            <a:off x="721440" y="1440000"/>
            <a:ext cx="64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Správce souborů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 pro manipulaci se soubory a adresáři (složkami). Někdy se používají termíny manažer souborů, souborový manažer nebo file manager.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Původně nahrazoval práci s příkazovým řádkem a příkazy operačního systému pro kopírování, přesun, mazání, spouštění souborů a pro správu disků.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Nyní součástí operačního systému: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Průzkumník (Windows Explorer)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Správce souborů (File Manager)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Finder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15" name="Obrázek 414"/>
          <p:cNvPicPr/>
          <p:nvPr/>
        </p:nvPicPr>
        <p:blipFill>
          <a:blip r:embed="rId2"/>
          <a:stretch/>
        </p:blipFill>
        <p:spPr>
          <a:xfrm>
            <a:off x="6767280" y="3831120"/>
            <a:ext cx="3672360" cy="2526840"/>
          </a:xfrm>
          <a:prstGeom prst="rect">
            <a:avLst/>
          </a:prstGeom>
          <a:ln w="0">
            <a:noFill/>
          </a:ln>
        </p:spPr>
      </p:pic>
      <p:sp>
        <p:nvSpPr>
          <p:cNvPr id="416" name="Obdélník 415"/>
          <p:cNvSpPr/>
          <p:nvPr/>
        </p:nvSpPr>
        <p:spPr>
          <a:xfrm>
            <a:off x="7380000" y="1541160"/>
            <a:ext cx="4499640" cy="241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500" b="0" strike="noStrike" spc="-1">
                <a:latin typeface="Arial"/>
              </a:rPr>
              <a:t>Programy – </a:t>
            </a:r>
            <a:r>
              <a:rPr lang="cs-CZ" sz="1400" b="0" strike="noStrike" spc="-1">
                <a:latin typeface="Arial"/>
              </a:rPr>
              <a:t>převážně podle Norton Commander 1986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Total Commander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Clover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Q-Dir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Unreal Commander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Free Commander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Altap Salamander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Krusader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Nautilus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...</a:t>
            </a:r>
          </a:p>
          <a:p>
            <a:pPr>
              <a:lnSpc>
                <a:spcPct val="100000"/>
              </a:lnSpc>
              <a:buNone/>
            </a:pPr>
            <a:endParaRPr lang="cs-CZ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Num" idx="34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5F5D9AF-1D3C-424A-8C74-45F943E70F07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Komprese dat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19" name="Obdélník 2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20" name="Obdélník 419"/>
          <p:cNvSpPr/>
          <p:nvPr/>
        </p:nvSpPr>
        <p:spPr>
          <a:xfrm>
            <a:off x="721440" y="144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Zpracování počítačových dat s cílem zmenšit jejich objem (jednotka: bajt) při současném 		zachování informací v datech obsažených.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Důvody: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Zmenšení datového toku, snížení potřeby zdrojů na ukládání informací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Rozdělení: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Ztrátová vs. Bezeztrátová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	Obrázek vs. textový dokument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https://www.akademie-svetla.cz/files/dum/sada-30/VY_32_INOVACE_593.pdf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Přehled formátů: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https://fileinfo.com/filetypes/compressed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sldNum" idx="35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42E8462-C0E7-41EE-B807-A577B13324EB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Komprese dat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23" name="Obdélník 3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24" name="Obdélník 423"/>
          <p:cNvSpPr/>
          <p:nvPr/>
        </p:nvSpPr>
        <p:spPr>
          <a:xfrm>
            <a:off x="721440" y="144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25" name="Obrázek 424"/>
          <p:cNvPicPr/>
          <p:nvPr/>
        </p:nvPicPr>
        <p:blipFill>
          <a:blip r:embed="rId2"/>
          <a:stretch/>
        </p:blipFill>
        <p:spPr>
          <a:xfrm>
            <a:off x="2880000" y="1620000"/>
            <a:ext cx="5860800" cy="2081880"/>
          </a:xfrm>
          <a:prstGeom prst="rect">
            <a:avLst/>
          </a:prstGeom>
          <a:ln w="0">
            <a:noFill/>
          </a:ln>
        </p:spPr>
      </p:pic>
      <p:pic>
        <p:nvPicPr>
          <p:cNvPr id="426" name="Obrázek 425"/>
          <p:cNvPicPr/>
          <p:nvPr/>
        </p:nvPicPr>
        <p:blipFill>
          <a:blip r:embed="rId3"/>
          <a:stretch/>
        </p:blipFill>
        <p:spPr>
          <a:xfrm>
            <a:off x="4140000" y="4210200"/>
            <a:ext cx="3060000" cy="154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ldNum" idx="36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0F49E74-D30A-4F55-83E7-0E97202B9ADE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28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Komprese dat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29" name="Obdélník 32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30" name="Obdélník 429"/>
          <p:cNvSpPr/>
          <p:nvPr/>
        </p:nvSpPr>
        <p:spPr>
          <a:xfrm>
            <a:off x="721440" y="144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31" name="Obrázek 430"/>
          <p:cNvPicPr/>
          <p:nvPr/>
        </p:nvPicPr>
        <p:blipFill>
          <a:blip r:embed="rId2"/>
          <a:stretch/>
        </p:blipFill>
        <p:spPr>
          <a:xfrm>
            <a:off x="500760" y="2340000"/>
            <a:ext cx="4719240" cy="1871280"/>
          </a:xfrm>
          <a:prstGeom prst="rect">
            <a:avLst/>
          </a:prstGeom>
          <a:ln w="0">
            <a:noFill/>
          </a:ln>
        </p:spPr>
      </p:pic>
      <p:pic>
        <p:nvPicPr>
          <p:cNvPr id="432" name="Obrázek 431"/>
          <p:cNvPicPr/>
          <p:nvPr/>
        </p:nvPicPr>
        <p:blipFill>
          <a:blip r:embed="rId3"/>
          <a:stretch/>
        </p:blipFill>
        <p:spPr>
          <a:xfrm>
            <a:off x="6214320" y="2160000"/>
            <a:ext cx="4225680" cy="252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ldNum" idx="37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10DF242-5E2B-4575-8DA1-11BCFB75D836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29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Komprese dat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35" name="Obdélník 3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36" name="Obdélník 435"/>
          <p:cNvSpPr/>
          <p:nvPr/>
        </p:nvSpPr>
        <p:spPr>
          <a:xfrm>
            <a:off x="721440" y="1440000"/>
            <a:ext cx="10978200" cy="239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37" name="Obrázek 436"/>
          <p:cNvPicPr/>
          <p:nvPr/>
        </p:nvPicPr>
        <p:blipFill>
          <a:blip r:embed="rId2"/>
          <a:stretch/>
        </p:blipFill>
        <p:spPr>
          <a:xfrm>
            <a:off x="720000" y="2096640"/>
            <a:ext cx="4449240" cy="2943360"/>
          </a:xfrm>
          <a:prstGeom prst="rect">
            <a:avLst/>
          </a:prstGeom>
          <a:ln w="0">
            <a:noFill/>
          </a:ln>
        </p:spPr>
      </p:pic>
      <p:pic>
        <p:nvPicPr>
          <p:cNvPr id="438" name="Obrázek 437"/>
          <p:cNvPicPr/>
          <p:nvPr/>
        </p:nvPicPr>
        <p:blipFill>
          <a:blip r:embed="rId3"/>
          <a:stretch/>
        </p:blipFill>
        <p:spPr>
          <a:xfrm>
            <a:off x="6840000" y="1080000"/>
            <a:ext cx="4117680" cy="1980000"/>
          </a:xfrm>
          <a:prstGeom prst="rect">
            <a:avLst/>
          </a:prstGeom>
          <a:ln w="0">
            <a:noFill/>
          </a:ln>
        </p:spPr>
      </p:pic>
      <p:pic>
        <p:nvPicPr>
          <p:cNvPr id="439" name="Obrázek 438"/>
          <p:cNvPicPr/>
          <p:nvPr/>
        </p:nvPicPr>
        <p:blipFill>
          <a:blip r:embed="rId4"/>
          <a:stretch/>
        </p:blipFill>
        <p:spPr>
          <a:xfrm>
            <a:off x="7205400" y="3182760"/>
            <a:ext cx="3594600" cy="3033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Num" idx="11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F0A04C-5F39-4E19-89CB-D374BC9D9BB4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title"/>
          </p:nvPr>
        </p:nvSpPr>
        <p:spPr>
          <a:xfrm>
            <a:off x="769320" y="1330560"/>
            <a:ext cx="401400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Předmět </a:t>
            </a:r>
            <a:r>
              <a:rPr sz="4000"/>
              <a:t/>
            </a:r>
            <a:br>
              <a:rPr sz="4000"/>
            </a:b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v 10 bodech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62" name="Obdélník 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63" name="object 9"/>
          <p:cNvSpPr/>
          <p:nvPr/>
        </p:nvSpPr>
        <p:spPr>
          <a:xfrm>
            <a:off x="1080000" y="2772360"/>
            <a:ext cx="2157840" cy="111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První ročník: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Práce s počítačem, operační systém, soubory, adresářová struktura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Tabulkový procesor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Počítačová grafika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64" name="object 10"/>
          <p:cNvSpPr/>
          <p:nvPr/>
        </p:nvSpPr>
        <p:spPr>
          <a:xfrm>
            <a:off x="3240000" y="2803320"/>
            <a:ext cx="2157840" cy="130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Druhý ročník: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Tabulkový procesor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Prezentace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Práce v lokální síti, elektronická komunikace, komunikační a přenosové možnosti internetu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Tvorba webu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65" name="object 11"/>
          <p:cNvSpPr/>
          <p:nvPr/>
        </p:nvSpPr>
        <p:spPr>
          <a:xfrm>
            <a:off x="1080000" y="5072400"/>
            <a:ext cx="1715040" cy="5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Výuka probíhá prezenčně, převážná část spočívá ve využití požítače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66" name="object 12"/>
          <p:cNvSpPr/>
          <p:nvPr/>
        </p:nvSpPr>
        <p:spPr>
          <a:xfrm>
            <a:off x="3245040" y="5068440"/>
            <a:ext cx="1698480" cy="72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Nároky – hodnocení práce na hodinách – zodpovídání dotazů, vypracovávání úkolů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67" name="object 19"/>
          <p:cNvSpPr/>
          <p:nvPr/>
        </p:nvSpPr>
        <p:spPr>
          <a:xfrm>
            <a:off x="1080000" y="4644720"/>
            <a:ext cx="3328560" cy="7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7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8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 Light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68" name="object 9"/>
          <p:cNvSpPr/>
          <p:nvPr/>
        </p:nvSpPr>
        <p:spPr>
          <a:xfrm>
            <a:off x="6063120" y="2775600"/>
            <a:ext cx="1740240" cy="112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Třetí ročník: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Tvorba webu – CSS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Databáze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Textový editor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Informační zdroje, obecná bezpečnost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69" name="object 10"/>
          <p:cNvSpPr/>
          <p:nvPr/>
        </p:nvSpPr>
        <p:spPr>
          <a:xfrm>
            <a:off x="8111880" y="2772360"/>
            <a:ext cx="2865960" cy="132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Rozvíjení znalostí a dovedností: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Informační gramostnost – komunikace a práce s informacemi v digitální podobě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Znalost informačních technologií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Znalost běžných software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Schopnost řešit problémy pomocí počítačů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Grafické zpracování informací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70" name="object 11"/>
          <p:cNvSpPr/>
          <p:nvPr/>
        </p:nvSpPr>
        <p:spPr>
          <a:xfrm>
            <a:off x="6072120" y="5026680"/>
            <a:ext cx="1611000" cy="72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Nároky – písemná zkouška – minimálně 1 za pololetí z probrané látky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71" name="object 12"/>
          <p:cNvSpPr/>
          <p:nvPr/>
        </p:nvSpPr>
        <p:spPr>
          <a:xfrm>
            <a:off x="8142480" y="5039640"/>
            <a:ext cx="1611000" cy="72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Nároky – prezentace – minimálně 1 za pololetí z vybraného nebo vlastního tématu 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72" name="object 19"/>
          <p:cNvSpPr/>
          <p:nvPr/>
        </p:nvSpPr>
        <p:spPr>
          <a:xfrm>
            <a:off x="6063120" y="4648320"/>
            <a:ext cx="36817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9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10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 Light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73" name="Obdélník 2"/>
          <p:cNvSpPr/>
          <p:nvPr/>
        </p:nvSpPr>
        <p:spPr>
          <a:xfrm>
            <a:off x="988560" y="2300040"/>
            <a:ext cx="351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3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4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74" name="Obdélník 30"/>
          <p:cNvSpPr/>
          <p:nvPr/>
        </p:nvSpPr>
        <p:spPr>
          <a:xfrm>
            <a:off x="5914080" y="2290680"/>
            <a:ext cx="35406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5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6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75" name="object 11"/>
          <p:cNvSpPr/>
          <p:nvPr/>
        </p:nvSpPr>
        <p:spPr>
          <a:xfrm>
            <a:off x="6010560" y="1220760"/>
            <a:ext cx="1521000" cy="36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1">
                <a:solidFill>
                  <a:srgbClr val="000000"/>
                </a:solidFill>
                <a:latin typeface="Verdana"/>
                <a:ea typeface="Verdana"/>
              </a:rPr>
              <a:t>Informační systémy a technologie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76" name="object 12"/>
          <p:cNvSpPr/>
          <p:nvPr/>
        </p:nvSpPr>
        <p:spPr>
          <a:xfrm>
            <a:off x="8142480" y="1166400"/>
            <a:ext cx="1611000" cy="1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2x 4 hodiny měsíčně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77" name="object 19"/>
          <p:cNvSpPr/>
          <p:nvPr/>
        </p:nvSpPr>
        <p:spPr>
          <a:xfrm>
            <a:off x="6010560" y="678600"/>
            <a:ext cx="36817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1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2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 Light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Num" idx="38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D3746E5-5F80-4650-9F3C-E31959ADDFBE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30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42" name="Obdélník 2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43" name="Obdélník 442"/>
          <p:cNvSpPr/>
          <p:nvPr/>
        </p:nvSpPr>
        <p:spPr>
          <a:xfrm>
            <a:off x="721440" y="1980000"/>
            <a:ext cx="10978200" cy="18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https://www.szscb.cz/wp-content/uploads/2016/10/vy_32_inovace_it3-ma-12.pdf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44" name="Obrázek 443"/>
          <p:cNvPicPr/>
          <p:nvPr/>
        </p:nvPicPr>
        <p:blipFill>
          <a:blip r:embed="rId2"/>
          <a:stretch/>
        </p:blipFill>
        <p:spPr>
          <a:xfrm>
            <a:off x="1777320" y="2215440"/>
            <a:ext cx="7101360" cy="115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ldNum" idx="39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B2341B-BAA6-48F4-BB7D-778ABEA64D08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31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47" name="Obdélník 34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48" name="Obdélník 447"/>
          <p:cNvSpPr/>
          <p:nvPr/>
        </p:nvSpPr>
        <p:spPr>
          <a:xfrm>
            <a:off x="721440" y="1980000"/>
            <a:ext cx="10978200" cy="18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49" name="Obrázek 448"/>
          <p:cNvPicPr/>
          <p:nvPr/>
        </p:nvPicPr>
        <p:blipFill>
          <a:blip r:embed="rId2"/>
          <a:stretch/>
        </p:blipFill>
        <p:spPr>
          <a:xfrm>
            <a:off x="1326960" y="2209320"/>
            <a:ext cx="7673040" cy="355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Num" idx="40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CE6CC13-0773-4F11-865A-1702DF35A0F3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52" name="Obdélník 3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53" name="Obdélník 452"/>
          <p:cNvSpPr/>
          <p:nvPr/>
        </p:nvSpPr>
        <p:spPr>
          <a:xfrm>
            <a:off x="721440" y="1980000"/>
            <a:ext cx="10978200" cy="18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54" name="Obrázek 453"/>
          <p:cNvPicPr/>
          <p:nvPr/>
        </p:nvPicPr>
        <p:blipFill>
          <a:blip r:embed="rId2"/>
          <a:stretch/>
        </p:blipFill>
        <p:spPr>
          <a:xfrm>
            <a:off x="2306160" y="2029680"/>
            <a:ext cx="7413840" cy="2110320"/>
          </a:xfrm>
          <a:prstGeom prst="rect">
            <a:avLst/>
          </a:prstGeom>
          <a:ln w="0">
            <a:noFill/>
          </a:ln>
        </p:spPr>
      </p:pic>
      <p:pic>
        <p:nvPicPr>
          <p:cNvPr id="455" name="Obrázek 454"/>
          <p:cNvPicPr/>
          <p:nvPr/>
        </p:nvPicPr>
        <p:blipFill>
          <a:blip r:embed="rId3"/>
          <a:stretch/>
        </p:blipFill>
        <p:spPr>
          <a:xfrm>
            <a:off x="2371680" y="4320000"/>
            <a:ext cx="7528320" cy="186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Num" idx="41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6728F-78B4-4A2D-B71E-755E3623CA95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58" name="Obdélník 40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59" name="Obdélník 458"/>
          <p:cNvSpPr/>
          <p:nvPr/>
        </p:nvSpPr>
        <p:spPr>
          <a:xfrm>
            <a:off x="721800" y="1800000"/>
            <a:ext cx="10978200" cy="18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Můžeme rozlišit více rovin bezpečnosti: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Úroveň zabezpečení vlastního počítače proti škodlivým programům, krádeže osobních dat nebo zneužívání počítače škodlivým kódem pro šíření spamu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 online prostoru je to problematika zabezpečení dat uložených mimo vlastní PC, sdílení dat, otázka zneužívání emailu, šifrování, …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 oblasti sociálních sítí je to otázka budování nových ochranných etických mechanismů, jak ochránit vlastní účty na sociálních sítích na internetu.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Bezpečnost na internetu: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Phising – podvodná technika s cílem získat citlivá data od uživatelů, může mít formu emailu, nebezpečnější je forma webových stránek, které vypadají jako web banky či PayPal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Spam – nevyžádaná pošta, emaily, které vám dojdou, aniž byste si je vyžádali,  </a:t>
            </a: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Num" idx="42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1B96DD-3F0F-4531-AF30-A3D43FEE99ED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62" name="Obdélník 3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63" name="Obdélník 462"/>
          <p:cNvSpPr/>
          <p:nvPr/>
        </p:nvSpPr>
        <p:spPr>
          <a:xfrm>
            <a:off x="721440" y="1980000"/>
            <a:ext cx="10978200" cy="18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64" name="Obrázek 463"/>
          <p:cNvPicPr/>
          <p:nvPr/>
        </p:nvPicPr>
        <p:blipFill>
          <a:blip r:embed="rId2"/>
          <a:stretch/>
        </p:blipFill>
        <p:spPr>
          <a:xfrm>
            <a:off x="1512720" y="2467080"/>
            <a:ext cx="7307280" cy="1561680"/>
          </a:xfrm>
          <a:prstGeom prst="rect">
            <a:avLst/>
          </a:prstGeom>
          <a:ln w="0">
            <a:noFill/>
          </a:ln>
        </p:spPr>
      </p:pic>
      <p:sp>
        <p:nvSpPr>
          <p:cNvPr id="465" name="TextovéPole 464"/>
          <p:cNvSpPr txBox="1"/>
          <p:nvPr/>
        </p:nvSpPr>
        <p:spPr>
          <a:xfrm>
            <a:off x="1260000" y="2097720"/>
            <a:ext cx="162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cs-CZ" sz="1400" b="1" strike="noStrike" spc="-1">
                <a:solidFill>
                  <a:srgbClr val="000000"/>
                </a:solidFill>
                <a:latin typeface="Arial"/>
              </a:rPr>
              <a:t>Cizí zavinění</a:t>
            </a:r>
          </a:p>
        </p:txBody>
      </p:sp>
      <p:pic>
        <p:nvPicPr>
          <p:cNvPr id="466" name="Obrázek 465"/>
          <p:cNvPicPr/>
          <p:nvPr/>
        </p:nvPicPr>
        <p:blipFill>
          <a:blip r:embed="rId3"/>
          <a:stretch/>
        </p:blipFill>
        <p:spPr>
          <a:xfrm>
            <a:off x="1253520" y="3960000"/>
            <a:ext cx="7566480" cy="1157760"/>
          </a:xfrm>
          <a:prstGeom prst="rect">
            <a:avLst/>
          </a:prstGeom>
          <a:ln w="0">
            <a:noFill/>
          </a:ln>
        </p:spPr>
      </p:pic>
      <p:pic>
        <p:nvPicPr>
          <p:cNvPr id="467" name="Obrázek 466"/>
          <p:cNvPicPr/>
          <p:nvPr/>
        </p:nvPicPr>
        <p:blipFill>
          <a:blip r:embed="rId4"/>
          <a:stretch/>
        </p:blipFill>
        <p:spPr>
          <a:xfrm>
            <a:off x="1260000" y="5117760"/>
            <a:ext cx="3893400" cy="1074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Num" idx="43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029B183-D47A-4EA4-B498-D916D79DE2FC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70" name="Obdélník 3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71" name="Obdélník 470"/>
          <p:cNvSpPr/>
          <p:nvPr/>
        </p:nvSpPr>
        <p:spPr>
          <a:xfrm>
            <a:off x="721440" y="1980000"/>
            <a:ext cx="10978200" cy="18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72" name="Obrázek 471"/>
          <p:cNvPicPr/>
          <p:nvPr/>
        </p:nvPicPr>
        <p:blipFill>
          <a:blip r:embed="rId2"/>
          <a:stretch/>
        </p:blipFill>
        <p:spPr>
          <a:xfrm>
            <a:off x="1673640" y="2210760"/>
            <a:ext cx="6606360" cy="1569240"/>
          </a:xfrm>
          <a:prstGeom prst="rect">
            <a:avLst/>
          </a:prstGeom>
          <a:ln w="0">
            <a:noFill/>
          </a:ln>
        </p:spPr>
      </p:pic>
      <p:pic>
        <p:nvPicPr>
          <p:cNvPr id="473" name="Obrázek 472"/>
          <p:cNvPicPr/>
          <p:nvPr/>
        </p:nvPicPr>
        <p:blipFill>
          <a:blip r:embed="rId3"/>
          <a:stretch/>
        </p:blipFill>
        <p:spPr>
          <a:xfrm>
            <a:off x="1673640" y="4113360"/>
            <a:ext cx="7459560" cy="2186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Num" idx="44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065D780-D93E-40C2-9192-20F8ABB95151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76" name="Obdélník 3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77" name="Obdélník 476"/>
          <p:cNvSpPr/>
          <p:nvPr/>
        </p:nvSpPr>
        <p:spPr>
          <a:xfrm>
            <a:off x="721440" y="1980000"/>
            <a:ext cx="10978200" cy="18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78" name="Obrázek 477"/>
          <p:cNvPicPr/>
          <p:nvPr/>
        </p:nvPicPr>
        <p:blipFill>
          <a:blip r:embed="rId2"/>
          <a:stretch/>
        </p:blipFill>
        <p:spPr>
          <a:xfrm>
            <a:off x="1980000" y="2138040"/>
            <a:ext cx="7642440" cy="3801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Num" idx="45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6E31D2A-8B33-49FC-AAD1-23CBF9C10CC3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81" name="Obdélník 3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82" name="Obdélník 481"/>
          <p:cNvSpPr/>
          <p:nvPr/>
        </p:nvSpPr>
        <p:spPr>
          <a:xfrm>
            <a:off x="721440" y="1980000"/>
            <a:ext cx="10978200" cy="18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83" name="Obrázek 482"/>
          <p:cNvPicPr/>
          <p:nvPr/>
        </p:nvPicPr>
        <p:blipFill>
          <a:blip r:embed="rId2"/>
          <a:stretch/>
        </p:blipFill>
        <p:spPr>
          <a:xfrm>
            <a:off x="2160000" y="1933560"/>
            <a:ext cx="6120000" cy="1534680"/>
          </a:xfrm>
          <a:prstGeom prst="rect">
            <a:avLst/>
          </a:prstGeom>
          <a:ln w="0">
            <a:noFill/>
          </a:ln>
        </p:spPr>
      </p:pic>
      <p:pic>
        <p:nvPicPr>
          <p:cNvPr id="484" name="Obrázek 483"/>
          <p:cNvPicPr/>
          <p:nvPr/>
        </p:nvPicPr>
        <p:blipFill>
          <a:blip r:embed="rId3"/>
          <a:stretch/>
        </p:blipFill>
        <p:spPr>
          <a:xfrm>
            <a:off x="2160000" y="3468240"/>
            <a:ext cx="6120000" cy="2721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Num" idx="12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5BF0E66-2C21-4298-9D31-5CFFE96E5988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795600" y="1149480"/>
            <a:ext cx="3882240" cy="68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AAD03A"/>
                </a:solidFill>
                <a:latin typeface="Verdana"/>
                <a:ea typeface="Verdana"/>
              </a:rPr>
              <a:t>Přednášející </a:t>
            </a:r>
            <a:r>
              <a:rPr sz="4000"/>
              <a:t/>
            </a:r>
            <a:br>
              <a:rPr sz="4000"/>
            </a:br>
            <a:r>
              <a:rPr lang="cs-CZ" sz="4000" b="1" strike="noStrike" spc="-151">
                <a:solidFill>
                  <a:srgbClr val="AAD03A"/>
                </a:solidFill>
                <a:latin typeface="Verdana"/>
                <a:ea typeface="Verdana"/>
              </a:rPr>
              <a:t>v 6 bodech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80" name="object 9"/>
          <p:cNvSpPr/>
          <p:nvPr/>
        </p:nvSpPr>
        <p:spPr>
          <a:xfrm>
            <a:off x="866880" y="2890080"/>
            <a:ext cx="2010960" cy="73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Vedoucí týmu HR Reporting v Komerční bance</a:t>
            </a:r>
            <a:endParaRPr lang="cs-CZ" sz="1000" b="0" strike="noStrike" spc="-1">
              <a:latin typeface="Arial"/>
            </a:endParaRPr>
          </a:p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Student učitelství pro střední školy na UK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81" name="object 10"/>
          <p:cNvSpPr/>
          <p:nvPr/>
        </p:nvSpPr>
        <p:spPr>
          <a:xfrm>
            <a:off x="3074040" y="2874240"/>
            <a:ext cx="1783800" cy="36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Vystudoval Statisticko-pojistné inženýrství na VŠE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82" name="object 9"/>
          <p:cNvSpPr/>
          <p:nvPr/>
        </p:nvSpPr>
        <p:spPr>
          <a:xfrm>
            <a:off x="6253560" y="2810520"/>
            <a:ext cx="1740240" cy="5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Specialista na MS Excel, VBA, znalosti SQL, databáze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83" name="object 10"/>
          <p:cNvSpPr/>
          <p:nvPr/>
        </p:nvSpPr>
        <p:spPr>
          <a:xfrm>
            <a:off x="8456400" y="2797560"/>
            <a:ext cx="1580400" cy="5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Zajímá se o analýzu dat a přístup k datům v různých profesích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84" name="Obdélník 2"/>
          <p:cNvSpPr/>
          <p:nvPr/>
        </p:nvSpPr>
        <p:spPr>
          <a:xfrm>
            <a:off x="827640" y="2366640"/>
            <a:ext cx="351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3	</a:t>
            </a:r>
            <a:r>
              <a:rPr lang="cs-CZ" sz="2400" b="0" strike="noStrike" spc="-114">
                <a:solidFill>
                  <a:srgbClr val="AAD03A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4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Calibri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85" name="Obdélník 30"/>
          <p:cNvSpPr/>
          <p:nvPr/>
        </p:nvSpPr>
        <p:spPr>
          <a:xfrm>
            <a:off x="6203520" y="2318400"/>
            <a:ext cx="35830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5	</a:t>
            </a:r>
            <a:r>
              <a:rPr lang="cs-CZ" sz="2400" b="0" strike="noStrike" spc="-114">
                <a:solidFill>
                  <a:srgbClr val="AAD03A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6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Calibri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86" name="object 11"/>
          <p:cNvSpPr/>
          <p:nvPr/>
        </p:nvSpPr>
        <p:spPr>
          <a:xfrm>
            <a:off x="6253560" y="1054440"/>
            <a:ext cx="1521000" cy="1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1">
                <a:solidFill>
                  <a:srgbClr val="000000"/>
                </a:solidFill>
                <a:latin typeface="Verdana"/>
                <a:ea typeface="Verdana"/>
              </a:rPr>
              <a:t>Jakub Nedvěd 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87" name="object 12"/>
          <p:cNvSpPr/>
          <p:nvPr/>
        </p:nvSpPr>
        <p:spPr>
          <a:xfrm>
            <a:off x="8425800" y="1054440"/>
            <a:ext cx="1611000" cy="1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u="sng" strike="noStrike" spc="-1">
                <a:solidFill>
                  <a:srgbClr val="0000FF"/>
                </a:solidFill>
                <a:uFillTx/>
                <a:latin typeface="Verdana"/>
                <a:ea typeface="Verdana"/>
                <a:hlinkClick r:id="rId2"/>
              </a:rPr>
              <a:t>jakub.nedved@vsem.cz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288" name="object 19"/>
          <p:cNvSpPr/>
          <p:nvPr/>
        </p:nvSpPr>
        <p:spPr>
          <a:xfrm>
            <a:off x="6253560" y="662400"/>
            <a:ext cx="36817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1	</a:t>
            </a:r>
            <a:r>
              <a:rPr lang="cs-CZ" sz="2400" b="0" strike="noStrike" spc="-114">
                <a:solidFill>
                  <a:srgbClr val="AAD03A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2</a:t>
            </a:r>
            <a:r>
              <a:rPr lang="cs-CZ" sz="2400" b="1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Calibri Light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Num" idx="13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9044CD7-5F24-46F7-8173-4AF2545B6D67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6248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Vaše zkušenosti s IT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91" name="Obdélník 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92" name="Obdélník 291"/>
          <p:cNvSpPr/>
          <p:nvPr/>
        </p:nvSpPr>
        <p:spPr>
          <a:xfrm>
            <a:off x="1260000" y="2340000"/>
            <a:ext cx="7917840" cy="187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Co si představuji pod pojmem Informační systémy a technologie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Co si přináším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Co mě baví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Očekávání od předmětu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Num" idx="14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80AD997-C527-43EA-A7A2-9FB352F0F4B3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title"/>
          </p:nvPr>
        </p:nvSpPr>
        <p:spPr>
          <a:xfrm>
            <a:off x="769320" y="1080000"/>
            <a:ext cx="8048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Témata prvního ročníku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295" name="Obdélník 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96" name="Obdélník 295"/>
          <p:cNvSpPr/>
          <p:nvPr/>
        </p:nvSpPr>
        <p:spPr>
          <a:xfrm>
            <a:off x="180000" y="1574280"/>
            <a:ext cx="3957840" cy="493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Práce s počítačem, operační systém, soubory, adresářová struktura</a:t>
            </a:r>
            <a:endParaRPr lang="cs-CZ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historie a vývoj počítačů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von Neumannovo schéma počítače (princip fungování počítače)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jednotky informace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číselné soustavy (dvojková, desítková, osmičková, šestnáctková)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rozdělení počítačů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hardware (popis jednotlivých komponent)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periférie (tiskárny, …)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operační systémy (teorie operačních systémů, rozdělení operačních systémů, základní komponenty operačních systémů, nastavení) 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data, soubor, adresář, správce souborů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komprese dat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ochrana a zabezpečení dat před zneužitím a zničením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ochrana autorských práv, typy licencí (OEM, demoverze, shareware, freeware, GNU, Open Source, Licence Creative Commons)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algoritmizace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nápověda, manuál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297" name="Obdélník 296"/>
          <p:cNvSpPr/>
          <p:nvPr/>
        </p:nvSpPr>
        <p:spPr>
          <a:xfrm>
            <a:off x="8100000" y="1574280"/>
            <a:ext cx="3957840" cy="47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Počítačová grafika</a:t>
            </a:r>
            <a:endParaRPr lang="cs-CZ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teorie počítačové grafiky, základní pojmy, principy a rozdělení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grafická kompozice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barvy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běžné grafické formáty souborů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konverze mezi jednotlivými grafickými formáty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používání digitálního fotoaparátu, zásady kompozice obrazu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rastrová grafika (základní úpravy fotografií, výběry, kreslící nástroje, vrstvy, koláže, efekty atd.)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Cambria"/>
                <a:ea typeface="Cambria"/>
              </a:rPr>
              <a:t>vektorová grafika (kreslení základních grafických objektů, výběry objektů, seskupení objektů, pořadí objektů, text, rastrové obrázky, beziérovy křivky, export do pdf atd.)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298" name="Obdélník 297"/>
          <p:cNvSpPr/>
          <p:nvPr/>
        </p:nvSpPr>
        <p:spPr>
          <a:xfrm>
            <a:off x="4140000" y="1574280"/>
            <a:ext cx="3957840" cy="47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Tabulkový procesor</a:t>
            </a:r>
            <a:endParaRPr lang="cs-CZ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popis prostředí a princip tabulkových procesorů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vkládání dat do buněk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jednoduché matematické operace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funkce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relativní a absolutní adresace buněk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formátování buněk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Cambria"/>
                <a:ea typeface="Cambria"/>
              </a:rPr>
              <a:t>základy grafů</a:t>
            </a:r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Num" idx="15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C39D802-DBA5-4391-82FE-78825672FAD5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6248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Nároky - prezentace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01" name="Obdélník 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02" name="Obdélník 301"/>
          <p:cNvSpPr/>
          <p:nvPr/>
        </p:nvSpPr>
        <p:spPr>
          <a:xfrm>
            <a:off x="1260000" y="2340000"/>
            <a:ext cx="9313560" cy="31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Minimálně 1 prezentace za pololetí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Známka má stejnou váhu jako písemná práce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Příprava v libovolné aplikaci na tvorbu prezentací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Osobní prezentování před třídou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Délka 15 minut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Prezentace vede k diskusi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Vybrat si téma z předchozí stránky z prvních dvou oblastí (třetí oblast v druhém pololetí)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Možné vlastní téma po konzultaci s profesorem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Num" idx="16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0F9930-5E6A-4A56-94BA-593EA513D1D5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8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891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Historie a vývoj počítačů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05" name="Obdélník 10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06" name="Obdélník 305"/>
          <p:cNvSpPr/>
          <p:nvPr/>
        </p:nvSpPr>
        <p:spPr>
          <a:xfrm>
            <a:off x="1260000" y="1800000"/>
            <a:ext cx="7917840" cy="446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https://slideplayer.cz/slide/2804866/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http://old.zsnamesti.cz/dum/VY_32_INOVACE_380.pdf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Mikročipy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https://www.youtube.com/watch?v=HpnN2R1BC7k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https://www.youtube.com/watch?v=wYVK1VH-gTE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Mechanické počítače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https://www.youtube.com/watch?v=IgF3OX8nT0w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Soft error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https://www.youtube.com/watch?v=AaZ_RSt0KP8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Num" idx="17"/>
          </p:nvPr>
        </p:nvSpPr>
        <p:spPr>
          <a:xfrm>
            <a:off x="11074320" y="6480000"/>
            <a:ext cx="766080" cy="28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1E96760-7C60-4F95-B5F4-4BF512C038ED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9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2520" cy="33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Von Neumannovo schéma počítače (princip fungování počítače)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09" name="Obdélník 1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pic>
        <p:nvPicPr>
          <p:cNvPr id="310" name="Obrázek 309"/>
          <p:cNvPicPr/>
          <p:nvPr/>
        </p:nvPicPr>
        <p:blipFill>
          <a:blip r:embed="rId2"/>
          <a:stretch/>
        </p:blipFill>
        <p:spPr>
          <a:xfrm>
            <a:off x="900000" y="2340000"/>
            <a:ext cx="3237840" cy="3739680"/>
          </a:xfrm>
          <a:prstGeom prst="rect">
            <a:avLst/>
          </a:prstGeom>
          <a:ln w="0">
            <a:noFill/>
          </a:ln>
        </p:spPr>
      </p:pic>
      <p:sp>
        <p:nvSpPr>
          <p:cNvPr id="311" name="Obdélník 310"/>
          <p:cNvSpPr/>
          <p:nvPr/>
        </p:nvSpPr>
        <p:spPr>
          <a:xfrm>
            <a:off x="4860000" y="2257920"/>
            <a:ext cx="6477840" cy="133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70360" algn="l"/>
              </a:tabLst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model samočinného počítače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70360" algn="l"/>
              </a:tabLst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činnost rozdělena do bloků (5 funkčních jednotek) </a:t>
            </a:r>
            <a:r>
              <a:rPr lang="cs-CZ" sz="1400" b="0" strike="noStrike" spc="-1">
                <a:solidFill>
                  <a:srgbClr val="FF0000"/>
                </a:solidFill>
                <a:latin typeface="Wingdings"/>
                <a:ea typeface="Wingdings"/>
              </a:rPr>
              <a:t>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Wingdings"/>
              </a:rPr>
              <a:t> efektivní dělba práce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70360" algn="l"/>
              </a:tabLst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Wingdings"/>
              </a:rPr>
              <a:t>nadčasová platnost 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70360" algn="l"/>
              </a:tabLst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Wingdings"/>
              </a:rPr>
              <a:t>zavrhl desítkovou soustavu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312" name="Obdélník 311"/>
          <p:cNvSpPr/>
          <p:nvPr/>
        </p:nvSpPr>
        <p:spPr>
          <a:xfrm>
            <a:off x="4680000" y="3767040"/>
            <a:ext cx="6477840" cy="218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29600" indent="2304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Pět funkčních jednotek: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Řadič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Arial"/>
              </a:rPr>
              <a:t>– řídí činnost všech částí počítače.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ALU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Tahoma"/>
              </a:rPr>
              <a:t>(aritmetickologická jednotka) – provádí veškeré výpočty a logické operace.</a:t>
            </a:r>
            <a:endParaRPr lang="cs-CZ" sz="1400" b="0" strike="noStrike" spc="-1">
              <a:latin typeface="Arial"/>
            </a:endParaRPr>
          </a:p>
          <a:p>
            <a:pPr marL="450360" lvl="6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CPU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Tahoma"/>
              </a:rPr>
              <a:t>(procesor) = řadič + ALU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Operační paměť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Tahoma"/>
              </a:rPr>
              <a:t> – uchovává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Arial"/>
              </a:rPr>
              <a:t>zpracovávané programy, data a výsledky výpočtů.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Vstup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Tahoma"/>
              </a:rPr>
              <a:t>(vstupní zařízení) – je určen pro vstup programů a dat.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Výstup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Arial"/>
              </a:rPr>
              <a:t> (výstupní zařízení) – je určen pro výstup výsledků, které program zpracoval.</a:t>
            </a:r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4343</TotalTime>
  <Words>1902</Words>
  <Application>Microsoft Office PowerPoint</Application>
  <PresentationFormat>Širokoúhlá obrazovka</PresentationFormat>
  <Paragraphs>472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37</vt:i4>
      </vt:variant>
    </vt:vector>
  </HeadingPairs>
  <TitlesOfParts>
    <vt:vector size="56" baseType="lpstr">
      <vt:lpstr>Microsoft YaHei</vt:lpstr>
      <vt:lpstr>Arial</vt:lpstr>
      <vt:lpstr>Calibri</vt:lpstr>
      <vt:lpstr>Calibri Light</vt:lpstr>
      <vt:lpstr>Cambria</vt:lpstr>
      <vt:lpstr>DejaVu Sans</vt:lpstr>
      <vt:lpstr>Gill Sans MT</vt:lpstr>
      <vt:lpstr>StarSymbol</vt:lpstr>
      <vt:lpstr>Symbol</vt:lpstr>
      <vt:lpstr>Tahoma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Předmět  v 10 bodech</vt:lpstr>
      <vt:lpstr>Přednášející  v 6 bodech</vt:lpstr>
      <vt:lpstr>Vaše zkušenosti s IT</vt:lpstr>
      <vt:lpstr>Témata prvního ročníku</vt:lpstr>
      <vt:lpstr>Nároky - prezentace </vt:lpstr>
      <vt:lpstr>Historie a vývoj počítačů </vt:lpstr>
      <vt:lpstr>Von Neumannovo schéma počítače (princip fungování počítače) </vt:lpstr>
      <vt:lpstr>Jednotky informace</vt:lpstr>
      <vt:lpstr>Číselné soustavy (dvojková, desítková, osmičková, šestnáctková) </vt:lpstr>
      <vt:lpstr>Číselné soustavy (dvojková, desítková, osmičková, šestnáctková) </vt:lpstr>
      <vt:lpstr>Číselné soustavy (dvojková, desítková, osmičková, šestnáctková) </vt:lpstr>
      <vt:lpstr>Rozdělení počítačů </vt:lpstr>
      <vt:lpstr>Hardware </vt:lpstr>
      <vt:lpstr>Hardware </vt:lpstr>
      <vt:lpstr>Hardware </vt:lpstr>
      <vt:lpstr>Periférie PC </vt:lpstr>
      <vt:lpstr>Operační systémy </vt:lpstr>
      <vt:lpstr>Data, soubor, adresář, správce souborů </vt:lpstr>
      <vt:lpstr>Data, soubor, adresář, správce souborů </vt:lpstr>
      <vt:lpstr>Data, soubor, adresář, správce souborů </vt:lpstr>
      <vt:lpstr>Data, soubor, adresář, správce souborů </vt:lpstr>
      <vt:lpstr>Data, soubor, adresář, správce souborů </vt:lpstr>
      <vt:lpstr>Data, soubor, adresář, správce souborů </vt:lpstr>
      <vt:lpstr>Komprese dat </vt:lpstr>
      <vt:lpstr>Komprese dat </vt:lpstr>
      <vt:lpstr>Komprese dat </vt:lpstr>
      <vt:lpstr>Komprese dat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Hasmanová Veronika</dc:creator>
  <dc:description/>
  <cp:lastModifiedBy>Hasmanová Veronika</cp:lastModifiedBy>
  <cp:revision>233</cp:revision>
  <dcterms:created xsi:type="dcterms:W3CDTF">2022-09-24T12:02:55Z</dcterms:created>
  <dcterms:modified xsi:type="dcterms:W3CDTF">2022-10-31T07:37:07Z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Notes">
    <vt:r8>2</vt:r8>
  </property>
  <property fmtid="{D5CDD505-2E9C-101B-9397-08002B2CF9AE}" pid="4" name="PresentationFormat">
    <vt:lpwstr>Širokoúhlá obrazovka</vt:lpwstr>
  </property>
  <property fmtid="{D5CDD505-2E9C-101B-9397-08002B2CF9AE}" pid="5" name="Slides">
    <vt:r8>5</vt:r8>
  </property>
</Properties>
</file>