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1"/>
  </p:notesMasterIdLst>
  <p:sldIdLst>
    <p:sldId id="279" r:id="rId2"/>
    <p:sldId id="280" r:id="rId3"/>
    <p:sldId id="298" r:id="rId4"/>
    <p:sldId id="292" r:id="rId5"/>
    <p:sldId id="302" r:id="rId6"/>
    <p:sldId id="299" r:id="rId7"/>
    <p:sldId id="300" r:id="rId8"/>
    <p:sldId id="301" r:id="rId9"/>
    <p:sldId id="290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8A9"/>
    <a:srgbClr val="AAD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8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8A9F7-CC66-4C10-A297-255F43A0DD66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0505E-55F5-44F2-82A2-30C5457D8A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23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0505E-55F5-44F2-82A2-30C5457D8AB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3753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0505E-55F5-44F2-82A2-30C5457D8AB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005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be.com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41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" y="1147445"/>
            <a:ext cx="4013200" cy="691515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2388A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9EAA3B4-67B2-44B1-820A-DFBFC81CB6C3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36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F3EB82F-EBB7-44B9-B941-D409F3335362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08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E7FC70F-036B-4128-99FB-19B58F1D51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23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ukáz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11350146" y="6377715"/>
            <a:ext cx="538018" cy="365125"/>
          </a:xfrm>
        </p:spPr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sp>
        <p:nvSpPr>
          <p:cNvPr id="5" name="object 2"/>
          <p:cNvSpPr>
            <a:spLocks/>
          </p:cNvSpPr>
          <p:nvPr userDrawn="1"/>
        </p:nvSpPr>
        <p:spPr>
          <a:xfrm>
            <a:off x="386080" y="894080"/>
            <a:ext cx="11054080" cy="5477920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AAD0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délník 5"/>
          <p:cNvSpPr/>
          <p:nvPr userDrawn="1"/>
        </p:nvSpPr>
        <p:spPr>
          <a:xfrm>
            <a:off x="3907089" y="2993486"/>
            <a:ext cx="45640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Video ukázka</a:t>
            </a:r>
            <a:endParaRPr lang="cs-CZ" sz="48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A0F9BE0-B643-4C12-AF9E-00A037F418D5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18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stá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10863582" y="6290296"/>
            <a:ext cx="538018" cy="365125"/>
          </a:xfrm>
        </p:spPr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ject 2"/>
          <p:cNvSpPr>
            <a:spLocks/>
          </p:cNvSpPr>
          <p:nvPr userDrawn="1"/>
        </p:nvSpPr>
        <p:spPr>
          <a:xfrm>
            <a:off x="518160" y="853440"/>
            <a:ext cx="10883440" cy="5386056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délník 6"/>
          <p:cNvSpPr/>
          <p:nvPr userDrawn="1"/>
        </p:nvSpPr>
        <p:spPr>
          <a:xfrm>
            <a:off x="4410686" y="2993487"/>
            <a:ext cx="3891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Přestávka</a:t>
            </a:r>
            <a:endParaRPr lang="cs-CZ" sz="480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5A5DA38-7CE5-44E5-B502-4A518EF37F9C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09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11050192" y="6358081"/>
            <a:ext cx="538018" cy="365125"/>
          </a:xfrm>
        </p:spPr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311" y="820632"/>
            <a:ext cx="11074899" cy="553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02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520" y="260681"/>
            <a:ext cx="9824720" cy="64633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6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957099"/>
            <a:ext cx="7919620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3" r="30298" b="5815"/>
          <a:stretch/>
        </p:blipFill>
        <p:spPr>
          <a:xfrm>
            <a:off x="8270140" y="934720"/>
            <a:ext cx="3556100" cy="521495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8F1BFFC-B178-46EE-BF63-8A26A61F23C4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8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520" y="260681"/>
            <a:ext cx="9824720" cy="64633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6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957099"/>
            <a:ext cx="7919620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27A8694-6339-4322-9948-DF5497044F00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67809" y="261899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9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520" y="288389"/>
            <a:ext cx="9824720" cy="64633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6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19" y="957099"/>
            <a:ext cx="7909561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81" y="957098"/>
            <a:ext cx="3566160" cy="534923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9EE8EA0-04F8-48DE-8958-6DE098410F5B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365760" y="288389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0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280" y="273685"/>
            <a:ext cx="9712960" cy="66103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5751" y="1142841"/>
            <a:ext cx="9130489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1" t="195" r="58119" b="-195"/>
          <a:stretch/>
        </p:blipFill>
        <p:spPr>
          <a:xfrm>
            <a:off x="350520" y="1112361"/>
            <a:ext cx="2345231" cy="498685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CF9640D-B4D0-465F-8E9F-E2A4D139E0B1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7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280" y="273685"/>
            <a:ext cx="9494520" cy="66103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1480" y="1142841"/>
            <a:ext cx="8656320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1142841"/>
            <a:ext cx="2560320" cy="256032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C383A10-B5C0-4E70-9DE8-E755C9110298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9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280" y="273685"/>
            <a:ext cx="9494520" cy="66103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1480" y="1142841"/>
            <a:ext cx="8656320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1144018"/>
            <a:ext cx="2396270" cy="159751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520" y="2738637"/>
            <a:ext cx="2396270" cy="279647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D2BDB1E-59F4-4376-B7F6-AB6F8E522693}"/>
              </a:ext>
            </a:extLst>
          </p:cNvPr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6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280" y="273685"/>
            <a:ext cx="9494520" cy="66103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1480" y="1142841"/>
            <a:ext cx="8656320" cy="993605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6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09AE947-C207-47AD-B8BE-7E1DCB41F596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7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D37CB16-E7D6-4BF7-AAAE-B68252FE3EA9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5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440" y="365125"/>
            <a:ext cx="11480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" y="1825625"/>
            <a:ext cx="11480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293" y="6480000"/>
            <a:ext cx="76859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2388A9"/>
                </a:solidFill>
              </a:defRPr>
            </a:lvl1pPr>
          </a:lstStyle>
          <a:p>
            <a:fld id="{789B0A88-CBF1-4A65-9018-C7FEF824227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6789215" y="6480000"/>
            <a:ext cx="2708564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altLang="cs-CZ" sz="1200" dirty="0">
                <a:solidFill>
                  <a:srgbClr val="2388A9"/>
                </a:solidFill>
              </a:rPr>
              <a:t>Komunikace a prezentace	1. ročník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9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94" r:id="rId3"/>
    <p:sldLayoutId id="2147483692" r:id="rId4"/>
    <p:sldLayoutId id="2147483688" r:id="rId5"/>
    <p:sldLayoutId id="2147483693" r:id="rId6"/>
    <p:sldLayoutId id="2147483691" r:id="rId7"/>
    <p:sldLayoutId id="2147483690" r:id="rId8"/>
    <p:sldLayoutId id="2147483675" r:id="rId9"/>
    <p:sldLayoutId id="2147483678" r:id="rId10"/>
    <p:sldLayoutId id="2147483679" r:id="rId11"/>
    <p:sldLayoutId id="2147483695" r:id="rId12"/>
    <p:sldLayoutId id="2147483687" r:id="rId13"/>
    <p:sldLayoutId id="2147483684" r:id="rId14"/>
    <p:sldLayoutId id="2147483685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12" b="-383"/>
          <a:stretch/>
        </p:blipFill>
        <p:spPr>
          <a:xfrm>
            <a:off x="1460495" y="3"/>
            <a:ext cx="9184309" cy="6857997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460495" y="6341012"/>
            <a:ext cx="3205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Johanna Šilarová</a:t>
            </a:r>
            <a:endParaRPr lang="cs-CZ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131565" y="1371442"/>
            <a:ext cx="3648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spc="-15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Španělský</a:t>
            </a:r>
            <a:endParaRPr lang="cs-CZ" sz="2000" dirty="0"/>
          </a:p>
        </p:txBody>
      </p:sp>
      <p:sp>
        <p:nvSpPr>
          <p:cNvPr id="12" name="Obdélník 11"/>
          <p:cNvSpPr/>
          <p:nvPr/>
        </p:nvSpPr>
        <p:spPr>
          <a:xfrm rot="5400000">
            <a:off x="6190413" y="3948498"/>
            <a:ext cx="34088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</a:t>
            </a:r>
            <a:r>
              <a:rPr lang="cs-CZ" sz="3200" b="1" spc="-15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azyk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4206887" y="1684260"/>
            <a:ext cx="3395554" cy="368059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54945A1-67BE-4ED1-8427-C8EBE3A74D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384155"/>
            <a:ext cx="3384457" cy="7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>
            <a:spLocks noChangeAspect="1"/>
          </p:cNvSpPr>
          <p:nvPr/>
        </p:nvSpPr>
        <p:spPr>
          <a:xfrm>
            <a:off x="432262" y="467881"/>
            <a:ext cx="11375738" cy="5709085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238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délník 7"/>
          <p:cNvSpPr/>
          <p:nvPr/>
        </p:nvSpPr>
        <p:spPr>
          <a:xfrm>
            <a:off x="1882638" y="1048550"/>
            <a:ext cx="4790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Obsah</a:t>
            </a:r>
            <a:endParaRPr lang="cs-CZ" sz="3600" b="1" spc="-1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32262" y="1949645"/>
            <a:ext cx="110408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bg1"/>
                </a:solidFill>
              </a:rPr>
              <a:t>Nepravidelná slovesa: TENER </a:t>
            </a:r>
            <a:r>
              <a:rPr lang="cs-CZ" sz="2800" i="1" dirty="0" smtClean="0">
                <a:solidFill>
                  <a:schemeClr val="bg1"/>
                </a:solidFill>
              </a:rPr>
              <a:t>(mít), </a:t>
            </a:r>
            <a:r>
              <a:rPr lang="cs-CZ" sz="2800" dirty="0" smtClean="0">
                <a:solidFill>
                  <a:schemeClr val="bg1"/>
                </a:solidFill>
              </a:rPr>
              <a:t>VER </a:t>
            </a:r>
            <a:r>
              <a:rPr lang="cs-CZ" sz="2800" i="1" dirty="0" smtClean="0">
                <a:solidFill>
                  <a:schemeClr val="bg1"/>
                </a:solidFill>
              </a:rPr>
              <a:t>(vidět)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bg1"/>
                </a:solidFill>
              </a:rPr>
              <a:t>Tázací zájmeno ¿CUÁNTO? </a:t>
            </a:r>
            <a:r>
              <a:rPr lang="cs-CZ" sz="2800" i="1" dirty="0" smtClean="0">
                <a:solidFill>
                  <a:schemeClr val="bg1"/>
                </a:solidFill>
              </a:rPr>
              <a:t>(kolik)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i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bg1"/>
                </a:solidFill>
              </a:rPr>
              <a:t>Příslovce MUCHO </a:t>
            </a:r>
            <a:r>
              <a:rPr lang="cs-CZ" sz="2800" i="1" dirty="0" smtClean="0">
                <a:solidFill>
                  <a:schemeClr val="bg1"/>
                </a:solidFill>
              </a:rPr>
              <a:t>(hodně, spousta)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i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bg1"/>
                </a:solidFill>
              </a:rPr>
              <a:t>Ukazovací zájmena ESTO (toto), ESTE, -A, -OS, -AS (tento, tato, tito, tyto)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bg1"/>
                </a:solidFill>
              </a:rPr>
              <a:t>Vazba PARA + INFINITIV</a:t>
            </a:r>
            <a:endParaRPr lang="cs-CZ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 smtClean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792780" y="6265628"/>
            <a:ext cx="2987325" cy="469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621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3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792780" y="6416702"/>
            <a:ext cx="2987325" cy="318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387600" y="667658"/>
            <a:ext cx="725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2388A9"/>
                </a:solidFill>
              </a:rPr>
              <a:t>Nepravidelná slovesa</a:t>
            </a:r>
            <a:endParaRPr lang="cs-CZ" sz="3600" dirty="0">
              <a:solidFill>
                <a:srgbClr val="2388A9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694238" y="2107059"/>
            <a:ext cx="19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2388A9"/>
                </a:solidFill>
              </a:rPr>
              <a:t>TENER </a:t>
            </a:r>
            <a:r>
              <a:rPr lang="cs-CZ" sz="2800" i="1" dirty="0" smtClean="0">
                <a:solidFill>
                  <a:srgbClr val="2388A9"/>
                </a:solidFill>
              </a:rPr>
              <a:t>(mít)</a:t>
            </a:r>
            <a:endParaRPr lang="cs-CZ" sz="2800" i="1" dirty="0">
              <a:solidFill>
                <a:srgbClr val="2388A9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59329" y="3342158"/>
            <a:ext cx="930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2388A9"/>
                </a:solidFill>
              </a:rPr>
              <a:t>TENGO</a:t>
            </a:r>
          </a:p>
          <a:p>
            <a:endParaRPr lang="cs-CZ" dirty="0">
              <a:solidFill>
                <a:srgbClr val="2388A9"/>
              </a:solidFill>
            </a:endParaRPr>
          </a:p>
          <a:p>
            <a:r>
              <a:rPr lang="cs-CZ" dirty="0" smtClean="0">
                <a:solidFill>
                  <a:srgbClr val="2388A9"/>
                </a:solidFill>
              </a:rPr>
              <a:t>TIENES</a:t>
            </a:r>
          </a:p>
          <a:p>
            <a:endParaRPr lang="cs-CZ" dirty="0">
              <a:solidFill>
                <a:srgbClr val="2388A9"/>
              </a:solidFill>
            </a:endParaRPr>
          </a:p>
          <a:p>
            <a:r>
              <a:rPr lang="cs-CZ" dirty="0" smtClean="0">
                <a:solidFill>
                  <a:srgbClr val="2388A9"/>
                </a:solidFill>
              </a:rPr>
              <a:t>TIENE</a:t>
            </a:r>
            <a:endParaRPr lang="cs-CZ" dirty="0">
              <a:solidFill>
                <a:srgbClr val="2388A9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665713" y="3342158"/>
            <a:ext cx="15265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2388A9"/>
                </a:solidFill>
              </a:rPr>
              <a:t>TENEMOS</a:t>
            </a:r>
          </a:p>
          <a:p>
            <a:endParaRPr lang="cs-CZ" dirty="0">
              <a:solidFill>
                <a:srgbClr val="2388A9"/>
              </a:solidFill>
            </a:endParaRPr>
          </a:p>
          <a:p>
            <a:r>
              <a:rPr lang="cs-CZ" dirty="0" smtClean="0">
                <a:solidFill>
                  <a:srgbClr val="2388A9"/>
                </a:solidFill>
              </a:rPr>
              <a:t>TENÉIS</a:t>
            </a:r>
          </a:p>
          <a:p>
            <a:endParaRPr lang="cs-CZ" dirty="0">
              <a:solidFill>
                <a:srgbClr val="2388A9"/>
              </a:solidFill>
            </a:endParaRPr>
          </a:p>
          <a:p>
            <a:r>
              <a:rPr lang="cs-CZ" dirty="0" smtClean="0">
                <a:solidFill>
                  <a:srgbClr val="2388A9"/>
                </a:solidFill>
              </a:rPr>
              <a:t>TIENEN</a:t>
            </a:r>
            <a:endParaRPr lang="cs-CZ" dirty="0">
              <a:solidFill>
                <a:srgbClr val="2388A9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298121" y="2769744"/>
            <a:ext cx="65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2388A9"/>
                </a:solidFill>
              </a:rPr>
              <a:t>Sg</a:t>
            </a:r>
            <a:r>
              <a:rPr lang="cs-CZ" dirty="0" smtClean="0">
                <a:solidFill>
                  <a:srgbClr val="2388A9"/>
                </a:solidFill>
              </a:rPr>
              <a:t>.</a:t>
            </a:r>
            <a:endParaRPr lang="cs-CZ" dirty="0">
              <a:solidFill>
                <a:srgbClr val="2388A9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775855" y="2769744"/>
            <a:ext cx="65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2388A9"/>
                </a:solidFill>
              </a:rPr>
              <a:t>Pl</a:t>
            </a:r>
            <a:r>
              <a:rPr lang="cs-CZ" dirty="0" smtClean="0">
                <a:solidFill>
                  <a:srgbClr val="2388A9"/>
                </a:solidFill>
              </a:rPr>
              <a:t>.</a:t>
            </a:r>
            <a:endParaRPr lang="cs-CZ" dirty="0">
              <a:solidFill>
                <a:srgbClr val="2388A9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114867" y="2107059"/>
            <a:ext cx="2343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2388A9"/>
                </a:solidFill>
              </a:rPr>
              <a:t>VER </a:t>
            </a:r>
            <a:r>
              <a:rPr lang="cs-CZ" sz="2800" i="1" dirty="0" smtClean="0">
                <a:solidFill>
                  <a:srgbClr val="2388A9"/>
                </a:solidFill>
              </a:rPr>
              <a:t>(vidět)</a:t>
            </a:r>
            <a:endParaRPr lang="cs-CZ" sz="2800" i="1" dirty="0">
              <a:solidFill>
                <a:srgbClr val="2388A9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996888" y="3342158"/>
            <a:ext cx="930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2388A9"/>
                </a:solidFill>
              </a:rPr>
              <a:t>VEO</a:t>
            </a:r>
          </a:p>
          <a:p>
            <a:endParaRPr lang="cs-CZ" dirty="0">
              <a:solidFill>
                <a:srgbClr val="2388A9"/>
              </a:solidFill>
            </a:endParaRPr>
          </a:p>
          <a:p>
            <a:r>
              <a:rPr lang="cs-CZ" dirty="0" smtClean="0">
                <a:solidFill>
                  <a:srgbClr val="2388A9"/>
                </a:solidFill>
              </a:rPr>
              <a:t>VES</a:t>
            </a:r>
          </a:p>
          <a:p>
            <a:endParaRPr lang="cs-CZ" dirty="0">
              <a:solidFill>
                <a:srgbClr val="2388A9"/>
              </a:solidFill>
            </a:endParaRPr>
          </a:p>
          <a:p>
            <a:r>
              <a:rPr lang="cs-CZ" dirty="0" smtClean="0">
                <a:solidFill>
                  <a:srgbClr val="2388A9"/>
                </a:solidFill>
              </a:rPr>
              <a:t>VE</a:t>
            </a:r>
            <a:endParaRPr lang="cs-CZ" dirty="0">
              <a:solidFill>
                <a:srgbClr val="2388A9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253534" y="3342158"/>
            <a:ext cx="15265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2388A9"/>
                </a:solidFill>
              </a:rPr>
              <a:t>VEMOS</a:t>
            </a:r>
          </a:p>
          <a:p>
            <a:endParaRPr lang="cs-CZ" dirty="0">
              <a:solidFill>
                <a:srgbClr val="2388A9"/>
              </a:solidFill>
            </a:endParaRPr>
          </a:p>
          <a:p>
            <a:r>
              <a:rPr lang="cs-CZ" dirty="0" smtClean="0">
                <a:solidFill>
                  <a:srgbClr val="2388A9"/>
                </a:solidFill>
              </a:rPr>
              <a:t>VEIS</a:t>
            </a:r>
          </a:p>
          <a:p>
            <a:endParaRPr lang="cs-CZ" dirty="0">
              <a:solidFill>
                <a:srgbClr val="2388A9"/>
              </a:solidFill>
            </a:endParaRPr>
          </a:p>
          <a:p>
            <a:r>
              <a:rPr lang="cs-CZ" dirty="0" smtClean="0">
                <a:solidFill>
                  <a:srgbClr val="2388A9"/>
                </a:solidFill>
              </a:rPr>
              <a:t>VEN</a:t>
            </a:r>
            <a:endParaRPr lang="cs-CZ" dirty="0">
              <a:solidFill>
                <a:srgbClr val="2388A9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972118" y="2760554"/>
            <a:ext cx="65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2388A9"/>
                </a:solidFill>
              </a:rPr>
              <a:t>Sg</a:t>
            </a:r>
            <a:r>
              <a:rPr lang="cs-CZ" dirty="0" smtClean="0">
                <a:solidFill>
                  <a:srgbClr val="2388A9"/>
                </a:solidFill>
              </a:rPr>
              <a:t>.</a:t>
            </a:r>
            <a:endParaRPr lang="cs-CZ" dirty="0">
              <a:solidFill>
                <a:srgbClr val="2388A9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8396584" y="2769744"/>
            <a:ext cx="65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2388A9"/>
                </a:solidFill>
              </a:rPr>
              <a:t>Pl</a:t>
            </a:r>
            <a:r>
              <a:rPr lang="cs-CZ" dirty="0" smtClean="0">
                <a:solidFill>
                  <a:srgbClr val="2388A9"/>
                </a:solidFill>
              </a:rPr>
              <a:t>.</a:t>
            </a:r>
            <a:endParaRPr lang="cs-CZ" dirty="0">
              <a:solidFill>
                <a:srgbClr val="2388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625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4</a:t>
            </a:fld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6792780" y="6265628"/>
            <a:ext cx="2987325" cy="469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048000" y="494964"/>
            <a:ext cx="6596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2388A9"/>
                </a:solidFill>
              </a:rPr>
              <a:t>Tázací </a:t>
            </a:r>
            <a:r>
              <a:rPr lang="cs-CZ" sz="3600" dirty="0">
                <a:solidFill>
                  <a:srgbClr val="2388A9"/>
                </a:solidFill>
              </a:rPr>
              <a:t>zájmeno </a:t>
            </a:r>
            <a:r>
              <a:rPr lang="cs-CZ" sz="3600" b="1" dirty="0">
                <a:solidFill>
                  <a:srgbClr val="2388A9"/>
                </a:solidFill>
              </a:rPr>
              <a:t>¿CUÁNTO? </a:t>
            </a:r>
            <a:r>
              <a:rPr lang="cs-CZ" sz="3600" i="1" dirty="0">
                <a:solidFill>
                  <a:srgbClr val="2388A9"/>
                </a:solidFill>
              </a:rPr>
              <a:t>(kolik</a:t>
            </a:r>
            <a:r>
              <a:rPr lang="cs-CZ" sz="3600" i="1" dirty="0" smtClean="0">
                <a:solidFill>
                  <a:srgbClr val="2388A9"/>
                </a:solidFill>
              </a:rPr>
              <a:t>)</a:t>
            </a:r>
            <a:endParaRPr lang="cs-CZ" sz="3600" i="1" dirty="0">
              <a:solidFill>
                <a:srgbClr val="2388A9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07785" y="1722582"/>
            <a:ext cx="11576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cs-CZ" sz="2400" b="1" dirty="0">
              <a:solidFill>
                <a:srgbClr val="2388A9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cs-CZ" sz="2400" b="1" dirty="0" smtClean="0">
              <a:solidFill>
                <a:srgbClr val="2388A9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792779" y="6168576"/>
            <a:ext cx="2987325" cy="469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38354" y="1504075"/>
            <a:ext cx="1100730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2388A9"/>
                </a:solidFill>
              </a:rPr>
              <a:t>Zájmeno </a:t>
            </a:r>
            <a:r>
              <a:rPr lang="cs-CZ" sz="3200" b="1" dirty="0" smtClean="0">
                <a:solidFill>
                  <a:srgbClr val="2388A9"/>
                </a:solidFill>
              </a:rPr>
              <a:t>CUÁNTO </a:t>
            </a:r>
            <a:r>
              <a:rPr lang="cs-CZ" sz="3200" dirty="0" smtClean="0">
                <a:solidFill>
                  <a:srgbClr val="2388A9"/>
                </a:solidFill>
              </a:rPr>
              <a:t>přejímá jak rod, tak číslo podstatného jména, ke kterému se vztahuje</a:t>
            </a:r>
          </a:p>
          <a:p>
            <a:r>
              <a:rPr lang="cs-CZ" sz="3200" dirty="0" smtClean="0">
                <a:solidFill>
                  <a:srgbClr val="2388A9"/>
                </a:solidFill>
              </a:rPr>
              <a:t> </a:t>
            </a:r>
          </a:p>
          <a:p>
            <a:r>
              <a:rPr lang="cs-CZ" sz="3200" dirty="0" smtClean="0">
                <a:solidFill>
                  <a:srgbClr val="2388A9"/>
                </a:solidFill>
              </a:rPr>
              <a:t>¿</a:t>
            </a:r>
            <a:r>
              <a:rPr lang="cs-CZ" sz="3200" dirty="0" err="1" smtClean="0">
                <a:solidFill>
                  <a:srgbClr val="2388A9"/>
                </a:solidFill>
              </a:rPr>
              <a:t>Cuánta</a:t>
            </a:r>
            <a:r>
              <a:rPr lang="cs-CZ" sz="3200" dirty="0" smtClean="0">
                <a:solidFill>
                  <a:srgbClr val="2388A9"/>
                </a:solidFill>
              </a:rPr>
              <a:t> </a:t>
            </a:r>
            <a:r>
              <a:rPr lang="cs-CZ" sz="3200" dirty="0" err="1" smtClean="0">
                <a:solidFill>
                  <a:srgbClr val="2388A9"/>
                </a:solidFill>
              </a:rPr>
              <a:t>agua</a:t>
            </a:r>
            <a:r>
              <a:rPr lang="cs-CZ" sz="3200" dirty="0" smtClean="0">
                <a:solidFill>
                  <a:srgbClr val="2388A9"/>
                </a:solidFill>
              </a:rPr>
              <a:t> </a:t>
            </a:r>
            <a:r>
              <a:rPr lang="cs-CZ" sz="3200" dirty="0" err="1" smtClean="0">
                <a:solidFill>
                  <a:srgbClr val="2388A9"/>
                </a:solidFill>
              </a:rPr>
              <a:t>hay</a:t>
            </a:r>
            <a:r>
              <a:rPr lang="cs-CZ" sz="3200" dirty="0" smtClean="0">
                <a:solidFill>
                  <a:srgbClr val="2388A9"/>
                </a:solidFill>
              </a:rPr>
              <a:t>? </a:t>
            </a:r>
            <a:r>
              <a:rPr lang="cs-CZ" sz="3200" i="1" dirty="0" smtClean="0">
                <a:solidFill>
                  <a:srgbClr val="AAD03A"/>
                </a:solidFill>
              </a:rPr>
              <a:t>(Kolik je tam vody?)</a:t>
            </a:r>
          </a:p>
          <a:p>
            <a:endParaRPr lang="cs-CZ" sz="3200" i="1" dirty="0">
              <a:solidFill>
                <a:srgbClr val="AAD03A"/>
              </a:solidFill>
            </a:endParaRPr>
          </a:p>
          <a:p>
            <a:r>
              <a:rPr lang="cs-CZ" sz="3200" dirty="0" smtClean="0">
                <a:solidFill>
                  <a:srgbClr val="2388A9"/>
                </a:solidFill>
              </a:rPr>
              <a:t>¿</a:t>
            </a:r>
            <a:r>
              <a:rPr lang="cs-CZ" sz="3200" dirty="0" err="1" smtClean="0">
                <a:solidFill>
                  <a:srgbClr val="2388A9"/>
                </a:solidFill>
              </a:rPr>
              <a:t>Cuánto</a:t>
            </a:r>
            <a:r>
              <a:rPr lang="cs-CZ" sz="3200" dirty="0" smtClean="0">
                <a:solidFill>
                  <a:srgbClr val="2388A9"/>
                </a:solidFill>
              </a:rPr>
              <a:t> </a:t>
            </a:r>
            <a:r>
              <a:rPr lang="cs-CZ" sz="3200" dirty="0" err="1" smtClean="0">
                <a:solidFill>
                  <a:srgbClr val="2388A9"/>
                </a:solidFill>
              </a:rPr>
              <a:t>tiempo</a:t>
            </a:r>
            <a:r>
              <a:rPr lang="cs-CZ" sz="3200" dirty="0" smtClean="0">
                <a:solidFill>
                  <a:srgbClr val="2388A9"/>
                </a:solidFill>
              </a:rPr>
              <a:t> </a:t>
            </a:r>
            <a:r>
              <a:rPr lang="cs-CZ" sz="3200" dirty="0" err="1" smtClean="0">
                <a:solidFill>
                  <a:srgbClr val="2388A9"/>
                </a:solidFill>
              </a:rPr>
              <a:t>tienes</a:t>
            </a:r>
            <a:r>
              <a:rPr lang="cs-CZ" sz="3200" dirty="0" smtClean="0">
                <a:solidFill>
                  <a:srgbClr val="2388A9"/>
                </a:solidFill>
              </a:rPr>
              <a:t>? </a:t>
            </a:r>
            <a:r>
              <a:rPr lang="cs-CZ" sz="3200" i="1" dirty="0" smtClean="0">
                <a:solidFill>
                  <a:srgbClr val="AAD03A"/>
                </a:solidFill>
              </a:rPr>
              <a:t>(Kolik máš času?)</a:t>
            </a:r>
          </a:p>
          <a:p>
            <a:endParaRPr lang="cs-CZ" sz="3200" dirty="0" smtClean="0">
              <a:solidFill>
                <a:srgbClr val="2388A9"/>
              </a:solidFill>
            </a:endParaRPr>
          </a:p>
          <a:p>
            <a:r>
              <a:rPr lang="cs-CZ" sz="3200" dirty="0" smtClean="0">
                <a:solidFill>
                  <a:srgbClr val="2388A9"/>
                </a:solidFill>
              </a:rPr>
              <a:t>¿</a:t>
            </a:r>
            <a:r>
              <a:rPr lang="cs-CZ" sz="3200" dirty="0" err="1" smtClean="0">
                <a:solidFill>
                  <a:srgbClr val="2388A9"/>
                </a:solidFill>
              </a:rPr>
              <a:t>Cuántos</a:t>
            </a:r>
            <a:r>
              <a:rPr lang="cs-CZ" sz="3200" dirty="0" smtClean="0">
                <a:solidFill>
                  <a:srgbClr val="2388A9"/>
                </a:solidFill>
              </a:rPr>
              <a:t> </a:t>
            </a:r>
            <a:r>
              <a:rPr lang="cs-CZ" sz="3200" dirty="0" err="1" smtClean="0">
                <a:solidFill>
                  <a:srgbClr val="2388A9"/>
                </a:solidFill>
              </a:rPr>
              <a:t>libros</a:t>
            </a:r>
            <a:r>
              <a:rPr lang="cs-CZ" sz="3200" dirty="0" smtClean="0">
                <a:solidFill>
                  <a:srgbClr val="2388A9"/>
                </a:solidFill>
              </a:rPr>
              <a:t> </a:t>
            </a:r>
            <a:r>
              <a:rPr lang="cs-CZ" sz="3200" dirty="0" err="1" smtClean="0">
                <a:solidFill>
                  <a:srgbClr val="2388A9"/>
                </a:solidFill>
              </a:rPr>
              <a:t>tienes</a:t>
            </a:r>
            <a:r>
              <a:rPr lang="cs-CZ" sz="3200" dirty="0" smtClean="0">
                <a:solidFill>
                  <a:srgbClr val="2388A9"/>
                </a:solidFill>
              </a:rPr>
              <a:t>? </a:t>
            </a:r>
            <a:r>
              <a:rPr lang="cs-CZ" sz="3200" i="1" dirty="0" smtClean="0">
                <a:solidFill>
                  <a:srgbClr val="AAD03A"/>
                </a:solidFill>
              </a:rPr>
              <a:t>(Kolik máš knih?)</a:t>
            </a:r>
          </a:p>
          <a:p>
            <a:endParaRPr lang="cs-CZ" sz="3200" dirty="0" smtClean="0">
              <a:solidFill>
                <a:srgbClr val="2388A9"/>
              </a:solidFill>
            </a:endParaRPr>
          </a:p>
          <a:p>
            <a:r>
              <a:rPr lang="cs-CZ" sz="3200" dirty="0" smtClean="0">
                <a:solidFill>
                  <a:srgbClr val="2388A9"/>
                </a:solidFill>
              </a:rPr>
              <a:t>¿Y </a:t>
            </a:r>
            <a:r>
              <a:rPr lang="cs-CZ" sz="3200" dirty="0" err="1" smtClean="0">
                <a:solidFill>
                  <a:srgbClr val="2388A9"/>
                </a:solidFill>
              </a:rPr>
              <a:t>cuántas</a:t>
            </a:r>
            <a:r>
              <a:rPr lang="cs-CZ" sz="3200" dirty="0" smtClean="0">
                <a:solidFill>
                  <a:srgbClr val="2388A9"/>
                </a:solidFill>
              </a:rPr>
              <a:t> </a:t>
            </a:r>
            <a:r>
              <a:rPr lang="cs-CZ" sz="3200" dirty="0" err="1" smtClean="0">
                <a:solidFill>
                  <a:srgbClr val="2388A9"/>
                </a:solidFill>
              </a:rPr>
              <a:t>revistas</a:t>
            </a:r>
            <a:r>
              <a:rPr lang="cs-CZ" sz="3200" dirty="0" smtClean="0">
                <a:solidFill>
                  <a:srgbClr val="2388A9"/>
                </a:solidFill>
              </a:rPr>
              <a:t>? </a:t>
            </a:r>
            <a:r>
              <a:rPr lang="cs-CZ" sz="3200" i="1" dirty="0" smtClean="0">
                <a:solidFill>
                  <a:srgbClr val="AAD03A"/>
                </a:solidFill>
              </a:rPr>
              <a:t>(A kolik časopisů?)</a:t>
            </a:r>
            <a:endParaRPr lang="cs-CZ" sz="3200" i="1" dirty="0">
              <a:solidFill>
                <a:srgbClr val="AAD03A"/>
              </a:solidFill>
            </a:endParaRPr>
          </a:p>
          <a:p>
            <a:endParaRPr lang="cs-CZ" sz="3200" dirty="0" smtClean="0">
              <a:solidFill>
                <a:srgbClr val="2388A9"/>
              </a:solidFill>
            </a:endParaRPr>
          </a:p>
          <a:p>
            <a:endParaRPr lang="cs-CZ" sz="3200" dirty="0" smtClean="0">
              <a:solidFill>
                <a:srgbClr val="2388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941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5</a:t>
            </a:fld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6827284" y="6298874"/>
            <a:ext cx="2987325" cy="469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64566" y="758910"/>
            <a:ext cx="9316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2388A9"/>
                </a:solidFill>
              </a:rPr>
              <a:t>Příslovce </a:t>
            </a:r>
            <a:r>
              <a:rPr lang="cs-CZ" sz="3200" b="1" dirty="0" smtClean="0">
                <a:solidFill>
                  <a:srgbClr val="2388A9"/>
                </a:solidFill>
              </a:rPr>
              <a:t>MUCHO</a:t>
            </a:r>
            <a:endParaRPr lang="cs-CZ" sz="3200" b="1" dirty="0">
              <a:solidFill>
                <a:srgbClr val="2388A9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24287" y="1604512"/>
            <a:ext cx="1181818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2388A9"/>
                </a:solidFill>
              </a:rPr>
              <a:t>MUCHO</a:t>
            </a:r>
            <a:r>
              <a:rPr lang="cs-CZ" sz="2800" dirty="0" smtClean="0">
                <a:solidFill>
                  <a:srgbClr val="2388A9"/>
                </a:solidFill>
              </a:rPr>
              <a:t> + </a:t>
            </a:r>
            <a:r>
              <a:rPr lang="cs-CZ" sz="2800" dirty="0" err="1" smtClean="0">
                <a:solidFill>
                  <a:srgbClr val="2388A9"/>
                </a:solidFill>
              </a:rPr>
              <a:t>podst</a:t>
            </a:r>
            <a:r>
              <a:rPr lang="cs-CZ" sz="2800" dirty="0" smtClean="0">
                <a:solidFill>
                  <a:srgbClr val="2388A9"/>
                </a:solidFill>
              </a:rPr>
              <a:t>. </a:t>
            </a:r>
            <a:r>
              <a:rPr lang="cs-CZ" sz="2800" dirty="0" err="1" smtClean="0">
                <a:solidFill>
                  <a:srgbClr val="2388A9"/>
                </a:solidFill>
              </a:rPr>
              <a:t>jm</a:t>
            </a:r>
            <a:r>
              <a:rPr lang="cs-CZ" sz="2800" dirty="0" smtClean="0">
                <a:solidFill>
                  <a:srgbClr val="2388A9"/>
                </a:solidFill>
              </a:rPr>
              <a:t>.</a:t>
            </a:r>
          </a:p>
          <a:p>
            <a:endParaRPr lang="cs-CZ" sz="2800" dirty="0" smtClean="0">
              <a:solidFill>
                <a:srgbClr val="2388A9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2388A9"/>
                </a:solidFill>
              </a:rPr>
              <a:t>Stejně jako zájmeno </a:t>
            </a:r>
            <a:r>
              <a:rPr lang="cs-CZ" sz="2800" b="1" dirty="0">
                <a:solidFill>
                  <a:srgbClr val="2388A9"/>
                </a:solidFill>
              </a:rPr>
              <a:t>CUÁNTO </a:t>
            </a:r>
            <a:r>
              <a:rPr lang="cs-CZ" sz="2800" dirty="0">
                <a:solidFill>
                  <a:srgbClr val="2388A9"/>
                </a:solidFill>
              </a:rPr>
              <a:t>přejímá jak rod, tak číslo podstatného jména, ke kterému se </a:t>
            </a:r>
            <a:r>
              <a:rPr lang="cs-CZ" sz="2800" dirty="0" smtClean="0">
                <a:solidFill>
                  <a:srgbClr val="2388A9"/>
                </a:solidFill>
              </a:rPr>
              <a:t>vztahuje: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 smtClean="0">
              <a:solidFill>
                <a:srgbClr val="2388A9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solidFill>
                  <a:srgbClr val="2388A9"/>
                </a:solidFill>
              </a:rPr>
              <a:t>Hay</a:t>
            </a:r>
            <a:r>
              <a:rPr lang="cs-CZ" sz="2800" dirty="0" smtClean="0">
                <a:solidFill>
                  <a:srgbClr val="2388A9"/>
                </a:solidFill>
              </a:rPr>
              <a:t> </a:t>
            </a:r>
            <a:r>
              <a:rPr lang="cs-CZ" sz="2800" dirty="0" err="1" smtClean="0">
                <a:solidFill>
                  <a:srgbClr val="2388A9"/>
                </a:solidFill>
              </a:rPr>
              <a:t>much</a:t>
            </a:r>
            <a:r>
              <a:rPr lang="cs-CZ" sz="2800" b="1" u="sng" dirty="0" err="1" smtClean="0">
                <a:solidFill>
                  <a:srgbClr val="2388A9"/>
                </a:solidFill>
              </a:rPr>
              <a:t>a</a:t>
            </a:r>
            <a:r>
              <a:rPr lang="cs-CZ" sz="2800" dirty="0" smtClean="0">
                <a:solidFill>
                  <a:srgbClr val="2388A9"/>
                </a:solidFill>
              </a:rPr>
              <a:t> </a:t>
            </a:r>
            <a:r>
              <a:rPr lang="cs-CZ" sz="2800" dirty="0" err="1" smtClean="0">
                <a:solidFill>
                  <a:srgbClr val="2388A9"/>
                </a:solidFill>
              </a:rPr>
              <a:t>agua</a:t>
            </a:r>
            <a:r>
              <a:rPr lang="cs-CZ" sz="2800" dirty="0" smtClean="0">
                <a:solidFill>
                  <a:srgbClr val="2388A9"/>
                </a:solidFill>
              </a:rPr>
              <a:t>. </a:t>
            </a:r>
            <a:r>
              <a:rPr lang="cs-CZ" sz="2800" i="1" dirty="0" smtClean="0">
                <a:solidFill>
                  <a:srgbClr val="AAD03A"/>
                </a:solidFill>
              </a:rPr>
              <a:t>(Je tam hodně vody.)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2388A9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solidFill>
                  <a:srgbClr val="2388A9"/>
                </a:solidFill>
              </a:rPr>
              <a:t>Tengo</a:t>
            </a:r>
            <a:r>
              <a:rPr lang="cs-CZ" sz="2800" dirty="0" smtClean="0">
                <a:solidFill>
                  <a:srgbClr val="2388A9"/>
                </a:solidFill>
              </a:rPr>
              <a:t> </a:t>
            </a:r>
            <a:r>
              <a:rPr lang="cs-CZ" sz="2800" dirty="0" err="1" smtClean="0">
                <a:solidFill>
                  <a:srgbClr val="2388A9"/>
                </a:solidFill>
              </a:rPr>
              <a:t>much</a:t>
            </a:r>
            <a:r>
              <a:rPr lang="cs-CZ" sz="2800" b="1" u="sng" dirty="0" err="1" smtClean="0">
                <a:solidFill>
                  <a:srgbClr val="2388A9"/>
                </a:solidFill>
              </a:rPr>
              <a:t>o</a:t>
            </a:r>
            <a:r>
              <a:rPr lang="cs-CZ" sz="2800" dirty="0" smtClean="0">
                <a:solidFill>
                  <a:srgbClr val="2388A9"/>
                </a:solidFill>
              </a:rPr>
              <a:t> </a:t>
            </a:r>
            <a:r>
              <a:rPr lang="cs-CZ" sz="2800" dirty="0" err="1" smtClean="0">
                <a:solidFill>
                  <a:srgbClr val="2388A9"/>
                </a:solidFill>
              </a:rPr>
              <a:t>tiempo</a:t>
            </a:r>
            <a:r>
              <a:rPr lang="cs-CZ" sz="2800" dirty="0" smtClean="0">
                <a:solidFill>
                  <a:srgbClr val="2388A9"/>
                </a:solidFill>
              </a:rPr>
              <a:t>. </a:t>
            </a:r>
            <a:r>
              <a:rPr lang="cs-CZ" sz="2800" i="1" dirty="0" smtClean="0">
                <a:solidFill>
                  <a:srgbClr val="AAD03A"/>
                </a:solidFill>
              </a:rPr>
              <a:t>(Mám hodně času.)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2388A9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solidFill>
                  <a:srgbClr val="2388A9"/>
                </a:solidFill>
              </a:rPr>
              <a:t>Tengo</a:t>
            </a:r>
            <a:r>
              <a:rPr lang="cs-CZ" sz="2800" dirty="0" smtClean="0">
                <a:solidFill>
                  <a:srgbClr val="2388A9"/>
                </a:solidFill>
              </a:rPr>
              <a:t> </a:t>
            </a:r>
            <a:r>
              <a:rPr lang="cs-CZ" sz="2800" dirty="0" err="1" smtClean="0">
                <a:solidFill>
                  <a:srgbClr val="2388A9"/>
                </a:solidFill>
              </a:rPr>
              <a:t>much</a:t>
            </a:r>
            <a:r>
              <a:rPr lang="cs-CZ" sz="2800" b="1" u="sng" dirty="0" err="1" smtClean="0">
                <a:solidFill>
                  <a:srgbClr val="2388A9"/>
                </a:solidFill>
              </a:rPr>
              <a:t>os</a:t>
            </a:r>
            <a:r>
              <a:rPr lang="cs-CZ" sz="2800" dirty="0" smtClean="0">
                <a:solidFill>
                  <a:srgbClr val="2388A9"/>
                </a:solidFill>
              </a:rPr>
              <a:t> </a:t>
            </a:r>
            <a:r>
              <a:rPr lang="cs-CZ" sz="2800" dirty="0" err="1" smtClean="0">
                <a:solidFill>
                  <a:srgbClr val="2388A9"/>
                </a:solidFill>
              </a:rPr>
              <a:t>libros</a:t>
            </a:r>
            <a:r>
              <a:rPr lang="cs-CZ" sz="2800" dirty="0" smtClean="0">
                <a:solidFill>
                  <a:srgbClr val="2388A9"/>
                </a:solidFill>
              </a:rPr>
              <a:t> y </a:t>
            </a:r>
            <a:r>
              <a:rPr lang="cs-CZ" sz="2800" dirty="0" err="1" smtClean="0">
                <a:solidFill>
                  <a:srgbClr val="2388A9"/>
                </a:solidFill>
              </a:rPr>
              <a:t>much</a:t>
            </a:r>
            <a:r>
              <a:rPr lang="cs-CZ" sz="2800" b="1" u="sng" dirty="0" err="1" smtClean="0">
                <a:solidFill>
                  <a:srgbClr val="2388A9"/>
                </a:solidFill>
              </a:rPr>
              <a:t>as</a:t>
            </a:r>
            <a:r>
              <a:rPr lang="cs-CZ" sz="2800" dirty="0" smtClean="0">
                <a:solidFill>
                  <a:srgbClr val="2388A9"/>
                </a:solidFill>
              </a:rPr>
              <a:t> </a:t>
            </a:r>
            <a:r>
              <a:rPr lang="cs-CZ" sz="2800" dirty="0" err="1" smtClean="0">
                <a:solidFill>
                  <a:srgbClr val="2388A9"/>
                </a:solidFill>
              </a:rPr>
              <a:t>revistas</a:t>
            </a:r>
            <a:r>
              <a:rPr lang="cs-CZ" sz="2800" dirty="0" smtClean="0">
                <a:solidFill>
                  <a:srgbClr val="2388A9"/>
                </a:solidFill>
              </a:rPr>
              <a:t>. </a:t>
            </a:r>
            <a:r>
              <a:rPr lang="cs-CZ" sz="2800" i="1" dirty="0" smtClean="0">
                <a:solidFill>
                  <a:srgbClr val="AAD03A"/>
                </a:solidFill>
              </a:rPr>
              <a:t>(Mám hodně knih a hodně časopisů)</a:t>
            </a:r>
          </a:p>
          <a:p>
            <a:endParaRPr lang="cs-CZ" sz="2800" dirty="0" smtClean="0">
              <a:solidFill>
                <a:srgbClr val="2388A9"/>
              </a:solidFill>
            </a:endParaRPr>
          </a:p>
          <a:p>
            <a:endParaRPr lang="cs-CZ" sz="2800" dirty="0">
              <a:solidFill>
                <a:srgbClr val="2388A9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4626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6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792780" y="6330493"/>
            <a:ext cx="2987325" cy="469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24287" y="1604512"/>
            <a:ext cx="118181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2388A9"/>
                </a:solidFill>
              </a:rPr>
              <a:t>MUCHO</a:t>
            </a:r>
            <a:r>
              <a:rPr lang="cs-CZ" sz="2800" dirty="0" smtClean="0">
                <a:solidFill>
                  <a:srgbClr val="2388A9"/>
                </a:solidFill>
              </a:rPr>
              <a:t> + sloveso</a:t>
            </a:r>
          </a:p>
          <a:p>
            <a:endParaRPr lang="cs-CZ" sz="2800" dirty="0" smtClean="0">
              <a:solidFill>
                <a:srgbClr val="2388A9"/>
              </a:solidFill>
            </a:endParaRPr>
          </a:p>
          <a:p>
            <a:endParaRPr lang="cs-CZ" sz="2800" dirty="0" smtClean="0">
              <a:solidFill>
                <a:srgbClr val="2388A9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2388A9"/>
                </a:solidFill>
              </a:rPr>
              <a:t>¿</a:t>
            </a:r>
            <a:r>
              <a:rPr lang="cs-CZ" sz="2800" dirty="0" err="1" smtClean="0">
                <a:solidFill>
                  <a:srgbClr val="2388A9"/>
                </a:solidFill>
              </a:rPr>
              <a:t>Estudias</a:t>
            </a:r>
            <a:r>
              <a:rPr lang="cs-CZ" sz="2800" dirty="0" smtClean="0">
                <a:solidFill>
                  <a:srgbClr val="2388A9"/>
                </a:solidFill>
              </a:rPr>
              <a:t> </a:t>
            </a:r>
            <a:r>
              <a:rPr lang="cs-CZ" sz="2800" b="1" dirty="0" err="1" smtClean="0">
                <a:solidFill>
                  <a:srgbClr val="2388A9"/>
                </a:solidFill>
              </a:rPr>
              <a:t>mucho</a:t>
            </a:r>
            <a:r>
              <a:rPr lang="cs-CZ" sz="2800" dirty="0" smtClean="0">
                <a:solidFill>
                  <a:srgbClr val="2388A9"/>
                </a:solidFill>
              </a:rPr>
              <a:t>? </a:t>
            </a:r>
            <a:r>
              <a:rPr lang="cs-CZ" sz="2800" i="1" dirty="0" smtClean="0">
                <a:solidFill>
                  <a:srgbClr val="AAD03A"/>
                </a:solidFill>
              </a:rPr>
              <a:t>(Učíš se hodně?)</a:t>
            </a:r>
          </a:p>
          <a:p>
            <a:endParaRPr lang="cs-CZ" sz="2800" i="1" dirty="0" smtClean="0">
              <a:solidFill>
                <a:srgbClr val="AAD03A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solidFill>
                  <a:srgbClr val="2388A9"/>
                </a:solidFill>
              </a:rPr>
              <a:t>Sí</a:t>
            </a:r>
            <a:r>
              <a:rPr lang="cs-CZ" sz="2800" dirty="0" smtClean="0">
                <a:solidFill>
                  <a:srgbClr val="2388A9"/>
                </a:solidFill>
              </a:rPr>
              <a:t>, y </a:t>
            </a:r>
            <a:r>
              <a:rPr lang="cs-CZ" sz="2800" dirty="0" err="1" smtClean="0">
                <a:solidFill>
                  <a:srgbClr val="2388A9"/>
                </a:solidFill>
              </a:rPr>
              <a:t>también</a:t>
            </a:r>
            <a:r>
              <a:rPr lang="cs-CZ" sz="2800" dirty="0" smtClean="0">
                <a:solidFill>
                  <a:srgbClr val="2388A9"/>
                </a:solidFill>
              </a:rPr>
              <a:t> </a:t>
            </a:r>
            <a:r>
              <a:rPr lang="cs-CZ" sz="2800" dirty="0" err="1" smtClean="0">
                <a:solidFill>
                  <a:srgbClr val="2388A9"/>
                </a:solidFill>
              </a:rPr>
              <a:t>leo</a:t>
            </a:r>
            <a:r>
              <a:rPr lang="cs-CZ" sz="2800" dirty="0" smtClean="0">
                <a:solidFill>
                  <a:srgbClr val="2388A9"/>
                </a:solidFill>
              </a:rPr>
              <a:t> </a:t>
            </a:r>
            <a:r>
              <a:rPr lang="cs-CZ" sz="2800" b="1" dirty="0" err="1" smtClean="0">
                <a:solidFill>
                  <a:srgbClr val="2388A9"/>
                </a:solidFill>
              </a:rPr>
              <a:t>mucho</a:t>
            </a:r>
            <a:r>
              <a:rPr lang="cs-CZ" sz="2800" dirty="0" smtClean="0">
                <a:solidFill>
                  <a:srgbClr val="2388A9"/>
                </a:solidFill>
              </a:rPr>
              <a:t>. </a:t>
            </a:r>
            <a:r>
              <a:rPr lang="cs-CZ" sz="2800" i="1" dirty="0" smtClean="0">
                <a:solidFill>
                  <a:srgbClr val="AAD03A"/>
                </a:solidFill>
              </a:rPr>
              <a:t>(Ano, a také hodně čtu.)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 smtClean="0">
              <a:solidFill>
                <a:srgbClr val="2388A9"/>
              </a:solidFill>
            </a:endParaRPr>
          </a:p>
          <a:p>
            <a:endParaRPr lang="cs-CZ" sz="2800" dirty="0" smtClean="0">
              <a:solidFill>
                <a:srgbClr val="2388A9"/>
              </a:solidFill>
            </a:endParaRPr>
          </a:p>
          <a:p>
            <a:endParaRPr lang="cs-CZ" sz="2800" dirty="0">
              <a:solidFill>
                <a:srgbClr val="2388A9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8323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7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792780" y="6351310"/>
            <a:ext cx="2987325" cy="469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83525" y="806815"/>
            <a:ext cx="5250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2388A9"/>
                </a:solidFill>
              </a:rPr>
              <a:t>Ukazovací zájmena</a:t>
            </a:r>
            <a:endParaRPr lang="cs-CZ" sz="2800" dirty="0">
              <a:solidFill>
                <a:srgbClr val="2388A9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59125" y="1791700"/>
            <a:ext cx="1071243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2388A9"/>
                </a:solidFill>
              </a:rPr>
              <a:t>ESTO </a:t>
            </a:r>
            <a:r>
              <a:rPr lang="cs-CZ" sz="2800" i="1" dirty="0" smtClean="0">
                <a:solidFill>
                  <a:srgbClr val="2388A9"/>
                </a:solidFill>
              </a:rPr>
              <a:t>(toto, tohle)</a:t>
            </a:r>
          </a:p>
          <a:p>
            <a:endParaRPr lang="cs-CZ" sz="2800" i="1" dirty="0">
              <a:solidFill>
                <a:srgbClr val="2388A9"/>
              </a:solidFill>
            </a:endParaRPr>
          </a:p>
          <a:p>
            <a:r>
              <a:rPr lang="cs-CZ" sz="2800" dirty="0" smtClean="0">
                <a:solidFill>
                  <a:srgbClr val="2388A9"/>
                </a:solidFill>
              </a:rPr>
              <a:t>¿</a:t>
            </a:r>
            <a:r>
              <a:rPr lang="cs-CZ" sz="2800" dirty="0" err="1" smtClean="0">
                <a:solidFill>
                  <a:srgbClr val="2388A9"/>
                </a:solidFill>
              </a:rPr>
              <a:t>Qué</a:t>
            </a:r>
            <a:r>
              <a:rPr lang="cs-CZ" sz="2800" dirty="0" smtClean="0">
                <a:solidFill>
                  <a:srgbClr val="2388A9"/>
                </a:solidFill>
              </a:rPr>
              <a:t> es </a:t>
            </a:r>
            <a:r>
              <a:rPr lang="cs-CZ" sz="2800" b="1" dirty="0" err="1" smtClean="0">
                <a:solidFill>
                  <a:srgbClr val="2388A9"/>
                </a:solidFill>
              </a:rPr>
              <a:t>esto</a:t>
            </a:r>
            <a:r>
              <a:rPr lang="cs-CZ" sz="2800" dirty="0" smtClean="0">
                <a:solidFill>
                  <a:srgbClr val="2388A9"/>
                </a:solidFill>
              </a:rPr>
              <a:t>? </a:t>
            </a:r>
            <a:r>
              <a:rPr lang="cs-CZ" sz="2800" i="1" dirty="0" smtClean="0">
                <a:solidFill>
                  <a:srgbClr val="AAD03A"/>
                </a:solidFill>
              </a:rPr>
              <a:t>(Co je tohle?)</a:t>
            </a:r>
          </a:p>
          <a:p>
            <a:r>
              <a:rPr lang="cs-CZ" sz="2800" b="1" dirty="0" err="1" smtClean="0">
                <a:solidFill>
                  <a:srgbClr val="2388A9"/>
                </a:solidFill>
              </a:rPr>
              <a:t>Esto</a:t>
            </a:r>
            <a:r>
              <a:rPr lang="cs-CZ" sz="2800" dirty="0" smtClean="0">
                <a:solidFill>
                  <a:srgbClr val="2388A9"/>
                </a:solidFill>
              </a:rPr>
              <a:t> es </a:t>
            </a:r>
            <a:r>
              <a:rPr lang="cs-CZ" sz="2800" dirty="0" err="1" smtClean="0">
                <a:solidFill>
                  <a:srgbClr val="2388A9"/>
                </a:solidFill>
              </a:rPr>
              <a:t>un</a:t>
            </a:r>
            <a:r>
              <a:rPr lang="cs-CZ" sz="2800" dirty="0" smtClean="0">
                <a:solidFill>
                  <a:srgbClr val="2388A9"/>
                </a:solidFill>
              </a:rPr>
              <a:t> </a:t>
            </a:r>
            <a:r>
              <a:rPr lang="cs-CZ" sz="2800" dirty="0" err="1" smtClean="0">
                <a:solidFill>
                  <a:srgbClr val="2388A9"/>
                </a:solidFill>
              </a:rPr>
              <a:t>bolígrafo</a:t>
            </a:r>
            <a:r>
              <a:rPr lang="cs-CZ" sz="2800" dirty="0" smtClean="0">
                <a:solidFill>
                  <a:srgbClr val="2388A9"/>
                </a:solidFill>
              </a:rPr>
              <a:t>. </a:t>
            </a:r>
            <a:r>
              <a:rPr lang="cs-CZ" sz="2800" i="1" dirty="0" smtClean="0">
                <a:solidFill>
                  <a:srgbClr val="AAD03A"/>
                </a:solidFill>
              </a:rPr>
              <a:t>(Tohle je propiska.)</a:t>
            </a:r>
          </a:p>
          <a:p>
            <a:r>
              <a:rPr lang="cs-CZ" sz="2800" dirty="0" smtClean="0">
                <a:solidFill>
                  <a:srgbClr val="2388A9"/>
                </a:solidFill>
              </a:rPr>
              <a:t>Nikdy nestojí před podstatným jménem!     </a:t>
            </a:r>
            <a:r>
              <a:rPr lang="cs-CZ" sz="2800" strike="sngStrike" dirty="0" err="1" smtClean="0">
                <a:solidFill>
                  <a:srgbClr val="2388A9"/>
                </a:solidFill>
              </a:rPr>
              <a:t>esto</a:t>
            </a:r>
            <a:r>
              <a:rPr lang="cs-CZ" sz="2800" strike="sngStrike" dirty="0" smtClean="0">
                <a:solidFill>
                  <a:srgbClr val="2388A9"/>
                </a:solidFill>
              </a:rPr>
              <a:t> </a:t>
            </a:r>
            <a:r>
              <a:rPr lang="cs-CZ" sz="2800" strike="sngStrike" dirty="0" err="1" smtClean="0">
                <a:solidFill>
                  <a:srgbClr val="2388A9"/>
                </a:solidFill>
              </a:rPr>
              <a:t>bolígrafo</a:t>
            </a:r>
            <a:endParaRPr lang="cs-CZ" sz="2800" strike="sngStrike" dirty="0" smtClean="0">
              <a:solidFill>
                <a:srgbClr val="2388A9"/>
              </a:solidFill>
            </a:endParaRPr>
          </a:p>
          <a:p>
            <a:endParaRPr lang="cs-CZ" sz="2800" strike="sngStrike" dirty="0" smtClean="0">
              <a:solidFill>
                <a:srgbClr val="2388A9"/>
              </a:solidFill>
            </a:endParaRPr>
          </a:p>
          <a:p>
            <a:r>
              <a:rPr lang="cs-CZ" sz="2800" b="1" dirty="0" smtClean="0">
                <a:solidFill>
                  <a:srgbClr val="2388A9"/>
                </a:solidFill>
              </a:rPr>
              <a:t>ESTE</a:t>
            </a:r>
            <a:r>
              <a:rPr lang="cs-CZ" sz="2800" b="1" dirty="0">
                <a:solidFill>
                  <a:srgbClr val="2388A9"/>
                </a:solidFill>
              </a:rPr>
              <a:t>, -A, -OS, -AS </a:t>
            </a:r>
            <a:r>
              <a:rPr lang="cs-CZ" sz="2800" i="1" dirty="0">
                <a:solidFill>
                  <a:srgbClr val="2388A9"/>
                </a:solidFill>
              </a:rPr>
              <a:t>(tento, tato, tito, tyto</a:t>
            </a:r>
            <a:r>
              <a:rPr lang="cs-CZ" sz="2800" i="1" dirty="0" smtClean="0">
                <a:solidFill>
                  <a:srgbClr val="2388A9"/>
                </a:solidFill>
              </a:rPr>
              <a:t>)</a:t>
            </a:r>
          </a:p>
          <a:p>
            <a:endParaRPr lang="cs-CZ" sz="2800" i="1" dirty="0" smtClean="0">
              <a:solidFill>
                <a:srgbClr val="2388A9"/>
              </a:solidFill>
            </a:endParaRPr>
          </a:p>
          <a:p>
            <a:r>
              <a:rPr lang="cs-CZ" sz="2800" dirty="0" err="1">
                <a:solidFill>
                  <a:srgbClr val="2388A9"/>
                </a:solidFill>
              </a:rPr>
              <a:t>e</a:t>
            </a:r>
            <a:r>
              <a:rPr lang="cs-CZ" sz="2800" dirty="0" err="1" smtClean="0">
                <a:solidFill>
                  <a:srgbClr val="2388A9"/>
                </a:solidFill>
              </a:rPr>
              <a:t>ste</a:t>
            </a:r>
            <a:r>
              <a:rPr lang="cs-CZ" sz="2800" dirty="0" smtClean="0">
                <a:solidFill>
                  <a:srgbClr val="2388A9"/>
                </a:solidFill>
              </a:rPr>
              <a:t> </a:t>
            </a:r>
            <a:r>
              <a:rPr lang="cs-CZ" sz="2800" dirty="0" err="1" smtClean="0">
                <a:solidFill>
                  <a:srgbClr val="2388A9"/>
                </a:solidFill>
              </a:rPr>
              <a:t>cuedarno</a:t>
            </a:r>
            <a:r>
              <a:rPr lang="cs-CZ" sz="2800" dirty="0" smtClean="0">
                <a:solidFill>
                  <a:srgbClr val="2388A9"/>
                </a:solidFill>
              </a:rPr>
              <a:t> </a:t>
            </a:r>
            <a:r>
              <a:rPr lang="cs-CZ" sz="2800" i="1" dirty="0" smtClean="0">
                <a:solidFill>
                  <a:srgbClr val="AAD03A"/>
                </a:solidFill>
              </a:rPr>
              <a:t>(tento sešit)		</a:t>
            </a:r>
            <a:r>
              <a:rPr lang="cs-CZ" sz="2800" dirty="0" err="1" smtClean="0">
                <a:solidFill>
                  <a:srgbClr val="2388A9"/>
                </a:solidFill>
              </a:rPr>
              <a:t>esta</a:t>
            </a:r>
            <a:r>
              <a:rPr lang="cs-CZ" sz="2800" dirty="0" smtClean="0">
                <a:solidFill>
                  <a:srgbClr val="2388A9"/>
                </a:solidFill>
              </a:rPr>
              <a:t> planta </a:t>
            </a:r>
            <a:r>
              <a:rPr lang="cs-CZ" sz="2800" i="1" dirty="0" smtClean="0">
                <a:solidFill>
                  <a:srgbClr val="AAD03A"/>
                </a:solidFill>
              </a:rPr>
              <a:t>(tato rostlina)</a:t>
            </a:r>
          </a:p>
          <a:p>
            <a:endParaRPr lang="cs-CZ" sz="2800" i="1" dirty="0" smtClean="0">
              <a:solidFill>
                <a:srgbClr val="2388A9"/>
              </a:solidFill>
            </a:endParaRPr>
          </a:p>
          <a:p>
            <a:r>
              <a:rPr lang="cs-CZ" sz="2800" i="1" dirty="0" err="1">
                <a:solidFill>
                  <a:srgbClr val="2388A9"/>
                </a:solidFill>
              </a:rPr>
              <a:t>e</a:t>
            </a:r>
            <a:r>
              <a:rPr lang="cs-CZ" sz="2800" i="1" dirty="0" err="1" smtClean="0">
                <a:solidFill>
                  <a:srgbClr val="2388A9"/>
                </a:solidFill>
              </a:rPr>
              <a:t>stos</a:t>
            </a:r>
            <a:r>
              <a:rPr lang="cs-CZ" sz="2800" i="1" dirty="0" smtClean="0">
                <a:solidFill>
                  <a:srgbClr val="2388A9"/>
                </a:solidFill>
              </a:rPr>
              <a:t> </a:t>
            </a:r>
            <a:r>
              <a:rPr lang="cs-CZ" sz="2800" i="1" dirty="0" err="1" smtClean="0">
                <a:solidFill>
                  <a:srgbClr val="2388A9"/>
                </a:solidFill>
              </a:rPr>
              <a:t>cuadernos</a:t>
            </a:r>
            <a:r>
              <a:rPr lang="cs-CZ" sz="2800" i="1" dirty="0" smtClean="0">
                <a:solidFill>
                  <a:srgbClr val="2388A9"/>
                </a:solidFill>
              </a:rPr>
              <a:t> </a:t>
            </a:r>
            <a:r>
              <a:rPr lang="cs-CZ" sz="2800" i="1" dirty="0" smtClean="0">
                <a:solidFill>
                  <a:srgbClr val="AAD03A"/>
                </a:solidFill>
              </a:rPr>
              <a:t>(tyto sešity)		</a:t>
            </a:r>
            <a:r>
              <a:rPr lang="cs-CZ" sz="2800" dirty="0" err="1" smtClean="0">
                <a:solidFill>
                  <a:srgbClr val="2388A9"/>
                </a:solidFill>
              </a:rPr>
              <a:t>estas</a:t>
            </a:r>
            <a:r>
              <a:rPr lang="cs-CZ" sz="2800" dirty="0" smtClean="0">
                <a:solidFill>
                  <a:srgbClr val="2388A9"/>
                </a:solidFill>
              </a:rPr>
              <a:t> </a:t>
            </a:r>
            <a:r>
              <a:rPr lang="cs-CZ" sz="2800" dirty="0" err="1" smtClean="0">
                <a:solidFill>
                  <a:srgbClr val="2388A9"/>
                </a:solidFill>
              </a:rPr>
              <a:t>plantas</a:t>
            </a:r>
            <a:r>
              <a:rPr lang="cs-CZ" sz="2800" dirty="0" smtClean="0">
                <a:solidFill>
                  <a:srgbClr val="2388A9"/>
                </a:solidFill>
              </a:rPr>
              <a:t> </a:t>
            </a:r>
            <a:r>
              <a:rPr lang="cs-CZ" sz="2800" i="1" dirty="0" smtClean="0">
                <a:solidFill>
                  <a:srgbClr val="AAD03A"/>
                </a:solidFill>
              </a:rPr>
              <a:t>(tyto rostliny)</a:t>
            </a:r>
            <a:endParaRPr lang="cs-CZ" sz="2800" i="1" dirty="0">
              <a:solidFill>
                <a:srgbClr val="AAD03A"/>
              </a:solidFill>
            </a:endParaRPr>
          </a:p>
          <a:p>
            <a:endParaRPr lang="cs-CZ" sz="2800" dirty="0">
              <a:solidFill>
                <a:srgbClr val="2388A9"/>
              </a:solidFill>
            </a:endParaRPr>
          </a:p>
          <a:p>
            <a:endParaRPr lang="cs-CZ" sz="2800" strike="sngStrike" dirty="0">
              <a:solidFill>
                <a:srgbClr val="2388A9"/>
              </a:solidFill>
            </a:endParaRPr>
          </a:p>
          <a:p>
            <a:endParaRPr lang="cs-CZ" sz="2800" dirty="0" smtClean="0">
              <a:solidFill>
                <a:srgbClr val="2388A9"/>
              </a:solidFill>
            </a:endParaRPr>
          </a:p>
          <a:p>
            <a:endParaRPr lang="cs-CZ" sz="2800" i="1" dirty="0">
              <a:solidFill>
                <a:srgbClr val="2388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37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8</a:t>
            </a:fld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6792780" y="6351310"/>
            <a:ext cx="2987325" cy="469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18509" y="471055"/>
            <a:ext cx="7633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2388A9"/>
                </a:solidFill>
              </a:rPr>
              <a:t>Vazba </a:t>
            </a:r>
            <a:r>
              <a:rPr lang="cs-CZ" sz="3600" b="1" dirty="0" smtClean="0">
                <a:solidFill>
                  <a:srgbClr val="2388A9"/>
                </a:solidFill>
              </a:rPr>
              <a:t>PARA </a:t>
            </a:r>
            <a:r>
              <a:rPr lang="cs-CZ" sz="3600" dirty="0" smtClean="0">
                <a:solidFill>
                  <a:srgbClr val="2388A9"/>
                </a:solidFill>
              </a:rPr>
              <a:t>+</a:t>
            </a:r>
            <a:r>
              <a:rPr lang="cs-CZ" sz="3600" b="1" dirty="0" smtClean="0">
                <a:solidFill>
                  <a:srgbClr val="2388A9"/>
                </a:solidFill>
              </a:rPr>
              <a:t> </a:t>
            </a:r>
            <a:r>
              <a:rPr lang="cs-CZ" sz="3600" dirty="0" smtClean="0">
                <a:solidFill>
                  <a:srgbClr val="2388A9"/>
                </a:solidFill>
              </a:rPr>
              <a:t>INFINITIV</a:t>
            </a:r>
            <a:endParaRPr lang="cs-CZ" sz="3600" dirty="0">
              <a:solidFill>
                <a:srgbClr val="2388A9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15648" y="2610469"/>
            <a:ext cx="116793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2388A9"/>
                </a:solidFill>
              </a:rPr>
              <a:t>Pomocí předložky </a:t>
            </a:r>
            <a:r>
              <a:rPr lang="cs-CZ" sz="3200" b="1" dirty="0" smtClean="0">
                <a:solidFill>
                  <a:srgbClr val="2388A9"/>
                </a:solidFill>
              </a:rPr>
              <a:t>PARA </a:t>
            </a:r>
            <a:r>
              <a:rPr lang="cs-CZ" sz="3200" dirty="0" smtClean="0">
                <a:solidFill>
                  <a:srgbClr val="2388A9"/>
                </a:solidFill>
              </a:rPr>
              <a:t>a infinitivu zkracujeme vedlejší věty účelové,</a:t>
            </a:r>
          </a:p>
          <a:p>
            <a:r>
              <a:rPr lang="cs-CZ" sz="3200" dirty="0">
                <a:solidFill>
                  <a:srgbClr val="2388A9"/>
                </a:solidFill>
              </a:rPr>
              <a:t>p</a:t>
            </a:r>
            <a:r>
              <a:rPr lang="cs-CZ" sz="3200" dirty="0" smtClean="0">
                <a:solidFill>
                  <a:srgbClr val="2388A9"/>
                </a:solidFill>
              </a:rPr>
              <a:t>okud mají stejný podmět jako věta hlavní.</a:t>
            </a:r>
          </a:p>
          <a:p>
            <a:endParaRPr lang="cs-CZ" sz="3200" dirty="0">
              <a:solidFill>
                <a:srgbClr val="2388A9"/>
              </a:solidFill>
            </a:endParaRPr>
          </a:p>
          <a:p>
            <a:r>
              <a:rPr lang="cs-CZ" sz="3200" dirty="0" err="1" smtClean="0">
                <a:solidFill>
                  <a:srgbClr val="2388A9"/>
                </a:solidFill>
              </a:rPr>
              <a:t>Estudio</a:t>
            </a:r>
            <a:r>
              <a:rPr lang="cs-CZ" sz="3200" dirty="0" smtClean="0">
                <a:solidFill>
                  <a:srgbClr val="2388A9"/>
                </a:solidFill>
              </a:rPr>
              <a:t> </a:t>
            </a:r>
            <a:r>
              <a:rPr lang="cs-CZ" sz="3200" dirty="0" err="1" smtClean="0">
                <a:solidFill>
                  <a:srgbClr val="2388A9"/>
                </a:solidFill>
              </a:rPr>
              <a:t>español</a:t>
            </a:r>
            <a:r>
              <a:rPr lang="cs-CZ" sz="3200" dirty="0" smtClean="0">
                <a:solidFill>
                  <a:srgbClr val="2388A9"/>
                </a:solidFill>
              </a:rPr>
              <a:t> (</a:t>
            </a:r>
            <a:r>
              <a:rPr lang="cs-CZ" sz="3200" dirty="0" err="1" smtClean="0">
                <a:solidFill>
                  <a:srgbClr val="2388A9"/>
                </a:solidFill>
              </a:rPr>
              <a:t>yo</a:t>
            </a:r>
            <a:r>
              <a:rPr lang="cs-CZ" sz="3200" dirty="0" smtClean="0">
                <a:solidFill>
                  <a:srgbClr val="2388A9"/>
                </a:solidFill>
              </a:rPr>
              <a:t>) </a:t>
            </a:r>
            <a:r>
              <a:rPr lang="cs-CZ" sz="3200" b="1" dirty="0" smtClean="0">
                <a:solidFill>
                  <a:srgbClr val="2388A9"/>
                </a:solidFill>
              </a:rPr>
              <a:t>para</a:t>
            </a:r>
            <a:r>
              <a:rPr lang="cs-CZ" sz="3200" dirty="0" smtClean="0">
                <a:solidFill>
                  <a:srgbClr val="2388A9"/>
                </a:solidFill>
              </a:rPr>
              <a:t> </a:t>
            </a:r>
            <a:r>
              <a:rPr lang="cs-CZ" sz="3200" u="sng" dirty="0" err="1" smtClean="0">
                <a:solidFill>
                  <a:srgbClr val="2388A9"/>
                </a:solidFill>
              </a:rPr>
              <a:t>conocer</a:t>
            </a:r>
            <a:r>
              <a:rPr lang="cs-CZ" sz="3200" dirty="0" smtClean="0">
                <a:solidFill>
                  <a:srgbClr val="2388A9"/>
                </a:solidFill>
              </a:rPr>
              <a:t> (</a:t>
            </a:r>
            <a:r>
              <a:rPr lang="cs-CZ" sz="3200" dirty="0" err="1" smtClean="0">
                <a:solidFill>
                  <a:srgbClr val="2388A9"/>
                </a:solidFill>
              </a:rPr>
              <a:t>yo</a:t>
            </a:r>
            <a:r>
              <a:rPr lang="cs-CZ" sz="3200" dirty="0" smtClean="0">
                <a:solidFill>
                  <a:srgbClr val="2388A9"/>
                </a:solidFill>
              </a:rPr>
              <a:t>) la </a:t>
            </a:r>
            <a:r>
              <a:rPr lang="cs-CZ" sz="3200" dirty="0" err="1" smtClean="0">
                <a:solidFill>
                  <a:srgbClr val="2388A9"/>
                </a:solidFill>
              </a:rPr>
              <a:t>cultura</a:t>
            </a:r>
            <a:r>
              <a:rPr lang="cs-CZ" sz="3200" dirty="0" smtClean="0">
                <a:solidFill>
                  <a:srgbClr val="2388A9"/>
                </a:solidFill>
              </a:rPr>
              <a:t> </a:t>
            </a:r>
            <a:r>
              <a:rPr lang="cs-CZ" sz="3200" dirty="0" err="1" smtClean="0">
                <a:solidFill>
                  <a:srgbClr val="2388A9"/>
                </a:solidFill>
              </a:rPr>
              <a:t>hispana</a:t>
            </a:r>
            <a:r>
              <a:rPr lang="cs-CZ" sz="3200" dirty="0" smtClean="0">
                <a:solidFill>
                  <a:srgbClr val="2388A9"/>
                </a:solidFill>
              </a:rPr>
              <a:t>.</a:t>
            </a:r>
            <a:endParaRPr lang="cs-CZ" sz="3200" dirty="0">
              <a:solidFill>
                <a:srgbClr val="2388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717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12974" y="2083241"/>
            <a:ext cx="216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Děkuji za pozornost!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66" y="930303"/>
            <a:ext cx="10078715" cy="566927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802490" y="5891694"/>
            <a:ext cx="4659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2388A9"/>
                </a:solidFill>
              </a:rPr>
              <a:t>Děkuji za pozornost!</a:t>
            </a:r>
            <a:endParaRPr lang="cs-CZ" sz="4000" dirty="0">
              <a:solidFill>
                <a:srgbClr val="2388A9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792780" y="6599580"/>
            <a:ext cx="2987325" cy="1351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870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ablona Akademie VŠEM">
  <a:themeElements>
    <a:clrScheme name="Vlastní 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70AD47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 Akademie VŠEM.potx.pptx" id="{717EA536-0998-46C9-86E7-D6144D8C8E34}" vid="{83C76FF8-1325-42BE-A3BB-C12C64C1000B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Akademie VŠEM</Template>
  <TotalTime>2045</TotalTime>
  <Words>355</Words>
  <Application>Microsoft Office PowerPoint</Application>
  <PresentationFormat>Širokoúhlá obrazovka</PresentationFormat>
  <Paragraphs>98</Paragraphs>
  <Slides>9</Slides>
  <Notes>2</Notes>
  <HiddenSlides>1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Šablona Akademie VŠEM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Magda Šilarová</dc:creator>
  <cp:lastModifiedBy>Bittnerová Lucie</cp:lastModifiedBy>
  <cp:revision>83</cp:revision>
  <dcterms:created xsi:type="dcterms:W3CDTF">2022-10-08T12:27:58Z</dcterms:created>
  <dcterms:modified xsi:type="dcterms:W3CDTF">2022-11-21T12:11:14Z</dcterms:modified>
</cp:coreProperties>
</file>