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95" r:id="rId3"/>
    <p:sldId id="297" r:id="rId4"/>
    <p:sldId id="298" r:id="rId5"/>
    <p:sldId id="299" r:id="rId6"/>
    <p:sldId id="300" r:id="rId7"/>
    <p:sldId id="301" r:id="rId8"/>
    <p:sldId id="302" r:id="rId9"/>
    <p:sldId id="304" r:id="rId10"/>
    <p:sldId id="30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ník Mojmír" initials="HM" lastIdx="2" clrIdx="0">
    <p:extLst>
      <p:ext uri="{19B8F6BF-5375-455C-9EA6-DF929625EA0E}">
        <p15:presenceInfo xmlns:p15="http://schemas.microsoft.com/office/powerpoint/2012/main" userId="S::mojmir.hajnik@vsem.cz::fb680f7b-2ce5-4d05-b9ec-d56dcd2b9f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FFCC"/>
    <a:srgbClr val="FFFF99"/>
    <a:srgbClr val="FFFFFF"/>
    <a:srgbClr val="CC3399"/>
    <a:srgbClr val="FD2BDF"/>
    <a:srgbClr val="CC00CC"/>
    <a:srgbClr val="0066FF"/>
    <a:srgbClr val="EF5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imematiku.cz/cviceni-rovnice" TargetMode="External"/><Relationship Id="rId2" Type="http://schemas.openxmlformats.org/officeDocument/2006/relationships/hyperlink" Target="http://www.umimematiku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031" y="1381127"/>
            <a:ext cx="4127867" cy="34414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00449" y="1276350"/>
            <a:ext cx="44481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 U S T A V Y    R O V N I C</a:t>
            </a:r>
          </a:p>
          <a:p>
            <a:pPr algn="ctr"/>
            <a:r>
              <a:rPr lang="cs-CZ" sz="24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Lineární rovnice  </a:t>
            </a:r>
            <a:r>
              <a:rPr lang="cs-CZ" sz="2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III.</a:t>
            </a:r>
            <a:endParaRPr lang="en-US" sz="20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414F17C-4A16-BBAD-CCD0-CA37188F81B2}"/>
              </a:ext>
            </a:extLst>
          </p:cNvPr>
          <p:cNvSpPr txBox="1"/>
          <p:nvPr/>
        </p:nvSpPr>
        <p:spPr>
          <a:xfrm>
            <a:off x="752475" y="207010"/>
            <a:ext cx="11191875" cy="5854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kern="1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cs-CZ" sz="2800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Srovnáv</a:t>
            </a:r>
            <a:r>
              <a:rPr lang="cs-CZ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ací metoda řešení</a:t>
            </a:r>
            <a:endParaRPr lang="cs-CZ" sz="12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2 x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 = 30 	     </a:t>
            </a:r>
            <a:r>
              <a:rPr lang="cs-CZ" sz="32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⇒ </a:t>
            </a:r>
            <a:r>
              <a:rPr lang="cs-CZ" sz="24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x  =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32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y     </a:t>
            </a:r>
            <a:r>
              <a:rPr lang="cs-CZ" sz="32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</a:t>
            </a:r>
            <a:r>
              <a:rPr lang="cs-CZ" sz="24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 = 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cs-CZ" sz="32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	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②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x  </a:t>
            </a:r>
            <a:r>
              <a:rPr lang="cs-CZ" sz="2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24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y  =  4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cs-CZ" sz="3200" kern="100" dirty="0">
                <a:solidFill>
                  <a:srgbClr val="FF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 </a:t>
            </a:r>
            <a:r>
              <a:rPr lang="cs-CZ" sz="9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</a:t>
            </a:r>
            <a:r>
              <a:rPr lang="cs-CZ" sz="24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②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x  =  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y </a:t>
            </a:r>
            <a:endParaRPr lang="cs-CZ" sz="600" kern="100" dirty="0">
              <a:solidFill>
                <a:srgbClr val="FF00FF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③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cs-CZ" sz="32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y  =  4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y </a:t>
            </a:r>
            <a:endParaRPr lang="cs-CZ" sz="600" kern="100" dirty="0">
              <a:solidFill>
                <a:srgbClr val="FF00FF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 10 y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 =  4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						 </a:t>
            </a:r>
            <a:endParaRPr lang="cs-CZ" sz="800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    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y =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cs-CZ" sz="3200" kern="1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:</a:t>
            </a:r>
            <a:r>
              <a:rPr lang="cs-CZ" sz="3200" kern="100" dirty="0">
                <a:solidFill>
                  <a:srgbClr val="FF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FF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			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 =  </a:t>
            </a:r>
            <a:r>
              <a:rPr lang="cs-CZ" sz="28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endParaRPr lang="cs-CZ" sz="3200" b="1" kern="100" dirty="0">
              <a:solidFill>
                <a:srgbClr val="FF00FF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⋅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-2)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32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cs-CZ" sz="3200" b="1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	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 =  5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cs-CZ" sz="3600" b="1" kern="1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cs-CZ" sz="36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=  </a:t>
            </a:r>
            <a:r>
              <a:rPr lang="cs-CZ" sz="3600" b="1" kern="1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cs-CZ" sz="3600" b="1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cs-CZ" sz="36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</a:t>
            </a:r>
            <a:r>
              <a:rPr lang="cs-CZ" sz="3600" b="1" kern="1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cs-CZ" sz="3600" b="1" kern="100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6C3D2BC-A484-E8C6-A8C1-AFBE9857ACE9}"/>
              </a:ext>
            </a:extLst>
          </p:cNvPr>
          <p:cNvSpPr txBox="1"/>
          <p:nvPr/>
        </p:nvSpPr>
        <p:spPr>
          <a:xfrm>
            <a:off x="6604000" y="2387600"/>
            <a:ext cx="526415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 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  </a:t>
            </a:r>
            <a:r>
              <a:rPr lang="cs-CZ" sz="2800" b="1" u="sng" dirty="0">
                <a:solidFill>
                  <a:srgbClr val="0000FF"/>
                </a:solidFill>
              </a:rPr>
              <a:t> Zkouška řešení :</a:t>
            </a:r>
          </a:p>
          <a:p>
            <a:r>
              <a:rPr lang="cs-CZ" sz="2800" dirty="0">
                <a:solidFill>
                  <a:srgbClr val="0000FF"/>
                </a:solidFill>
              </a:rPr>
              <a:t> </a:t>
            </a:r>
            <a:r>
              <a:rPr lang="cs-CZ" sz="2800" b="1" i="1" dirty="0">
                <a:solidFill>
                  <a:srgbClr val="0000FF"/>
                </a:solidFill>
              </a:rPr>
              <a:t>L</a:t>
            </a:r>
            <a:r>
              <a:rPr lang="cs-CZ" sz="2800" baseline="-25000" dirty="0">
                <a:solidFill>
                  <a:srgbClr val="0000FF"/>
                </a:solidFill>
              </a:rPr>
              <a:t>1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⋅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⋅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-2)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30      </a:t>
            </a:r>
            <a:r>
              <a:rPr lang="cs-CZ" sz="2800" b="1" i="1" dirty="0">
                <a:solidFill>
                  <a:srgbClr val="0000FF"/>
                </a:solidFill>
              </a:rPr>
              <a:t>P</a:t>
            </a:r>
            <a:r>
              <a:rPr lang="cs-CZ" sz="2800" baseline="-25000" dirty="0">
                <a:solidFill>
                  <a:srgbClr val="0000FF"/>
                </a:solidFill>
              </a:rPr>
              <a:t>1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lang="cs-CZ" sz="2800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00FF"/>
                </a:solidFill>
              </a:rPr>
              <a:t>		              </a:t>
            </a:r>
            <a:r>
              <a:rPr lang="cs-CZ" sz="2400" b="1" i="1" dirty="0">
                <a:solidFill>
                  <a:srgbClr val="0000FF"/>
                </a:solidFill>
              </a:rPr>
              <a:t> </a:t>
            </a:r>
            <a:r>
              <a:rPr lang="cs-CZ" sz="2800" b="1" i="1" dirty="0">
                <a:solidFill>
                  <a:srgbClr val="0000FF"/>
                </a:solidFill>
              </a:rPr>
              <a:t>L</a:t>
            </a:r>
            <a:r>
              <a:rPr lang="cs-CZ" sz="2800" baseline="-25000" dirty="0">
                <a:solidFill>
                  <a:srgbClr val="0000FF"/>
                </a:solidFill>
              </a:rPr>
              <a:t>1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sz="2800" b="1" i="1" dirty="0">
                <a:solidFill>
                  <a:srgbClr val="0000FF"/>
                </a:solidFill>
              </a:rPr>
              <a:t> P</a:t>
            </a:r>
            <a:r>
              <a:rPr lang="cs-CZ" sz="2800" baseline="-25000" dirty="0">
                <a:solidFill>
                  <a:srgbClr val="0000FF"/>
                </a:solidFill>
              </a:rPr>
              <a:t>1 </a:t>
            </a:r>
          </a:p>
          <a:p>
            <a:endParaRPr lang="cs-CZ" sz="1000" baseline="-25000" dirty="0">
              <a:solidFill>
                <a:srgbClr val="0000FF"/>
              </a:solidFill>
            </a:endParaRPr>
          </a:p>
          <a:p>
            <a:endParaRPr lang="cs-CZ" sz="1000" baseline="-25000" dirty="0">
              <a:solidFill>
                <a:srgbClr val="0000FF"/>
              </a:solidFill>
            </a:endParaRPr>
          </a:p>
          <a:p>
            <a:r>
              <a:rPr lang="cs-CZ" sz="2800" b="1" i="1" dirty="0">
                <a:solidFill>
                  <a:srgbClr val="0000FF"/>
                </a:solidFill>
              </a:rPr>
              <a:t> L</a:t>
            </a:r>
            <a:r>
              <a:rPr lang="cs-CZ" sz="2800" baseline="-25000" dirty="0">
                <a:solidFill>
                  <a:srgbClr val="0000FF"/>
                </a:solidFill>
              </a:rPr>
              <a:t>2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⋅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⋅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-2)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4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</a:t>
            </a:r>
            <a:r>
              <a:rPr lang="cs-CZ" sz="2800" b="1" i="1" dirty="0">
                <a:solidFill>
                  <a:srgbClr val="0000FF"/>
                </a:solidFill>
              </a:rPr>
              <a:t>P</a:t>
            </a:r>
            <a:r>
              <a:rPr lang="cs-CZ" sz="2800" baseline="-25000" dirty="0">
                <a:solidFill>
                  <a:srgbClr val="0000FF"/>
                </a:solidFill>
              </a:rPr>
              <a:t>2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4</a:t>
            </a:r>
          </a:p>
          <a:p>
            <a:r>
              <a:rPr lang="cs-CZ" sz="2800" dirty="0">
                <a:solidFill>
                  <a:srgbClr val="0000FF"/>
                </a:solidFill>
              </a:rPr>
              <a:t>			      </a:t>
            </a:r>
            <a:r>
              <a:rPr lang="cs-CZ" sz="2800" b="1" i="1" dirty="0">
                <a:solidFill>
                  <a:srgbClr val="0000FF"/>
                </a:solidFill>
              </a:rPr>
              <a:t> L</a:t>
            </a:r>
            <a:r>
              <a:rPr lang="cs-CZ" sz="2800" baseline="-25000" dirty="0">
                <a:solidFill>
                  <a:srgbClr val="0000FF"/>
                </a:solidFill>
              </a:rPr>
              <a:t>2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sz="2800" b="1" i="1" dirty="0">
                <a:solidFill>
                  <a:srgbClr val="0000FF"/>
                </a:solidFill>
              </a:rPr>
              <a:t> P</a:t>
            </a:r>
            <a:r>
              <a:rPr lang="cs-CZ" sz="2800" baseline="-25000" dirty="0">
                <a:solidFill>
                  <a:srgbClr val="0000FF"/>
                </a:solidFill>
              </a:rPr>
              <a:t>2 </a:t>
            </a:r>
            <a:endParaRPr lang="cs-CZ" sz="2800" dirty="0">
              <a:solidFill>
                <a:srgbClr val="0000FF"/>
              </a:solidFill>
            </a:endParaRPr>
          </a:p>
          <a:p>
            <a:endParaRPr lang="cs-CZ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2500" y="257175"/>
            <a:ext cx="10066020" cy="809625"/>
          </a:xfrm>
        </p:spPr>
        <p:txBody>
          <a:bodyPr>
            <a:noAutofit/>
          </a:bodyPr>
          <a:lstStyle/>
          <a:p>
            <a:r>
              <a:rPr lang="cs-CZ" sz="4800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sz="4800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7725" y="1190625"/>
            <a:ext cx="10934699" cy="528637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  <a:p>
            <a:pPr marL="45720" indent="0">
              <a:buNone/>
            </a:pPr>
            <a:r>
              <a:rPr lang="cs-CZ" sz="34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pracovní sešit 2</a:t>
            </a:r>
          </a:p>
          <a:p>
            <a:pPr marL="4572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Soustavy lineárních rovnic  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07 -13 /42-44</a:t>
            </a:r>
          </a:p>
          <a:p>
            <a:pPr marL="4572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 </a:t>
            </a:r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Slovní úlohy   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01 -08 /45-46</a:t>
            </a:r>
          </a:p>
          <a:p>
            <a:pPr marL="45720" indent="0">
              <a:buNone/>
            </a:pPr>
            <a:endParaRPr lang="cs-C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</a:p>
          <a:p>
            <a:pPr marL="45720" indent="0">
              <a:buNone/>
            </a:pP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www.umimematiku.cz</a:t>
            </a: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30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cviceni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https://www.umimematiku.cz/cviceni-rovnice</a:t>
            </a:r>
            <a:endParaRPr lang="cs-CZ" sz="3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Dvě rovnice o dvou neznámých</a:t>
            </a:r>
          </a:p>
          <a:p>
            <a:pPr marL="45720" indent="0">
              <a:buNone/>
            </a:pP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39F8281-D9C8-6FF5-D366-0F7E79618E94}"/>
              </a:ext>
            </a:extLst>
          </p:cNvPr>
          <p:cNvSpPr txBox="1"/>
          <p:nvPr/>
        </p:nvSpPr>
        <p:spPr>
          <a:xfrm>
            <a:off x="704851" y="257176"/>
            <a:ext cx="1118235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8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  SOUSTAVY  ROVNIC</a:t>
            </a:r>
            <a:endParaRPr lang="cs-CZ" sz="12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mbria Math" panose="02040503050406030204" pitchFamily="18" charset="0"/>
              </a:rPr>
              <a:t>	</a:t>
            </a:r>
            <a:endParaRPr lang="cs-CZ" sz="1200" b="1" i="1" dirty="0">
              <a:solidFill>
                <a:srgbClr val="FD2BDF"/>
              </a:solidFill>
            </a:endParaRPr>
          </a:p>
          <a:p>
            <a:pPr fontAlgn="base"/>
            <a:r>
              <a:rPr lang="cs-CZ" sz="3200" b="1" i="1" dirty="0">
                <a:solidFill>
                  <a:srgbClr val="FD2BDF"/>
                </a:solidFill>
              </a:rPr>
              <a:t>	</a:t>
            </a:r>
            <a:r>
              <a:rPr lang="cs-CZ" sz="3600" b="1" i="1" dirty="0">
                <a:solidFill>
                  <a:srgbClr val="C00000"/>
                </a:solidFill>
              </a:rPr>
              <a:t>Základní tvar soustavy dvou lineárních rovnic</a:t>
            </a:r>
          </a:p>
          <a:p>
            <a:pPr fontAlgn="base"/>
            <a:r>
              <a:rPr lang="cs-CZ" sz="3600" b="1" i="1" dirty="0">
                <a:solidFill>
                  <a:srgbClr val="C00000"/>
                </a:solidFill>
              </a:rPr>
              <a:t>	o dvou neznámých </a:t>
            </a:r>
            <a:r>
              <a:rPr lang="cs-CZ" sz="3600" b="1" dirty="0">
                <a:solidFill>
                  <a:srgbClr val="C00000"/>
                </a:solidFill>
              </a:rPr>
              <a:t>:</a:t>
            </a:r>
          </a:p>
          <a:p>
            <a:pPr fontAlgn="base"/>
            <a:r>
              <a:rPr lang="cs-CZ" sz="3600" b="1" i="1" dirty="0">
                <a:solidFill>
                  <a:srgbClr val="C00000"/>
                </a:solidFill>
              </a:rPr>
              <a:t>				</a:t>
            </a:r>
            <a:r>
              <a:rPr lang="cs-CZ" sz="4000" b="1" i="1" dirty="0">
                <a:solidFill>
                  <a:srgbClr val="FF00FF"/>
                </a:solidFill>
              </a:rPr>
              <a:t>a</a:t>
            </a:r>
            <a:r>
              <a:rPr lang="cs-CZ" sz="4000" b="1" baseline="-25000" dirty="0">
                <a:solidFill>
                  <a:srgbClr val="FF00FF"/>
                </a:solidFill>
              </a:rPr>
              <a:t>1</a:t>
            </a:r>
            <a:r>
              <a:rPr lang="cs-CZ" sz="4000" b="1" i="1" dirty="0">
                <a:solidFill>
                  <a:srgbClr val="0000FF"/>
                </a:solidFill>
              </a:rPr>
              <a:t>x</a:t>
            </a:r>
            <a:r>
              <a:rPr lang="cs-CZ" sz="4000" b="1" i="1" dirty="0">
                <a:solidFill>
                  <a:srgbClr val="FF00FF"/>
                </a:solidFill>
              </a:rPr>
              <a:t>  +  b</a:t>
            </a:r>
            <a:r>
              <a:rPr lang="cs-CZ" sz="4000" b="1" baseline="-25000" dirty="0">
                <a:solidFill>
                  <a:srgbClr val="FF00FF"/>
                </a:solidFill>
              </a:rPr>
              <a:t>1 </a:t>
            </a:r>
            <a:r>
              <a:rPr lang="cs-CZ" sz="4000" b="1" i="1" dirty="0">
                <a:solidFill>
                  <a:srgbClr val="0000FF"/>
                </a:solidFill>
              </a:rPr>
              <a:t>y</a:t>
            </a:r>
            <a:r>
              <a:rPr lang="cs-CZ" sz="4000" b="1" i="1" dirty="0">
                <a:solidFill>
                  <a:srgbClr val="FF00FF"/>
                </a:solidFill>
              </a:rPr>
              <a:t>   +  c</a:t>
            </a:r>
            <a:r>
              <a:rPr lang="cs-CZ" sz="4000" b="1" baseline="-25000" dirty="0">
                <a:solidFill>
                  <a:srgbClr val="FF00FF"/>
                </a:solidFill>
              </a:rPr>
              <a:t>1</a:t>
            </a:r>
            <a:r>
              <a:rPr lang="cs-CZ" sz="4000" b="1" i="1" dirty="0">
                <a:solidFill>
                  <a:srgbClr val="FF00FF"/>
                </a:solidFill>
              </a:rPr>
              <a:t>   </a:t>
            </a:r>
            <a:r>
              <a:rPr lang="cs-CZ" sz="4000" b="1" dirty="0">
                <a:solidFill>
                  <a:srgbClr val="FF00FF"/>
                </a:solidFill>
              </a:rPr>
              <a:t>=  </a:t>
            </a:r>
            <a:r>
              <a:rPr lang="cs-CZ" sz="4000" b="1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 fontAlgn="base"/>
            <a:r>
              <a:rPr lang="cs-CZ" sz="4000" b="1" i="1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</a:t>
            </a:r>
            <a:r>
              <a:rPr lang="cs-CZ" sz="4000" b="1" i="1" dirty="0">
                <a:solidFill>
                  <a:srgbClr val="FF00FF"/>
                </a:solidFill>
              </a:rPr>
              <a:t>a</a:t>
            </a:r>
            <a:r>
              <a:rPr lang="cs-CZ" sz="4000" b="1" baseline="-25000" dirty="0">
                <a:solidFill>
                  <a:srgbClr val="FF00FF"/>
                </a:solidFill>
              </a:rPr>
              <a:t>2 </a:t>
            </a:r>
            <a:r>
              <a:rPr lang="cs-CZ" sz="4000" b="1" i="1" dirty="0">
                <a:solidFill>
                  <a:srgbClr val="0000FF"/>
                </a:solidFill>
              </a:rPr>
              <a:t>x</a:t>
            </a:r>
            <a:r>
              <a:rPr lang="cs-CZ" sz="4000" b="1" i="1" dirty="0">
                <a:solidFill>
                  <a:srgbClr val="FF00FF"/>
                </a:solidFill>
              </a:rPr>
              <a:t>  +  b</a:t>
            </a:r>
            <a:r>
              <a:rPr lang="cs-CZ" sz="4000" b="1" baseline="-25000" dirty="0">
                <a:solidFill>
                  <a:srgbClr val="FF00FF"/>
                </a:solidFill>
              </a:rPr>
              <a:t>2 </a:t>
            </a:r>
            <a:r>
              <a:rPr lang="cs-CZ" sz="4000" b="1" i="1" dirty="0">
                <a:solidFill>
                  <a:srgbClr val="0000FF"/>
                </a:solidFill>
              </a:rPr>
              <a:t>y</a:t>
            </a:r>
            <a:r>
              <a:rPr lang="cs-CZ" sz="4000" b="1" i="1" dirty="0">
                <a:solidFill>
                  <a:srgbClr val="FF00FF"/>
                </a:solidFill>
              </a:rPr>
              <a:t>   +  c</a:t>
            </a:r>
            <a:r>
              <a:rPr lang="cs-CZ" sz="4000" b="1" baseline="-25000" dirty="0">
                <a:solidFill>
                  <a:srgbClr val="FF00FF"/>
                </a:solidFill>
              </a:rPr>
              <a:t>2</a:t>
            </a:r>
            <a:r>
              <a:rPr lang="cs-CZ" sz="4000" b="1" i="1" dirty="0">
                <a:solidFill>
                  <a:srgbClr val="FF00FF"/>
                </a:solidFill>
              </a:rPr>
              <a:t>   </a:t>
            </a:r>
            <a:r>
              <a:rPr lang="cs-CZ" sz="4000" b="1" dirty="0">
                <a:solidFill>
                  <a:srgbClr val="FF00FF"/>
                </a:solidFill>
              </a:rPr>
              <a:t>=  </a:t>
            </a:r>
            <a:r>
              <a:rPr lang="cs-CZ" sz="4000" b="1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1000" b="1" dirty="0">
              <a:solidFill>
                <a:srgbClr val="FF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endParaRPr lang="cs-CZ" sz="1000" b="1" dirty="0">
              <a:solidFill>
                <a:srgbClr val="FF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cs-CZ" sz="4000" b="1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cs-CZ" sz="4000" b="1" i="1" dirty="0">
                <a:solidFill>
                  <a:srgbClr val="0000FF"/>
                </a:solidFill>
              </a:rPr>
              <a:t> 	x</a:t>
            </a:r>
            <a:r>
              <a:rPr lang="cs-CZ" sz="4000" b="1" i="1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40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cs-CZ" sz="4000" b="1" i="1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4000" b="1" i="1" dirty="0">
                <a:solidFill>
                  <a:srgbClr val="0000FF"/>
                </a:solidFill>
              </a:rPr>
              <a:t>y</a:t>
            </a:r>
            <a:r>
              <a:rPr lang="cs-CZ" sz="4000" b="1" dirty="0">
                <a:solidFill>
                  <a:srgbClr val="0000FF"/>
                </a:solidFill>
              </a:rPr>
              <a:t>     </a:t>
            </a:r>
            <a:r>
              <a:rPr lang="cs-CZ" sz="4000" dirty="0">
                <a:solidFill>
                  <a:srgbClr val="0000FF"/>
                </a:solidFill>
              </a:rPr>
              <a:t>…  </a:t>
            </a:r>
            <a:r>
              <a:rPr lang="cs-CZ" sz="4000" b="1" dirty="0">
                <a:solidFill>
                  <a:srgbClr val="0000FF"/>
                </a:solidFill>
              </a:rPr>
              <a:t>  </a:t>
            </a:r>
            <a:r>
              <a:rPr lang="cs-CZ" sz="3600" dirty="0">
                <a:solidFill>
                  <a:srgbClr val="0000FF"/>
                </a:solidFill>
              </a:rPr>
              <a:t>proměnné (neznámé)</a:t>
            </a:r>
          </a:p>
          <a:p>
            <a:pPr fontAlgn="base"/>
            <a:r>
              <a:rPr lang="cs-CZ" sz="36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</a:t>
            </a:r>
            <a:r>
              <a:rPr lang="cs-CZ" sz="4000" b="1" i="1" dirty="0">
                <a:solidFill>
                  <a:srgbClr val="FF00FF"/>
                </a:solidFill>
              </a:rPr>
              <a:t>a</a:t>
            </a:r>
            <a:r>
              <a:rPr lang="cs-CZ" sz="4000" b="1" baseline="-25000" dirty="0">
                <a:solidFill>
                  <a:srgbClr val="FF00FF"/>
                </a:solidFill>
              </a:rPr>
              <a:t>1 </a:t>
            </a:r>
            <a:r>
              <a:rPr lang="cs-CZ" sz="4000" baseline="-25000" dirty="0">
                <a:solidFill>
                  <a:srgbClr val="0000FF"/>
                </a:solidFill>
              </a:rPr>
              <a:t>, </a:t>
            </a:r>
            <a:r>
              <a:rPr lang="cs-CZ" sz="4000" b="1" i="1" dirty="0">
                <a:solidFill>
                  <a:srgbClr val="FF00FF"/>
                </a:solidFill>
              </a:rPr>
              <a:t>b</a:t>
            </a:r>
            <a:r>
              <a:rPr lang="cs-CZ" sz="4000" b="1" baseline="-25000" dirty="0">
                <a:solidFill>
                  <a:srgbClr val="FF00FF"/>
                </a:solidFill>
              </a:rPr>
              <a:t>1 </a:t>
            </a:r>
            <a:r>
              <a:rPr lang="cs-CZ" sz="4000" baseline="-25000" dirty="0">
                <a:solidFill>
                  <a:srgbClr val="0000FF"/>
                </a:solidFill>
              </a:rPr>
              <a:t>, </a:t>
            </a:r>
            <a:r>
              <a:rPr lang="cs-CZ" sz="4000" b="1" i="1" dirty="0">
                <a:solidFill>
                  <a:srgbClr val="FF00FF"/>
                </a:solidFill>
              </a:rPr>
              <a:t>c</a:t>
            </a:r>
            <a:r>
              <a:rPr lang="cs-CZ" sz="4000" b="1" baseline="-25000" dirty="0">
                <a:solidFill>
                  <a:srgbClr val="FF00FF"/>
                </a:solidFill>
              </a:rPr>
              <a:t>1 </a:t>
            </a:r>
            <a:r>
              <a:rPr lang="cs-CZ" sz="4000" baseline="-25000" dirty="0">
                <a:solidFill>
                  <a:srgbClr val="0000FF"/>
                </a:solidFill>
              </a:rPr>
              <a:t>, </a:t>
            </a:r>
            <a:r>
              <a:rPr lang="cs-CZ" sz="4000" b="1" i="1" dirty="0">
                <a:solidFill>
                  <a:srgbClr val="FF00FF"/>
                </a:solidFill>
              </a:rPr>
              <a:t>a</a:t>
            </a:r>
            <a:r>
              <a:rPr lang="cs-CZ" sz="4000" b="1" baseline="-25000" dirty="0">
                <a:solidFill>
                  <a:srgbClr val="FF00FF"/>
                </a:solidFill>
              </a:rPr>
              <a:t>2 </a:t>
            </a:r>
            <a:r>
              <a:rPr lang="cs-CZ" sz="4000" baseline="-25000" dirty="0">
                <a:solidFill>
                  <a:srgbClr val="0000FF"/>
                </a:solidFill>
              </a:rPr>
              <a:t>, </a:t>
            </a:r>
            <a:r>
              <a:rPr lang="cs-CZ" sz="4000" b="1" i="1" dirty="0">
                <a:solidFill>
                  <a:srgbClr val="FF00FF"/>
                </a:solidFill>
              </a:rPr>
              <a:t>b</a:t>
            </a:r>
            <a:r>
              <a:rPr lang="cs-CZ" sz="4000" b="1" baseline="-25000" dirty="0">
                <a:solidFill>
                  <a:srgbClr val="FF00FF"/>
                </a:solidFill>
              </a:rPr>
              <a:t>2 </a:t>
            </a:r>
            <a:r>
              <a:rPr lang="cs-CZ" sz="4000" baseline="-25000" dirty="0">
                <a:solidFill>
                  <a:srgbClr val="0000FF"/>
                </a:solidFill>
              </a:rPr>
              <a:t>, </a:t>
            </a:r>
            <a:r>
              <a:rPr lang="cs-CZ" sz="4000" b="1" i="1" dirty="0">
                <a:solidFill>
                  <a:srgbClr val="FF00FF"/>
                </a:solidFill>
              </a:rPr>
              <a:t>c</a:t>
            </a:r>
            <a:r>
              <a:rPr lang="cs-CZ" sz="4000" b="1" baseline="-25000" dirty="0">
                <a:solidFill>
                  <a:srgbClr val="FF00FF"/>
                </a:solidFill>
              </a:rPr>
              <a:t>2     </a:t>
            </a:r>
            <a:r>
              <a:rPr lang="cs-CZ" sz="3600" dirty="0">
                <a:solidFill>
                  <a:srgbClr val="0000FF"/>
                </a:solidFill>
              </a:rPr>
              <a:t>…  </a:t>
            </a:r>
            <a:r>
              <a:rPr lang="cs-CZ" sz="3600" b="1" dirty="0">
                <a:solidFill>
                  <a:srgbClr val="0000FF"/>
                </a:solidFill>
              </a:rPr>
              <a:t>   </a:t>
            </a:r>
            <a:r>
              <a:rPr lang="cs-CZ" sz="3600" dirty="0">
                <a:solidFill>
                  <a:srgbClr val="0000FF"/>
                </a:solidFill>
              </a:rPr>
              <a:t>reálná čísla </a:t>
            </a:r>
            <a:endParaRPr lang="cs-CZ" sz="1400" dirty="0">
              <a:solidFill>
                <a:srgbClr val="0000FF"/>
              </a:solidFill>
            </a:endParaRPr>
          </a:p>
          <a:p>
            <a:pPr fontAlgn="base"/>
            <a:endParaRPr lang="cs-CZ" sz="14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cs-CZ" sz="36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</a:t>
            </a:r>
            <a:r>
              <a:rPr lang="cs-CZ" sz="3200" dirty="0">
                <a:solidFill>
                  <a:srgbClr val="0000FF"/>
                </a:solidFill>
                <a:ea typeface="Cambria Math" panose="02040503050406030204" pitchFamily="18" charset="0"/>
              </a:rPr>
              <a:t>Řešením soustavy dvou rovnic o dvou neznámých je nalezení 	  	 dvojice kořenů, které vyhovují oběma rovnicím</a:t>
            </a:r>
            <a:r>
              <a:rPr lang="cs-CZ" sz="3600" dirty="0">
                <a:solidFill>
                  <a:srgbClr val="0000FF"/>
                </a:solidFill>
                <a:ea typeface="Cambria Math" panose="02040503050406030204" pitchFamily="18" charset="0"/>
              </a:rPr>
              <a:t>. </a:t>
            </a:r>
            <a:r>
              <a:rPr lang="cs-CZ" sz="36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99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39F8281-D9C8-6FF5-D366-0F7E79618E94}"/>
              </a:ext>
            </a:extLst>
          </p:cNvPr>
          <p:cNvSpPr txBox="1"/>
          <p:nvPr/>
        </p:nvSpPr>
        <p:spPr>
          <a:xfrm>
            <a:off x="781051" y="323851"/>
            <a:ext cx="11096624" cy="644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8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4000" b="1" dirty="0">
                <a:solidFill>
                  <a:srgbClr val="C00000"/>
                </a:solidFill>
              </a:rPr>
              <a:t>    Ekvivalentní  úpravy  rovnic</a:t>
            </a:r>
            <a:endParaRPr lang="cs-CZ" sz="4000" b="1" i="0" dirty="0">
              <a:solidFill>
                <a:srgbClr val="C00000"/>
              </a:solidFill>
              <a:effectLst/>
            </a:endParaRPr>
          </a:p>
          <a:p>
            <a:pPr algn="l" fontAlgn="base"/>
            <a:endParaRPr lang="cs-CZ" sz="800" b="0" i="0" dirty="0">
              <a:solidFill>
                <a:srgbClr val="0000FF"/>
              </a:solidFill>
              <a:effectLst/>
            </a:endParaRPr>
          </a:p>
          <a:p>
            <a:pPr>
              <a:spcAft>
                <a:spcPts val="1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přičítání a odečítání reálného čísla , </a:t>
            </a:r>
          </a:p>
          <a:p>
            <a:pPr>
              <a:spcAft>
                <a:spcPts val="4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přičítání a odečítání neznámé ( nebo výrazu obsahujícího</a:t>
            </a:r>
          </a:p>
          <a:p>
            <a:pPr>
              <a:spcAft>
                <a:spcPts val="12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neznámou ) , </a:t>
            </a:r>
          </a:p>
          <a:p>
            <a:pPr>
              <a:spcAft>
                <a:spcPts val="12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násobení reálným číslem kromě nuly , </a:t>
            </a:r>
          </a:p>
          <a:p>
            <a:pPr>
              <a:spcAft>
                <a:spcPts val="4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násobení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neznámou, pokud je různá od nuly (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výrazem</a:t>
            </a:r>
          </a:p>
          <a:p>
            <a:pPr>
              <a:spcAft>
                <a:spcPts val="4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obsahujícím neznámou, pokud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výraz různý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nuly) , </a:t>
            </a:r>
          </a:p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dělení reálným číslem kromě nuly , 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dělení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neznámou pokud je různá od nuly (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výrazem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obsahujícím neznámou pokud výraz je různý od nuly ).</a:t>
            </a:r>
            <a:endParaRPr lang="cs-CZ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2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4CEE6B2-F092-71EE-F3E0-4B9870CBA390}"/>
              </a:ext>
            </a:extLst>
          </p:cNvPr>
          <p:cNvSpPr txBox="1"/>
          <p:nvPr/>
        </p:nvSpPr>
        <p:spPr>
          <a:xfrm>
            <a:off x="914400" y="200025"/>
            <a:ext cx="10953750" cy="61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000" b="1" i="1" dirty="0">
              <a:solidFill>
                <a:srgbClr val="C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i="1" u="sng" dirty="0">
                <a:solidFill>
                  <a:srgbClr val="C00000"/>
                </a:solidFill>
              </a:rPr>
              <a:t>Analýza počtu řešení</a:t>
            </a:r>
            <a:r>
              <a:rPr lang="cs-CZ" sz="3600" b="1" u="sng" dirty="0">
                <a:solidFill>
                  <a:srgbClr val="C00000"/>
                </a:solidFill>
              </a:rPr>
              <a:t>:</a:t>
            </a:r>
            <a:r>
              <a:rPr lang="cs-CZ" sz="3600" b="1" i="1" dirty="0">
                <a:solidFill>
                  <a:srgbClr val="C00000"/>
                </a:solidFill>
              </a:rPr>
              <a:t>         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řešení soustavy dvou rovnic 	  o dvou neznámých se můžeme setkat s výsledky :</a:t>
            </a:r>
            <a:r>
              <a:rPr lang="cs-CZ" sz="2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cs-CZ" sz="36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cs-CZ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r>
              <a:rPr lang="cs-CZ" sz="3200" b="1" kern="1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Řešením je jedna hodnota kořene pro první 	 		 		  </a:t>
            </a:r>
            <a:r>
              <a:rPr lang="cs-CZ" sz="36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proměnn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a jedna hodnota kořene pro druhou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cs-CZ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r>
              <a:rPr lang="cs-CZ" sz="3200" b="1" kern="1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Řešením soustavy je nekonečně mnoho uspořádaných 	</a:t>
            </a:r>
            <a:r>
              <a:rPr lang="cs-CZ" sz="1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dvojic kořenů ve tvaru 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x ; y ] 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cs-CZ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r>
              <a:rPr lang="cs-CZ" sz="3200" b="1" kern="1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Soustava rovnic nemá řešení ( neexistuje ani jedna 		  dvojice kořenů, při které by po dosazení do rovnic za 		  proměnné vznikla rovnost ) .</a:t>
            </a:r>
          </a:p>
        </p:txBody>
      </p:sp>
    </p:spTree>
    <p:extLst>
      <p:ext uri="{BB962C8B-B14F-4D97-AF65-F5344CB8AC3E}">
        <p14:creationId xmlns:p14="http://schemas.microsoft.com/office/powerpoint/2010/main" val="266997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579226E-2E82-72C7-9CA9-9A33A47E4D3A}"/>
              </a:ext>
            </a:extLst>
          </p:cNvPr>
          <p:cNvSpPr txBox="1"/>
          <p:nvPr/>
        </p:nvSpPr>
        <p:spPr>
          <a:xfrm>
            <a:off x="790575" y="257175"/>
            <a:ext cx="11001375" cy="6546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cs-CZ" sz="2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r>
              <a:rPr lang="cs-CZ" sz="3200" b="1" kern="1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Vyřešte soustavu dvou rovnic :  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x + 2y = -1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,   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3x – 2y = -11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x + 2 y  =  -1 	   </a:t>
            </a:r>
            <a:r>
              <a:rPr lang="cs-CZ" sz="36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			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  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2 y  = -1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②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x 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6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y  =  -11 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3200" b="1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⨁					       </a:t>
            </a:r>
            <a:r>
              <a:rPr lang="cs-CZ" sz="36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y  =  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	  4 x  =  -12 		                	        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 =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 =  -3   		</a:t>
            </a:r>
            <a:r>
              <a:rPr lang="cs-CZ" sz="48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↗</a:t>
            </a:r>
            <a:r>
              <a:rPr lang="cs-CZ" sz="36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cs-CZ" sz="3600" b="1" kern="100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Řešením dané soustavy rovnic je uspořádaná dvojice kořenů      	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- 3 ; 1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Při  </a:t>
            </a:r>
            <a:r>
              <a:rPr lang="cs-CZ" sz="3200" b="1" i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grafické metodě řešení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soustavy dvou rovnic jsou grafem 	funkcí dvě různoběžné přímky.   Souřadnice průsečíku těchto 	přímek jsou řešením dané soustavy rovnic.</a:t>
            </a:r>
          </a:p>
        </p:txBody>
      </p:sp>
    </p:spTree>
    <p:extLst>
      <p:ext uri="{BB962C8B-B14F-4D97-AF65-F5344CB8AC3E}">
        <p14:creationId xmlns:p14="http://schemas.microsoft.com/office/powerpoint/2010/main" val="361745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2C7279F-090E-5C76-1755-25E09BAEB2FA}"/>
              </a:ext>
            </a:extLst>
          </p:cNvPr>
          <p:cNvSpPr txBox="1"/>
          <p:nvPr/>
        </p:nvSpPr>
        <p:spPr>
          <a:xfrm>
            <a:off x="514350" y="257175"/>
            <a:ext cx="11372850" cy="6389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cs-CZ" sz="2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Vyřešte soustavu dvou rovnic : 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x  </a:t>
            </a:r>
            <a:r>
              <a:rPr lang="cs-CZ" sz="28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=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x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y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x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y   =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  </a:t>
            </a:r>
            <a:r>
              <a:rPr lang="cs-CZ" sz="3200" kern="1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32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⋅</a:t>
            </a:r>
            <a:r>
              <a:rPr lang="cs-CZ" sz="3200" kern="100" dirty="0">
                <a:solidFill>
                  <a:srgbClr val="FF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cs-CZ" sz="3200" kern="100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②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-12 x  + 3 y  =   9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cs-CZ" sz="44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↘</a:t>
            </a:r>
            <a:endParaRPr lang="cs-CZ" sz="4400" b="1" kern="100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x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y  =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		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4 x 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 =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②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cs-CZ" sz="3200" u="sng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- 12 x + 3 y  =  9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/ </a:t>
            </a:r>
            <a:r>
              <a:rPr lang="cs-CZ" sz="4000" b="1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⨁</a:t>
            </a:r>
            <a:r>
              <a:rPr lang="cs-CZ" sz="32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	               </a:t>
            </a:r>
            <a:r>
              <a:rPr lang="cs-CZ" sz="3200" kern="1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 =  4 x + 3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cs-CZ" sz="32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=  0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</a:t>
            </a:r>
            <a:r>
              <a:rPr lang="cs-CZ" sz="44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↗</a:t>
            </a:r>
            <a:r>
              <a:rPr lang="cs-CZ" sz="32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cs-CZ" sz="3200" b="1" kern="100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Řešením dané soustavy rovnic je nekonečně mnoho 	 	 	  	  	 uspořádaných dvojic kořenů ve tvaru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x ;  4x + 3 ]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</a:t>
            </a:r>
            <a:r>
              <a:rPr lang="cs-CZ" sz="3200" b="1" i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grafické metodě řešení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grafem obou rovnic totožná přímka.</a:t>
            </a:r>
          </a:p>
        </p:txBody>
      </p:sp>
    </p:spTree>
    <p:extLst>
      <p:ext uri="{BB962C8B-B14F-4D97-AF65-F5344CB8AC3E}">
        <p14:creationId xmlns:p14="http://schemas.microsoft.com/office/powerpoint/2010/main" val="420562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C99D0B5-DA62-3F55-838B-E44A7D93BC72}"/>
              </a:ext>
            </a:extLst>
          </p:cNvPr>
          <p:cNvSpPr txBox="1"/>
          <p:nvPr/>
        </p:nvSpPr>
        <p:spPr>
          <a:xfrm>
            <a:off x="752475" y="266700"/>
            <a:ext cx="11077575" cy="4468083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cs-CZ" sz="2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Vyřešte soustavu dvou rovnic :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x  </a:t>
            </a:r>
            <a:r>
              <a:rPr lang="cs-CZ" sz="28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y  =  3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28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x  +  y  =  </a:t>
            </a:r>
            <a:r>
              <a:rPr lang="cs-CZ" sz="28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28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5 x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y  =   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②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cs-CZ" sz="2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x  +  y  =  </a:t>
            </a:r>
            <a:r>
              <a:rPr lang="cs-CZ" sz="2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 </a:t>
            </a:r>
            <a:r>
              <a:rPr lang="cs-CZ" sz="4000" b="1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⨁</a:t>
            </a:r>
            <a:endParaRPr lang="cs-CZ" sz="40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</a:t>
            </a:r>
            <a:r>
              <a:rPr lang="cs-CZ" sz="32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≠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</a:t>
            </a:r>
            <a:endParaRPr lang="cs-CZ" sz="3000" b="1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Daná soustava rovnic  </a:t>
            </a:r>
            <a:r>
              <a:rPr lang="cs-CZ" sz="3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nemá řešení </a:t>
            </a:r>
            <a:r>
              <a:rPr lang="cs-CZ" sz="3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Při  </a:t>
            </a:r>
            <a:r>
              <a:rPr lang="cs-CZ" sz="3000" b="1" i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grafické metodě řešení  </a:t>
            </a:r>
            <a:r>
              <a:rPr lang="cs-CZ" sz="3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grafem soustavy dvou rovnic 	dvě  	rovnoběžné přímky.  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D55341-2EB2-FAE3-82A2-FE38F8C53ADF}"/>
              </a:ext>
            </a:extLst>
          </p:cNvPr>
          <p:cNvSpPr txBox="1"/>
          <p:nvPr/>
        </p:nvSpPr>
        <p:spPr>
          <a:xfrm>
            <a:off x="752475" y="4600574"/>
            <a:ext cx="11077575" cy="1540907"/>
          </a:xfrm>
          <a:prstGeom prst="rect">
            <a:avLst/>
          </a:prstGeom>
          <a:noFill/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A98183D-E4A3-CC9D-6FAC-C6E36FCA83C6}"/>
              </a:ext>
            </a:extLst>
          </p:cNvPr>
          <p:cNvSpPr txBox="1"/>
          <p:nvPr/>
        </p:nvSpPr>
        <p:spPr>
          <a:xfrm>
            <a:off x="1143000" y="4524375"/>
            <a:ext cx="7458076" cy="2062103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lgDashDotDot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  </a:t>
            </a:r>
            <a:r>
              <a:rPr lang="cs-CZ" sz="3000" b="1" dirty="0">
                <a:solidFill>
                  <a:srgbClr val="C00000"/>
                </a:solidFill>
              </a:rPr>
              <a:t>Početní  metody  řešení  soustavy  rovnic :</a:t>
            </a:r>
            <a:endParaRPr lang="cs-CZ" sz="3200" b="1" dirty="0">
              <a:solidFill>
                <a:srgbClr val="C00000"/>
              </a:solidFill>
            </a:endParaRPr>
          </a:p>
          <a:p>
            <a:r>
              <a:rPr lang="cs-CZ" sz="3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⦁  </a:t>
            </a:r>
            <a:r>
              <a:rPr lang="cs-CZ" sz="2800" b="1" dirty="0">
                <a:solidFill>
                  <a:srgbClr val="C00000"/>
                </a:solidFill>
              </a:rPr>
              <a:t>dosazovací  ( substituční )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	</a:t>
            </a:r>
            <a:r>
              <a:rPr lang="cs-CZ" sz="3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⦁  </a:t>
            </a:r>
            <a:r>
              <a:rPr lang="cs-CZ" sz="2800" b="1" dirty="0">
                <a:solidFill>
                  <a:srgbClr val="C00000"/>
                </a:solidFill>
              </a:rPr>
              <a:t>sčítací </a:t>
            </a:r>
          </a:p>
          <a:p>
            <a:r>
              <a:rPr lang="cs-CZ" sz="3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⦁  </a:t>
            </a:r>
            <a:r>
              <a:rPr lang="cs-CZ" sz="2800" b="1" dirty="0">
                <a:solidFill>
                  <a:srgbClr val="C00000"/>
                </a:solidFill>
              </a:rPr>
              <a:t>srovnávací 	</a:t>
            </a:r>
          </a:p>
        </p:txBody>
      </p:sp>
    </p:spTree>
    <p:extLst>
      <p:ext uri="{BB962C8B-B14F-4D97-AF65-F5344CB8AC3E}">
        <p14:creationId xmlns:p14="http://schemas.microsoft.com/office/powerpoint/2010/main" val="125754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414F17C-4A16-BBAD-CCD0-CA37188F81B2}"/>
              </a:ext>
            </a:extLst>
          </p:cNvPr>
          <p:cNvSpPr txBox="1"/>
          <p:nvPr/>
        </p:nvSpPr>
        <p:spPr>
          <a:xfrm>
            <a:off x="790575" y="185259"/>
            <a:ext cx="11049000" cy="6487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cs-CZ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Dosazovací metoda řešení</a:t>
            </a:r>
            <a:endParaRPr lang="cs-CZ" sz="12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x + 3 y  =  5 	      </a:t>
            </a:r>
            <a:r>
              <a:rPr lang="cs-CZ" sz="28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32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cs-CZ" sz="28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 =  5 </a:t>
            </a:r>
            <a:r>
              <a:rPr lang="cs-CZ" sz="28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y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②</a:t>
            </a:r>
            <a:r>
              <a:rPr lang="cs-CZ" sz="36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x </a:t>
            </a:r>
            <a:r>
              <a:rPr lang="cs-CZ" sz="2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y  =  4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						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②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3 (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y )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y  =  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y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y  =  4  </a:t>
            </a:r>
            <a:r>
              <a:rPr lang="cs-CZ" sz="3200" kern="1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cs-CZ" sz="3200" kern="100" dirty="0">
                <a:solidFill>
                  <a:srgbClr val="FF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-15</a:t>
            </a:r>
            <a:endParaRPr lang="cs-CZ" sz="3200" kern="100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 y  =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cs-CZ" sz="3200" kern="1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: (</a:t>
            </a:r>
            <a:r>
              <a:rPr lang="cs-CZ" sz="3200" kern="100" dirty="0">
                <a:solidFill>
                  <a:srgbClr val="FF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-11)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				 </a:t>
            </a:r>
            <a:r>
              <a:rPr lang="cs-CZ" sz="3200" kern="100" dirty="0">
                <a:solidFill>
                  <a:srgbClr val="FF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 = 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 =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⋅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				  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 =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cs-CZ" sz="3600" b="1" kern="1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cs-CZ" sz="36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=  </a:t>
            </a:r>
            <a:r>
              <a:rPr lang="cs-CZ" sz="3600" b="1" kern="1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cs-CZ" sz="36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; 1</a:t>
            </a:r>
            <a:r>
              <a:rPr lang="cs-CZ" sz="3600" b="1" kern="1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r>
              <a:rPr lang="cs-CZ" sz="3600" b="1" kern="100" dirty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cs-CZ" sz="3600" b="1" kern="100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5E0048-EE84-B382-C043-DB7C9D03C1F6}"/>
              </a:ext>
            </a:extLst>
          </p:cNvPr>
          <p:cNvSpPr txBox="1"/>
          <p:nvPr/>
        </p:nvSpPr>
        <p:spPr>
          <a:xfrm>
            <a:off x="5638800" y="277177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6C3D2BC-A484-E8C6-A8C1-AFBE9857ACE9}"/>
              </a:ext>
            </a:extLst>
          </p:cNvPr>
          <p:cNvSpPr txBox="1"/>
          <p:nvPr/>
        </p:nvSpPr>
        <p:spPr>
          <a:xfrm>
            <a:off x="6896100" y="1857374"/>
            <a:ext cx="4943475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      </a:t>
            </a:r>
            <a:r>
              <a:rPr lang="cs-CZ" sz="2800" b="1" u="sng" dirty="0">
                <a:solidFill>
                  <a:srgbClr val="0000FF"/>
                </a:solidFill>
              </a:rPr>
              <a:t> Zkouška řešení :</a:t>
            </a:r>
          </a:p>
          <a:p>
            <a:r>
              <a:rPr lang="cs-CZ" sz="2800" dirty="0">
                <a:solidFill>
                  <a:srgbClr val="0000FF"/>
                </a:solidFill>
              </a:rPr>
              <a:t>      </a:t>
            </a:r>
            <a:r>
              <a:rPr lang="cs-CZ" sz="2800" b="1" i="1" dirty="0">
                <a:solidFill>
                  <a:srgbClr val="0000FF"/>
                </a:solidFill>
              </a:rPr>
              <a:t>L</a:t>
            </a:r>
            <a:r>
              <a:rPr lang="cs-CZ" sz="2800" baseline="-25000" dirty="0">
                <a:solidFill>
                  <a:srgbClr val="0000FF"/>
                </a:solidFill>
              </a:rPr>
              <a:t>1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⋅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	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cs-CZ" sz="2800" b="1" i="1" dirty="0">
                <a:solidFill>
                  <a:srgbClr val="0000FF"/>
                </a:solidFill>
              </a:rPr>
              <a:t>P</a:t>
            </a:r>
            <a:r>
              <a:rPr lang="cs-CZ" sz="2800" baseline="-25000" dirty="0">
                <a:solidFill>
                  <a:srgbClr val="0000FF"/>
                </a:solidFill>
              </a:rPr>
              <a:t>1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r>
              <a:rPr lang="cs-CZ" sz="2400" dirty="0">
                <a:solidFill>
                  <a:srgbClr val="0000FF"/>
                </a:solidFill>
              </a:rPr>
              <a:t>		              </a:t>
            </a:r>
            <a:r>
              <a:rPr lang="cs-CZ" sz="2400" b="1" i="1" dirty="0">
                <a:solidFill>
                  <a:srgbClr val="0000FF"/>
                </a:solidFill>
              </a:rPr>
              <a:t> </a:t>
            </a:r>
            <a:r>
              <a:rPr lang="cs-CZ" sz="2800" b="1" i="1" dirty="0">
                <a:solidFill>
                  <a:srgbClr val="0000FF"/>
                </a:solidFill>
              </a:rPr>
              <a:t>L</a:t>
            </a:r>
            <a:r>
              <a:rPr lang="cs-CZ" sz="2800" baseline="-25000" dirty="0">
                <a:solidFill>
                  <a:srgbClr val="0000FF"/>
                </a:solidFill>
              </a:rPr>
              <a:t>1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sz="2800" b="1" i="1" dirty="0">
                <a:solidFill>
                  <a:srgbClr val="0000FF"/>
                </a:solidFill>
              </a:rPr>
              <a:t> P</a:t>
            </a:r>
            <a:r>
              <a:rPr lang="cs-CZ" sz="2800" baseline="-25000" dirty="0">
                <a:solidFill>
                  <a:srgbClr val="0000FF"/>
                </a:solidFill>
              </a:rPr>
              <a:t>1 </a:t>
            </a:r>
          </a:p>
          <a:p>
            <a:endParaRPr lang="cs-CZ" sz="1000" baseline="-25000" dirty="0">
              <a:solidFill>
                <a:srgbClr val="0000FF"/>
              </a:solidFill>
            </a:endParaRPr>
          </a:p>
          <a:p>
            <a:endParaRPr lang="cs-CZ" sz="1000" baseline="-25000" dirty="0">
              <a:solidFill>
                <a:srgbClr val="0000FF"/>
              </a:solidFill>
            </a:endParaRPr>
          </a:p>
          <a:p>
            <a:r>
              <a:rPr lang="cs-CZ" sz="2800" b="1" i="1" dirty="0">
                <a:solidFill>
                  <a:srgbClr val="0000FF"/>
                </a:solidFill>
              </a:rPr>
              <a:t>      L</a:t>
            </a:r>
            <a:r>
              <a:rPr lang="cs-CZ" sz="2800" baseline="-25000" dirty="0">
                <a:solidFill>
                  <a:srgbClr val="0000FF"/>
                </a:solidFill>
              </a:rPr>
              <a:t>2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3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⋅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⋅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4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cs-CZ" sz="2800" b="1" i="1" dirty="0">
                <a:solidFill>
                  <a:srgbClr val="0000FF"/>
                </a:solidFill>
              </a:rPr>
              <a:t>P</a:t>
            </a:r>
            <a:r>
              <a:rPr lang="cs-CZ" sz="2800" baseline="-25000" dirty="0">
                <a:solidFill>
                  <a:srgbClr val="0000FF"/>
                </a:solidFill>
              </a:rPr>
              <a:t>2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4</a:t>
            </a:r>
          </a:p>
          <a:p>
            <a:r>
              <a:rPr lang="cs-CZ" sz="2800" dirty="0">
                <a:solidFill>
                  <a:srgbClr val="0000FF"/>
                </a:solidFill>
              </a:rPr>
              <a:t>			      </a:t>
            </a:r>
            <a:r>
              <a:rPr lang="cs-CZ" sz="2800" b="1" i="1" dirty="0">
                <a:solidFill>
                  <a:srgbClr val="0000FF"/>
                </a:solidFill>
              </a:rPr>
              <a:t> L</a:t>
            </a:r>
            <a:r>
              <a:rPr lang="cs-CZ" sz="2800" baseline="-25000" dirty="0">
                <a:solidFill>
                  <a:srgbClr val="0000FF"/>
                </a:solidFill>
              </a:rPr>
              <a:t>2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sz="2800" b="1" i="1" dirty="0">
                <a:solidFill>
                  <a:srgbClr val="0000FF"/>
                </a:solidFill>
              </a:rPr>
              <a:t> P</a:t>
            </a:r>
            <a:r>
              <a:rPr lang="cs-CZ" sz="2800" baseline="-25000" dirty="0">
                <a:solidFill>
                  <a:srgbClr val="0000FF"/>
                </a:solidFill>
              </a:rPr>
              <a:t>2 </a:t>
            </a:r>
            <a:endParaRPr lang="cs-CZ" sz="2800" dirty="0">
              <a:solidFill>
                <a:srgbClr val="0000FF"/>
              </a:solidFill>
            </a:endParaRPr>
          </a:p>
          <a:p>
            <a:endParaRPr lang="cs-CZ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3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414F17C-4A16-BBAD-CCD0-CA37188F81B2}"/>
              </a:ext>
            </a:extLst>
          </p:cNvPr>
          <p:cNvSpPr txBox="1"/>
          <p:nvPr/>
        </p:nvSpPr>
        <p:spPr>
          <a:xfrm>
            <a:off x="895350" y="123825"/>
            <a:ext cx="11049000" cy="6293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kern="1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cs-CZ" sz="28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Sčít</a:t>
            </a:r>
            <a:r>
              <a:rPr lang="cs-CZ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ací metoda řešení</a:t>
            </a:r>
            <a:endParaRPr lang="cs-CZ" sz="12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2 x + 3 y  =  11 	     		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②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 </a:t>
            </a:r>
            <a:r>
              <a:rPr lang="cs-CZ" sz="24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y  =  25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cs-CZ" sz="32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⋅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3200" kern="100" dirty="0">
                <a:solidFill>
                  <a:srgbClr val="FF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-2)		</a:t>
            </a:r>
            <a:r>
              <a:rPr lang="cs-CZ" sz="9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②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 =  25 + </a:t>
            </a:r>
            <a:r>
              <a:rPr lang="cs-CZ" sz="32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endParaRPr lang="cs-CZ" sz="3200" b="1" kern="100" dirty="0">
              <a:solidFill>
                <a:srgbClr val="FF00FF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600" kern="100" dirty="0">
              <a:solidFill>
                <a:srgbClr val="FF00FF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cs-CZ" sz="3200" kern="100" dirty="0">
                <a:solidFill>
                  <a:srgbClr val="FF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2 x  + 3 y  =   11 	        						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②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cs-CZ" sz="24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x </a:t>
            </a:r>
            <a:r>
              <a:rPr lang="cs-CZ" sz="2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2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 = </a:t>
            </a:r>
            <a:r>
              <a:rPr lang="cs-CZ" sz="24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⨁</a:t>
            </a:r>
            <a:endParaRPr lang="cs-CZ" sz="800" b="1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800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    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y =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39 </a:t>
            </a:r>
            <a:r>
              <a:rPr lang="cs-CZ" sz="3200" kern="1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:</a:t>
            </a:r>
            <a:r>
              <a:rPr lang="cs-CZ" sz="3200" kern="100" dirty="0">
                <a:solidFill>
                  <a:srgbClr val="FF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FF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			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 =  </a:t>
            </a:r>
            <a:r>
              <a:rPr lang="cs-CZ" sz="28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cs-CZ" sz="3200" b="1" kern="100" dirty="0">
              <a:solidFill>
                <a:srgbClr val="FF00FF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②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⋅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-3)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	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cs-CZ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 =  10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cs-CZ" sz="3600" b="1" kern="1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cs-CZ" sz="36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=  </a:t>
            </a:r>
            <a:r>
              <a:rPr lang="cs-CZ" sz="3600" b="1" kern="1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{</a:t>
            </a:r>
            <a:r>
              <a:rPr lang="cs-CZ" sz="3600" b="1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cs-CZ" sz="36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 </a:t>
            </a:r>
            <a:r>
              <a:rPr lang="cs-CZ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3600" b="1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3600" b="1" kern="1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</a:t>
            </a:r>
            <a:endParaRPr lang="cs-CZ" sz="3600" b="1" kern="100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6C3D2BC-A484-E8C6-A8C1-AFBE9857ACE9}"/>
              </a:ext>
            </a:extLst>
          </p:cNvPr>
          <p:cNvSpPr txBox="1"/>
          <p:nvPr/>
        </p:nvSpPr>
        <p:spPr>
          <a:xfrm>
            <a:off x="6858000" y="2095500"/>
            <a:ext cx="501015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 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  </a:t>
            </a:r>
            <a:r>
              <a:rPr lang="cs-CZ" sz="2800" b="1" u="sng" dirty="0">
                <a:solidFill>
                  <a:srgbClr val="0000FF"/>
                </a:solidFill>
              </a:rPr>
              <a:t> Zkouška řešení :</a:t>
            </a:r>
          </a:p>
          <a:p>
            <a:r>
              <a:rPr lang="cs-CZ" sz="2800" dirty="0">
                <a:solidFill>
                  <a:srgbClr val="0000FF"/>
                </a:solidFill>
              </a:rPr>
              <a:t> </a:t>
            </a:r>
            <a:r>
              <a:rPr lang="cs-CZ" sz="2800" b="1" i="1" dirty="0">
                <a:solidFill>
                  <a:srgbClr val="0000FF"/>
                </a:solidFill>
              </a:rPr>
              <a:t>L</a:t>
            </a:r>
            <a:r>
              <a:rPr lang="cs-CZ" sz="2800" baseline="-25000" dirty="0">
                <a:solidFill>
                  <a:srgbClr val="0000FF"/>
                </a:solidFill>
              </a:rPr>
              <a:t>1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⋅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⋅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-3)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11      </a:t>
            </a:r>
            <a:r>
              <a:rPr lang="cs-CZ" sz="2800" b="1" i="1" dirty="0">
                <a:solidFill>
                  <a:srgbClr val="0000FF"/>
                </a:solidFill>
              </a:rPr>
              <a:t>P</a:t>
            </a:r>
            <a:r>
              <a:rPr lang="cs-CZ" sz="2800" baseline="-25000" dirty="0">
                <a:solidFill>
                  <a:srgbClr val="0000FF"/>
                </a:solidFill>
              </a:rPr>
              <a:t>1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cs-CZ" sz="2800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00FF"/>
                </a:solidFill>
              </a:rPr>
              <a:t>		              </a:t>
            </a:r>
            <a:r>
              <a:rPr lang="cs-CZ" sz="2400" b="1" i="1" dirty="0">
                <a:solidFill>
                  <a:srgbClr val="0000FF"/>
                </a:solidFill>
              </a:rPr>
              <a:t> </a:t>
            </a:r>
            <a:r>
              <a:rPr lang="cs-CZ" sz="2800" b="1" i="1" dirty="0">
                <a:solidFill>
                  <a:srgbClr val="0000FF"/>
                </a:solidFill>
              </a:rPr>
              <a:t>L</a:t>
            </a:r>
            <a:r>
              <a:rPr lang="cs-CZ" sz="2800" baseline="-25000" dirty="0">
                <a:solidFill>
                  <a:srgbClr val="0000FF"/>
                </a:solidFill>
              </a:rPr>
              <a:t>1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sz="2800" b="1" i="1" dirty="0">
                <a:solidFill>
                  <a:srgbClr val="0000FF"/>
                </a:solidFill>
              </a:rPr>
              <a:t> P</a:t>
            </a:r>
            <a:r>
              <a:rPr lang="cs-CZ" sz="2800" baseline="-25000" dirty="0">
                <a:solidFill>
                  <a:srgbClr val="0000FF"/>
                </a:solidFill>
              </a:rPr>
              <a:t>1 </a:t>
            </a:r>
          </a:p>
          <a:p>
            <a:endParaRPr lang="cs-CZ" sz="1000" baseline="-25000" dirty="0">
              <a:solidFill>
                <a:srgbClr val="0000FF"/>
              </a:solidFill>
            </a:endParaRPr>
          </a:p>
          <a:p>
            <a:endParaRPr lang="cs-CZ" sz="1000" baseline="-25000" dirty="0">
              <a:solidFill>
                <a:srgbClr val="0000FF"/>
              </a:solidFill>
            </a:endParaRPr>
          </a:p>
          <a:p>
            <a:r>
              <a:rPr lang="cs-CZ" sz="2800" b="1" i="1" dirty="0">
                <a:solidFill>
                  <a:srgbClr val="0000FF"/>
                </a:solidFill>
              </a:rPr>
              <a:t> L</a:t>
            </a:r>
            <a:r>
              <a:rPr lang="cs-CZ" sz="2800" baseline="-25000" dirty="0">
                <a:solidFill>
                  <a:srgbClr val="0000FF"/>
                </a:solidFill>
              </a:rPr>
              <a:t>2 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10 </a:t>
            </a:r>
            <a:r>
              <a:rPr lang="cs-CZ" sz="24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5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⋅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-3)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cs-CZ" sz="2800" b="1" i="1" dirty="0">
                <a:solidFill>
                  <a:srgbClr val="0000FF"/>
                </a:solidFill>
              </a:rPr>
              <a:t>P</a:t>
            </a:r>
            <a:r>
              <a:rPr lang="cs-CZ" sz="2800" baseline="-25000" dirty="0">
                <a:solidFill>
                  <a:srgbClr val="0000FF"/>
                </a:solidFill>
              </a:rPr>
              <a:t>2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sz="28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cs-CZ" sz="28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solidFill>
                  <a:srgbClr val="0000FF"/>
                </a:solidFill>
              </a:rPr>
              <a:t>			      </a:t>
            </a:r>
            <a:r>
              <a:rPr lang="cs-CZ" sz="2800" b="1" i="1" dirty="0">
                <a:solidFill>
                  <a:srgbClr val="0000FF"/>
                </a:solidFill>
              </a:rPr>
              <a:t> L</a:t>
            </a:r>
            <a:r>
              <a:rPr lang="cs-CZ" sz="2800" baseline="-25000" dirty="0">
                <a:solidFill>
                  <a:srgbClr val="0000FF"/>
                </a:solidFill>
              </a:rPr>
              <a:t>2  </a:t>
            </a:r>
            <a:r>
              <a:rPr lang="cs-CZ" sz="28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sz="2800" b="1" i="1" dirty="0">
                <a:solidFill>
                  <a:srgbClr val="0000FF"/>
                </a:solidFill>
              </a:rPr>
              <a:t> P</a:t>
            </a:r>
            <a:r>
              <a:rPr lang="cs-CZ" sz="2800" baseline="-25000" dirty="0">
                <a:solidFill>
                  <a:srgbClr val="0000FF"/>
                </a:solidFill>
              </a:rPr>
              <a:t>2 </a:t>
            </a:r>
            <a:endParaRPr lang="cs-CZ" sz="2800" dirty="0">
              <a:solidFill>
                <a:srgbClr val="0000FF"/>
              </a:solidFill>
            </a:endParaRPr>
          </a:p>
          <a:p>
            <a:endParaRPr lang="cs-CZ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99482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2934</TotalTime>
  <Words>1256</Words>
  <Application>Microsoft Office PowerPoint</Application>
  <PresentationFormat>Širokoúhlá obrazovka</PresentationFormat>
  <Paragraphs>127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Cambria Math</vt:lpstr>
      <vt:lpstr>Corbel</vt:lpstr>
      <vt:lpstr>Times New Roman</vt:lpstr>
      <vt:lpstr>Základ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81</cp:revision>
  <dcterms:created xsi:type="dcterms:W3CDTF">2023-02-07T15:00:08Z</dcterms:created>
  <dcterms:modified xsi:type="dcterms:W3CDTF">2023-05-29T08:23:00Z</dcterms:modified>
</cp:coreProperties>
</file>