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74" r:id="rId3"/>
    <p:sldId id="292" r:id="rId4"/>
    <p:sldId id="289" r:id="rId5"/>
    <p:sldId id="265" r:id="rId6"/>
    <p:sldId id="30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2BDF"/>
    <a:srgbClr val="CC3399"/>
    <a:srgbClr val="FF00FF"/>
    <a:srgbClr val="CC00CC"/>
    <a:srgbClr val="0066FF"/>
    <a:srgbClr val="EF5F47"/>
    <a:srgbClr val="FF7C80"/>
    <a:srgbClr val="3366FF"/>
    <a:srgbClr val="483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68154" y="1400176"/>
            <a:ext cx="41907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  –    </a:t>
            </a:r>
            <a:r>
              <a:rPr lang="cs-CZ" sz="2000" b="1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N O H O Č L E N Y</a:t>
            </a:r>
            <a:endParaRPr lang="en-US" sz="17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C07CFF2-A1A6-52D9-C022-5193BE285B02}"/>
              </a:ext>
            </a:extLst>
          </p:cNvPr>
          <p:cNvSpPr txBox="1"/>
          <p:nvPr/>
        </p:nvSpPr>
        <p:spPr>
          <a:xfrm>
            <a:off x="1025236" y="267856"/>
            <a:ext cx="1010948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48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Mnohočleny </a:t>
            </a:r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 </a:t>
            </a:r>
            <a:endParaRPr lang="cs-CZ" sz="8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8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</a:t>
            </a:r>
            <a:r>
              <a:rPr lang="cs-CZ" sz="3600" b="1" i="0" dirty="0">
                <a:solidFill>
                  <a:srgbClr val="0000FF"/>
                </a:solidFill>
                <a:effectLst/>
              </a:rPr>
              <a:t>Mnohočlen (polynom)  </a:t>
            </a:r>
            <a:r>
              <a:rPr lang="cs-CZ" sz="3600" i="0" dirty="0">
                <a:solidFill>
                  <a:srgbClr val="0000FF"/>
                </a:solidFill>
                <a:effectLst/>
              </a:rPr>
              <a:t>je zvláštní typ výrazu, který</a:t>
            </a:r>
          </a:p>
          <a:p>
            <a:pPr algn="l" fontAlgn="base"/>
            <a:r>
              <a:rPr lang="cs-CZ" sz="3600" i="0" dirty="0">
                <a:solidFill>
                  <a:srgbClr val="0000FF"/>
                </a:solidFill>
                <a:effectLst/>
              </a:rPr>
              <a:t> obsahuje pouze  </a:t>
            </a:r>
            <a:r>
              <a:rPr lang="cs-CZ" sz="3600" b="1" i="0" dirty="0">
                <a:solidFill>
                  <a:srgbClr val="FF0000"/>
                </a:solidFill>
                <a:effectLst/>
              </a:rPr>
              <a:t>přirozené mocniny  </a:t>
            </a:r>
            <a:r>
              <a:rPr lang="cs-CZ" sz="3600" i="0" dirty="0">
                <a:solidFill>
                  <a:srgbClr val="0000FF"/>
                </a:solidFill>
                <a:effectLst/>
              </a:rPr>
              <a:t>neznámých.</a:t>
            </a:r>
          </a:p>
          <a:p>
            <a:pPr algn="l" fontAlgn="base"/>
            <a:endParaRPr lang="cs-CZ" sz="1600" i="0" dirty="0">
              <a:solidFill>
                <a:srgbClr val="0000FF"/>
              </a:solidFill>
              <a:effectLst/>
            </a:endParaRPr>
          </a:p>
          <a:p>
            <a:pPr algn="l" fontAlgn="base"/>
            <a:r>
              <a:rPr lang="cs-CZ" sz="3600" b="0" dirty="0">
                <a:solidFill>
                  <a:srgbClr val="0000FF"/>
                </a:solidFill>
              </a:rPr>
              <a:t> Mnohočleny  -  s  jednou neznámou</a:t>
            </a:r>
          </a:p>
          <a:p>
            <a:pPr fontAlgn="base"/>
            <a:r>
              <a:rPr lang="cs-CZ" sz="3600" i="0" dirty="0">
                <a:solidFill>
                  <a:srgbClr val="0000FF"/>
                </a:solidFill>
                <a:effectLst/>
              </a:rPr>
              <a:t>					    -  </a:t>
            </a:r>
            <a:r>
              <a:rPr lang="cs-CZ" sz="3600" b="0" dirty="0">
                <a:solidFill>
                  <a:srgbClr val="0000FF"/>
                </a:solidFill>
              </a:rPr>
              <a:t>s  více neznámými</a:t>
            </a:r>
          </a:p>
          <a:p>
            <a:pPr fontAlgn="base"/>
            <a:r>
              <a:rPr lang="cs-CZ" sz="3600" b="0" dirty="0">
                <a:solidFill>
                  <a:srgbClr val="0000FF"/>
                </a:solidFill>
              </a:rPr>
              <a:t>  _   jednočleny</a:t>
            </a:r>
            <a:r>
              <a:rPr lang="cs-CZ" sz="3600" dirty="0">
                <a:solidFill>
                  <a:srgbClr val="0000FF"/>
                </a:solidFill>
              </a:rPr>
              <a:t> , dvojčleny , trojčleny , …..</a:t>
            </a:r>
          </a:p>
          <a:p>
            <a:pPr fontAlgn="base"/>
            <a:r>
              <a:rPr lang="cs-CZ" sz="3600" b="0" dirty="0">
                <a:solidFill>
                  <a:srgbClr val="0000FF"/>
                </a:solidFill>
              </a:rPr>
              <a:t>  _   </a:t>
            </a:r>
            <a:r>
              <a:rPr lang="cs-CZ" sz="3600" b="1" dirty="0">
                <a:solidFill>
                  <a:srgbClr val="FD2BDF"/>
                </a:solidFill>
              </a:rPr>
              <a:t>stupeň</a:t>
            </a:r>
            <a:r>
              <a:rPr lang="cs-CZ" sz="3600" b="1" dirty="0">
                <a:solidFill>
                  <a:srgbClr val="0000F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mnohočlenu</a:t>
            </a:r>
          </a:p>
          <a:p>
            <a:pPr fontAlgn="base"/>
            <a:r>
              <a:rPr lang="cs-CZ" sz="3600" b="0" dirty="0">
                <a:solidFill>
                  <a:srgbClr val="0000FF"/>
                </a:solidFill>
              </a:rPr>
              <a:t>  _   </a:t>
            </a:r>
            <a:r>
              <a:rPr lang="cs-CZ" sz="3600" b="1" dirty="0">
                <a:solidFill>
                  <a:srgbClr val="FD2BDF"/>
                </a:solidFill>
              </a:rPr>
              <a:t>koeficienty</a:t>
            </a:r>
            <a:r>
              <a:rPr lang="cs-CZ" sz="3600" b="1" dirty="0">
                <a:solidFill>
                  <a:srgbClr val="0000F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mnohočlenu</a:t>
            </a:r>
          </a:p>
          <a:p>
            <a:pPr fontAlgn="base"/>
            <a:endParaRPr lang="cs-CZ" b="0" dirty="0">
              <a:solidFill>
                <a:srgbClr val="0000FF"/>
              </a:solidFill>
            </a:endParaRPr>
          </a:p>
          <a:p>
            <a:pPr fontAlgn="base"/>
            <a:r>
              <a:rPr lang="cs-CZ" sz="36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3600" b="1" i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3600" b="1" baseline="-25000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cs-CZ" sz="3600" b="1" i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3600" b="1" baseline="30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36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n-1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3600" b="1" baseline="30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n-1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36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n-2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3600" b="1" baseline="30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n-2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….  </a:t>
            </a:r>
            <a:r>
              <a:rPr lang="cs-CZ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36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3600" b="1" baseline="30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36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3600" b="1" baseline="30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3400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3400" i="0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51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5FADE54-8DEB-4FB0-97F0-24585D5CFCCC}"/>
              </a:ext>
            </a:extLst>
          </p:cNvPr>
          <p:cNvSpPr txBox="1"/>
          <p:nvPr/>
        </p:nvSpPr>
        <p:spPr>
          <a:xfrm>
            <a:off x="762000" y="314325"/>
            <a:ext cx="107822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3600" b="1" u="sng" dirty="0">
                <a:solidFill>
                  <a:srgbClr val="C00000"/>
                </a:solidFill>
              </a:rPr>
              <a:t>O</a:t>
            </a:r>
            <a:r>
              <a:rPr lang="cs-CZ" sz="3600" b="1" i="0" u="sng" dirty="0">
                <a:solidFill>
                  <a:srgbClr val="C00000"/>
                </a:solidFill>
                <a:effectLst/>
              </a:rPr>
              <a:t>perace  s  </a:t>
            </a:r>
            <a:r>
              <a:rPr lang="cs-CZ" sz="3600" b="1" u="sng" dirty="0">
                <a:solidFill>
                  <a:srgbClr val="C00000"/>
                </a:solidFill>
              </a:rPr>
              <a:t>mnohočleny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0" i="0" dirty="0">
                <a:solidFill>
                  <a:srgbClr val="C00000"/>
                </a:solidFill>
                <a:effectLst/>
              </a:rPr>
              <a:t>:</a:t>
            </a:r>
            <a:endParaRPr lang="cs-CZ" sz="3600" b="0" i="0" u="sng" dirty="0">
              <a:solidFill>
                <a:srgbClr val="C00000"/>
              </a:solidFill>
              <a:effectLst/>
            </a:endParaRP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seřazení mnohočlenu ( </a:t>
            </a:r>
            <a:r>
              <a:rPr lang="cs-CZ" sz="3600" b="1" dirty="0">
                <a:solidFill>
                  <a:srgbClr val="0000FF"/>
                </a:solidFill>
              </a:rPr>
              <a:t>konvence</a:t>
            </a:r>
            <a:r>
              <a:rPr lang="cs-CZ" sz="3600" dirty="0">
                <a:solidFill>
                  <a:srgbClr val="0000FF"/>
                </a:solidFill>
              </a:rPr>
              <a:t>  _  </a:t>
            </a:r>
            <a:r>
              <a:rPr lang="cs-CZ" sz="3600" b="1" i="1" dirty="0">
                <a:solidFill>
                  <a:srgbClr val="FD2BDF"/>
                </a:solidFill>
              </a:rPr>
              <a:t>mnohočleny se zapisují  v pořadí podle mocnin</a:t>
            </a:r>
            <a:r>
              <a:rPr lang="cs-CZ" sz="3600" b="1" dirty="0">
                <a:solidFill>
                  <a:srgbClr val="FD2BDF"/>
                </a:solidFill>
              </a:rPr>
              <a:t>  </a:t>
            </a:r>
            <a:r>
              <a:rPr lang="cs-CZ" sz="3600" b="1" i="1" dirty="0">
                <a:solidFill>
                  <a:srgbClr val="FD2BDF"/>
                </a:solidFill>
              </a:rPr>
              <a:t>s nejvyššími mocninami na začátku </a:t>
            </a:r>
            <a:r>
              <a:rPr lang="cs-CZ" sz="3600" dirty="0">
                <a:solidFill>
                  <a:srgbClr val="0000FF"/>
                </a:solidFill>
              </a:rPr>
              <a:t>)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o</a:t>
            </a:r>
            <a:r>
              <a:rPr lang="cs-CZ" sz="3600" b="0" dirty="0">
                <a:solidFill>
                  <a:srgbClr val="0000FF"/>
                </a:solidFill>
                <a:effectLst/>
              </a:rPr>
              <a:t>pačný mnohočlen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sou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čet mnohočlenů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rozdíl mnohočlenů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  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násobení mnohočlenů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  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rozklad mnohočlenů  na součin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druhá a třetí mocnina dvojčlenu a trojčlenu (</a:t>
            </a:r>
            <a:r>
              <a:rPr lang="cs-CZ" sz="3600" b="1" dirty="0">
                <a:solidFill>
                  <a:srgbClr val="FF0000"/>
                </a:solidFill>
              </a:rPr>
              <a:t>Vzorce !</a:t>
            </a:r>
            <a:r>
              <a:rPr lang="cs-CZ" sz="3600" dirty="0">
                <a:solidFill>
                  <a:srgbClr val="0000FF"/>
                </a:solidFill>
              </a:rPr>
              <a:t>)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dělení mnohočlenů</a:t>
            </a:r>
          </a:p>
        </p:txBody>
      </p:sp>
    </p:spTree>
    <p:extLst>
      <p:ext uri="{BB962C8B-B14F-4D97-AF65-F5344CB8AC3E}">
        <p14:creationId xmlns:p14="http://schemas.microsoft.com/office/powerpoint/2010/main" val="24375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EEF9FB4-D3D8-DE8F-BF1D-C1463A76AE3E}"/>
              </a:ext>
            </a:extLst>
          </p:cNvPr>
          <p:cNvSpPr txBox="1"/>
          <p:nvPr/>
        </p:nvSpPr>
        <p:spPr>
          <a:xfrm>
            <a:off x="895927" y="304800"/>
            <a:ext cx="1020618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44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Definiční obor výrazu </a:t>
            </a:r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endParaRPr lang="cs-CZ" sz="16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1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    Pro počítání s l</a:t>
            </a:r>
            <a:r>
              <a:rPr lang="cs-CZ" sz="3600" dirty="0">
                <a:solidFill>
                  <a:srgbClr val="0000FF"/>
                </a:solidFill>
              </a:rPr>
              <a:t>om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enými a iracionálními výrazy je nutno  před výpočtem na určit podmínky, pro které mají výrazy smysl ( </a:t>
            </a:r>
            <a:r>
              <a:rPr lang="cs-CZ" sz="3600" b="1" dirty="0">
                <a:solidFill>
                  <a:srgbClr val="FF00FF"/>
                </a:solidFill>
              </a:rPr>
              <a:t>určit množinu všech čísel, pro která lze výraz spočítat   </a:t>
            </a:r>
            <a:r>
              <a:rPr lang="cs-CZ" sz="3600" b="1" dirty="0">
                <a:solidFill>
                  <a:srgbClr val="0000FF"/>
                </a:solidFill>
              </a:rPr>
              <a:t>⇒</a:t>
            </a:r>
            <a:r>
              <a:rPr lang="cs-CZ" sz="3600" b="1" dirty="0">
                <a:solidFill>
                  <a:srgbClr val="FF00F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vyloučit všechna čísla, pro která nelze výraz spočítat )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78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852" y="1181101"/>
            <a:ext cx="10066020" cy="48387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Operace s mnohočleny 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02-14 /13,14,15 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Úpravy mnohočlenů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01-12 /16,17 </a:t>
            </a:r>
            <a:endParaRPr lang="cs-CZ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cvičeni  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Úpravy výrazů s více proměnnými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 mnohočlenu mnohočlenem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79800-3CB1-8CED-AEAD-104DB4A4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93040"/>
            <a:ext cx="11094720" cy="42075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4000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4000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40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Rozložte kvadratické trojčleny na součin lineárních činitelů: </a:t>
            </a:r>
          </a:p>
          <a:p>
            <a:pPr marL="45720" indent="0">
              <a:buNone/>
            </a:pP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a)  x</a:t>
            </a:r>
            <a:r>
              <a:rPr lang="cs-CZ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 x + 8 		b)    x</a:t>
            </a:r>
            <a:r>
              <a:rPr lang="cs-CZ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 x + 42</a:t>
            </a:r>
          </a:p>
          <a:p>
            <a:pPr marL="45720" indent="0">
              <a:buNone/>
            </a:pP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c)  x</a:t>
            </a:r>
            <a:r>
              <a:rPr lang="cs-CZ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x – 12 	d)  8 x</a:t>
            </a:r>
            <a:r>
              <a:rPr lang="cs-CZ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x  – 15</a:t>
            </a:r>
          </a:p>
          <a:p>
            <a:pPr marL="45720" indent="0">
              <a:buNone/>
            </a:pP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e)  x</a:t>
            </a:r>
            <a:r>
              <a:rPr lang="cs-CZ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 x + 14</a:t>
            </a:r>
          </a:p>
        </p:txBody>
      </p:sp>
    </p:spTree>
    <p:extLst>
      <p:ext uri="{BB962C8B-B14F-4D97-AF65-F5344CB8AC3E}">
        <p14:creationId xmlns:p14="http://schemas.microsoft.com/office/powerpoint/2010/main" val="422591203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2335</TotalTime>
  <Words>290</Words>
  <Application>Microsoft Office PowerPoint</Application>
  <PresentationFormat>Širokoúhlá obrazovka</PresentationFormat>
  <Paragraphs>47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Cambria Math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72</cp:revision>
  <dcterms:created xsi:type="dcterms:W3CDTF">2023-02-07T15:00:08Z</dcterms:created>
  <dcterms:modified xsi:type="dcterms:W3CDTF">2023-04-04T12:35:12Z</dcterms:modified>
</cp:coreProperties>
</file>