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67" r:id="rId2"/>
    <p:sldId id="287" r:id="rId3"/>
    <p:sldId id="290" r:id="rId4"/>
    <p:sldId id="292" r:id="rId5"/>
    <p:sldId id="26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jník Mojmír" initials="HM" lastIdx="1" clrIdx="0">
    <p:extLst>
      <p:ext uri="{19B8F6BF-5375-455C-9EA6-DF929625EA0E}">
        <p15:presenceInfo xmlns:p15="http://schemas.microsoft.com/office/powerpoint/2012/main" userId="S::mojmir.hajnik@vsem.cz::fb680f7b-2ce5-4d05-b9ec-d56dcd2b9f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00CC"/>
    <a:srgbClr val="FD2BDF"/>
    <a:srgbClr val="CC3399"/>
    <a:srgbClr val="0066FF"/>
    <a:srgbClr val="EF5F47"/>
    <a:srgbClr val="FF7C80"/>
    <a:srgbClr val="3366FF"/>
    <a:srgbClr val="483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mimematiku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98988" y="-58405"/>
            <a:ext cx="12382662" cy="69748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1" y="58405"/>
            <a:ext cx="12175349" cy="68580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471351" y="741405"/>
            <a:ext cx="6975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  -  1. ročník</a:t>
            </a:r>
          </a:p>
          <a:p>
            <a:endParaRPr lang="cs-CZ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879" y="1400176"/>
            <a:ext cx="4105019" cy="342241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668154" y="1400176"/>
            <a:ext cx="419074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OPAKOVÁNÍ MATEMATIKY    –    </a:t>
            </a:r>
            <a:r>
              <a:rPr lang="cs-CZ" sz="2000" b="1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cs-CZ" sz="1700" b="1" dirty="0">
                <a:solidFill>
                  <a:srgbClr val="3709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O M E N É   V Ý R A Z Y</a:t>
            </a:r>
            <a:endParaRPr lang="en-US" sz="1700" b="1" dirty="0">
              <a:solidFill>
                <a:srgbClr val="3709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86561" y="632056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Mojmír Hajník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52" y="194470"/>
            <a:ext cx="1609950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E39F8281-D9C8-6FF5-D366-0F7E79618E94}"/>
              </a:ext>
            </a:extLst>
          </p:cNvPr>
          <p:cNvSpPr txBox="1"/>
          <p:nvPr/>
        </p:nvSpPr>
        <p:spPr>
          <a:xfrm>
            <a:off x="1015999" y="332509"/>
            <a:ext cx="1033549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20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Lomené výrazy</a:t>
            </a:r>
            <a:r>
              <a:rPr lang="cs-CZ" sz="8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 </a:t>
            </a:r>
            <a:endParaRPr lang="cs-CZ" sz="8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8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algn="l"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    </a:t>
            </a:r>
            <a:r>
              <a:rPr lang="cs-CZ" sz="3600" dirty="0">
                <a:solidFill>
                  <a:srgbClr val="0000FF"/>
                </a:solidFill>
              </a:rPr>
              <a:t>Lom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ený výraz má </a:t>
            </a:r>
            <a:r>
              <a:rPr lang="cs-CZ" sz="3600" dirty="0">
                <a:solidFill>
                  <a:srgbClr val="0000FF"/>
                </a:solidFill>
              </a:rPr>
              <a:t>tva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r zlomku, v jehož  jmenovateli je mnohočlen (výraz s proměnnou).</a:t>
            </a:r>
          </a:p>
          <a:p>
            <a:pPr algn="l" fontAlgn="base"/>
            <a:endParaRPr lang="cs-CZ" sz="3600" b="1" u="sng" dirty="0">
              <a:solidFill>
                <a:srgbClr val="0000FF"/>
              </a:solidFill>
            </a:endParaRPr>
          </a:p>
          <a:p>
            <a:pPr algn="l" fontAlgn="base"/>
            <a:r>
              <a:rPr lang="cs-CZ" sz="3600" b="1" u="sng" dirty="0">
                <a:solidFill>
                  <a:srgbClr val="C00000"/>
                </a:solidFill>
              </a:rPr>
              <a:t>Definiční obor lomeného výrazu.</a:t>
            </a:r>
            <a:endParaRPr lang="cs-CZ" sz="3600" dirty="0">
              <a:solidFill>
                <a:srgbClr val="0000FF"/>
              </a:solidFill>
            </a:endParaRPr>
          </a:p>
          <a:p>
            <a:pPr algn="l" fontAlgn="base"/>
            <a:endParaRPr lang="cs-CZ" sz="1200" dirty="0">
              <a:solidFill>
                <a:srgbClr val="0000FF"/>
              </a:solidFill>
            </a:endParaRPr>
          </a:p>
          <a:p>
            <a:pPr algn="l" fontAlgn="base"/>
            <a:r>
              <a:rPr lang="cs-CZ" sz="3600" dirty="0">
                <a:solidFill>
                  <a:srgbClr val="0000FF"/>
                </a:solidFill>
              </a:rPr>
              <a:t>    Před výpočtem je nutno na prvním místě určit/vážit  všechny hodnoty proměnných, pro něž  je  </a:t>
            </a:r>
            <a:r>
              <a:rPr lang="cs-CZ" sz="3600" b="1" dirty="0">
                <a:solidFill>
                  <a:srgbClr val="FD2BDF"/>
                </a:solidFill>
              </a:rPr>
              <a:t>výraz ve jmenovateli  různý od nuly </a:t>
            </a:r>
            <a:r>
              <a:rPr lang="cs-CZ" sz="36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719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2FD6CC7-A6A0-942F-29FC-97B1F4F4DE3B}"/>
              </a:ext>
            </a:extLst>
          </p:cNvPr>
          <p:cNvSpPr txBox="1"/>
          <p:nvPr/>
        </p:nvSpPr>
        <p:spPr>
          <a:xfrm>
            <a:off x="914400" y="341745"/>
            <a:ext cx="9855200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Iracionální výrazy </a:t>
            </a:r>
            <a:endParaRPr lang="cs-CZ" sz="44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3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algn="l"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    Iraci</a:t>
            </a:r>
            <a:r>
              <a:rPr lang="cs-CZ" sz="3600" dirty="0">
                <a:solidFill>
                  <a:srgbClr val="0000FF"/>
                </a:solidFill>
              </a:rPr>
              <a:t>onál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ní algebraické výrazy jsou výrazy, které obsahují odmocniny.  ( </a:t>
            </a:r>
            <a:r>
              <a:rPr lang="cs-CZ" sz="3600" b="1" i="1" dirty="0">
                <a:solidFill>
                  <a:srgbClr val="FF00FF"/>
                </a:solidFill>
                <a:effectLst/>
              </a:rPr>
              <a:t>Základ  sudé  odmocniny musí být nezáporný </a:t>
            </a:r>
            <a:r>
              <a:rPr lang="cs-CZ" sz="3600" b="1" dirty="0">
                <a:solidFill>
                  <a:srgbClr val="0000FF"/>
                </a:solidFill>
                <a:effectLst/>
              </a:rPr>
              <a:t>).</a:t>
            </a:r>
            <a:endParaRPr lang="cs-CZ" sz="3600" b="0" dirty="0">
              <a:solidFill>
                <a:srgbClr val="0000FF"/>
              </a:solidFill>
              <a:effectLst/>
            </a:endParaRPr>
          </a:p>
          <a:p>
            <a:pPr algn="l" fontAlgn="base"/>
            <a:endParaRPr lang="cs-CZ" sz="3600" dirty="0">
              <a:solidFill>
                <a:srgbClr val="0000FF"/>
              </a:solidFill>
            </a:endParaRPr>
          </a:p>
          <a:p>
            <a:pPr algn="l" fontAlgn="base"/>
            <a:r>
              <a:rPr lang="cs-CZ" sz="3600" b="1" u="sng" dirty="0">
                <a:solidFill>
                  <a:srgbClr val="C00000"/>
                </a:solidFill>
              </a:rPr>
              <a:t>Definiční obor iracionálního výrazu.</a:t>
            </a:r>
            <a:endParaRPr lang="cs-CZ" sz="3600" dirty="0">
              <a:solidFill>
                <a:srgbClr val="0000FF"/>
              </a:solidFill>
            </a:endParaRPr>
          </a:p>
          <a:p>
            <a:pPr algn="l" fontAlgn="base"/>
            <a:endParaRPr lang="cs-CZ" sz="1200" dirty="0">
              <a:solidFill>
                <a:srgbClr val="0000FF"/>
              </a:solidFill>
            </a:endParaRPr>
          </a:p>
          <a:p>
            <a:pPr algn="l" fontAlgn="base"/>
            <a:r>
              <a:rPr lang="cs-CZ" sz="3600" dirty="0">
                <a:solidFill>
                  <a:srgbClr val="0000FF"/>
                </a:solidFill>
              </a:rPr>
              <a:t>    Před výpočtem je nutno na prvním místě určit  všechny hodnoty proměnných, pro něž  </a:t>
            </a:r>
            <a:r>
              <a:rPr lang="cs-CZ" sz="3600" b="1" dirty="0">
                <a:solidFill>
                  <a:srgbClr val="FF00FF"/>
                </a:solidFill>
              </a:rPr>
              <a:t>má</a:t>
            </a:r>
            <a:r>
              <a:rPr lang="cs-CZ" sz="3600" dirty="0">
                <a:solidFill>
                  <a:srgbClr val="0000FF"/>
                </a:solidFill>
              </a:rPr>
              <a:t> </a:t>
            </a:r>
            <a:r>
              <a:rPr lang="cs-CZ" sz="3600" b="1" dirty="0">
                <a:solidFill>
                  <a:srgbClr val="FD2BDF"/>
                </a:solidFill>
              </a:rPr>
              <a:t>výraz pod odmocninou  hodnotu větší než nula nebo </a:t>
            </a:r>
            <a:r>
              <a:rPr lang="cs-CZ" sz="4000" b="1" dirty="0">
                <a:solidFill>
                  <a:srgbClr val="FD2BD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3600" b="1" dirty="0">
                <a:solidFill>
                  <a:srgbClr val="FD2BDF"/>
                </a:solidFill>
              </a:rPr>
              <a:t> </a:t>
            </a:r>
          </a:p>
          <a:p>
            <a:pPr fontAlgn="base"/>
            <a:r>
              <a:rPr lang="cs-CZ" sz="3600" b="1" dirty="0">
                <a:solidFill>
                  <a:srgbClr val="0000FF"/>
                </a:solidFill>
              </a:rPr>
              <a:t>(</a:t>
            </a:r>
            <a:r>
              <a:rPr lang="cs-CZ" sz="3600" dirty="0">
                <a:solidFill>
                  <a:srgbClr val="0000FF"/>
                </a:solidFill>
              </a:rPr>
              <a:t>číselný obor  </a:t>
            </a:r>
            <a:r>
              <a:rPr lang="cs-CZ" sz="4000" b="1" dirty="0">
                <a:solidFill>
                  <a:srgbClr val="0000FF"/>
                </a:solidFill>
              </a:rPr>
              <a:t>R</a:t>
            </a:r>
            <a:r>
              <a:rPr lang="cs-CZ" sz="3200" b="1" dirty="0">
                <a:solidFill>
                  <a:srgbClr val="0000FF"/>
                </a:solidFill>
              </a:rPr>
              <a:t>+</a:t>
            </a:r>
            <a:r>
              <a:rPr lang="cs-CZ" sz="3600" b="1" dirty="0">
                <a:solidFill>
                  <a:srgbClr val="0000FF"/>
                </a:solidFill>
              </a:rPr>
              <a:t> )</a:t>
            </a:r>
            <a:r>
              <a:rPr lang="cs-CZ" sz="3600" dirty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38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EEF9FB4-D3D8-DE8F-BF1D-C1463A76AE3E}"/>
              </a:ext>
            </a:extLst>
          </p:cNvPr>
          <p:cNvSpPr txBox="1"/>
          <p:nvPr/>
        </p:nvSpPr>
        <p:spPr>
          <a:xfrm>
            <a:off x="895927" y="304800"/>
            <a:ext cx="10206182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endParaRPr lang="cs-CZ" sz="44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  <a:ea typeface="Cambria Math" panose="02040503050406030204" pitchFamily="18" charset="0"/>
              </a:rPr>
              <a:t>Definiční obor výrazu </a:t>
            </a:r>
            <a:endParaRPr lang="cs-CZ" sz="800" b="1" dirty="0">
              <a:solidFill>
                <a:srgbClr val="C00000"/>
              </a:solidFill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fontAlgn="base"/>
            <a:endParaRPr lang="cs-CZ" sz="1600" b="1" i="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mbria Math" panose="02040503050406030204" pitchFamily="18" charset="0"/>
            </a:endParaRPr>
          </a:p>
          <a:p>
            <a:pPr algn="l" fontAlgn="base"/>
            <a:r>
              <a:rPr lang="cs-CZ" sz="100" b="0" i="0" dirty="0">
                <a:solidFill>
                  <a:srgbClr val="0000FF"/>
                </a:solidFill>
                <a:effectLst/>
              </a:rPr>
              <a:t> </a:t>
            </a:r>
          </a:p>
          <a:p>
            <a:pPr algn="l" fontAlgn="base"/>
            <a:r>
              <a:rPr lang="cs-CZ" sz="3600" b="0" i="0" dirty="0">
                <a:solidFill>
                  <a:srgbClr val="0000FF"/>
                </a:solidFill>
                <a:effectLst/>
              </a:rPr>
              <a:t>     Pro počítání s l</a:t>
            </a:r>
            <a:r>
              <a:rPr lang="cs-CZ" sz="3600" dirty="0">
                <a:solidFill>
                  <a:srgbClr val="0000FF"/>
                </a:solidFill>
              </a:rPr>
              <a:t>om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enými a iracionálními výrazy je nutno  před výpočtem na určit podmínky, pro které mají výrazy smysl ( </a:t>
            </a:r>
            <a:r>
              <a:rPr lang="cs-CZ" sz="3600" b="1" dirty="0">
                <a:solidFill>
                  <a:srgbClr val="FF00FF"/>
                </a:solidFill>
              </a:rPr>
              <a:t>určit množinu všech čísel, pro která lze výraz spočítat   </a:t>
            </a:r>
            <a:r>
              <a:rPr lang="cs-CZ" sz="3600" b="1" dirty="0">
                <a:solidFill>
                  <a:srgbClr val="0000FF"/>
                </a:solidFill>
              </a:rPr>
              <a:t>⇒</a:t>
            </a:r>
            <a:r>
              <a:rPr lang="cs-CZ" sz="3600" b="1" dirty="0">
                <a:solidFill>
                  <a:srgbClr val="FF00FF"/>
                </a:solidFill>
              </a:rPr>
              <a:t>  </a:t>
            </a:r>
            <a:r>
              <a:rPr lang="cs-CZ" sz="3600" dirty="0">
                <a:solidFill>
                  <a:srgbClr val="0000FF"/>
                </a:solidFill>
              </a:rPr>
              <a:t>vyloučit všechna čísla, pro která nelze výraz spočítat ) </a:t>
            </a:r>
            <a:r>
              <a:rPr lang="cs-CZ" sz="3600" b="0" i="0" dirty="0">
                <a:solidFill>
                  <a:srgbClr val="0000FF"/>
                </a:solidFill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04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2500" y="257175"/>
            <a:ext cx="10066020" cy="809625"/>
          </a:xfrm>
        </p:spPr>
        <p:txBody>
          <a:bodyPr>
            <a:noAutofit/>
          </a:bodyPr>
          <a:lstStyle/>
          <a:p>
            <a:r>
              <a:rPr lang="cs-CZ" sz="4800" u="sng" dirty="0">
                <a:solidFill>
                  <a:srgbClr val="37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Cvičení</a:t>
            </a:r>
            <a:endParaRPr lang="en-US" sz="4800" u="sng" dirty="0">
              <a:solidFill>
                <a:srgbClr val="37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49852" y="1181100"/>
            <a:ext cx="10066020" cy="5153797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1.)</a:t>
            </a:r>
          </a:p>
          <a:p>
            <a:pPr marL="45720" indent="0">
              <a:buNone/>
            </a:pPr>
            <a:r>
              <a:rPr lang="cs-CZ" sz="3400" b="1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Didaktis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pracovní sešit 2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Lomené výrazy 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01,03-05 /18 ;  06 /19 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Operace a úpravy </a:t>
            </a:r>
            <a:r>
              <a:rPr lang="cs-CZ" sz="3000" i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lom.výrazů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01-03 /20 ; 01-14 /20-25</a:t>
            </a:r>
          </a:p>
          <a:p>
            <a:pPr marL="45720" indent="0">
              <a:buNone/>
            </a:pPr>
            <a:r>
              <a:rPr lang="cs-CZ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Iracionální výrazy    </a:t>
            </a: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01-07 /26-28 </a:t>
            </a:r>
            <a:endParaRPr lang="cs-CZ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2.)</a:t>
            </a:r>
          </a:p>
          <a:p>
            <a:pPr marL="45720" indent="0">
              <a:buNone/>
            </a:pP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www.umimematiku.cz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cs-CZ" sz="3000" noProof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cviceni </a:t>
            </a:r>
            <a:r>
              <a:rPr lang="cs-CZ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" indent="0">
              <a:buNone/>
            </a:pPr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Úpravy lomených výrazů</a:t>
            </a:r>
          </a:p>
          <a:p>
            <a:pPr marL="45720" indent="0">
              <a:buNone/>
            </a:pPr>
            <a:r>
              <a:rPr lang="cs-CZ" sz="3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Podmínky lomených výrazů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33003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2174</TotalTime>
  <Words>238</Words>
  <Application>Microsoft Office PowerPoint</Application>
  <PresentationFormat>Širokoúhlá obrazovka</PresentationFormat>
  <Paragraphs>36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Cambria Math</vt:lpstr>
      <vt:lpstr>Corbel</vt:lpstr>
      <vt:lpstr>Times New Roman</vt:lpstr>
      <vt:lpstr>Základ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Hajník Mojmír</cp:lastModifiedBy>
  <cp:revision>71</cp:revision>
  <dcterms:created xsi:type="dcterms:W3CDTF">2023-02-07T15:00:08Z</dcterms:created>
  <dcterms:modified xsi:type="dcterms:W3CDTF">2023-05-09T10:24:22Z</dcterms:modified>
</cp:coreProperties>
</file>