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6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57B43605-147B-4AF6-9650-C5F1D88CD9D0}" type="slidenum">
              <a:rPr lang="cs-CZ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D0667B6E-61C8-4115-B394-23E5C586C069}" type="slidenum">
              <a:rPr lang="cs-CZ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en.wikipedia.org/wiki/History_of_mathematics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s.wikipedia.org/wiki/Procento#Historie" TargetMode="External"/><Relationship Id="rId5" Type="http://schemas.openxmlformats.org/officeDocument/2006/relationships/hyperlink" Target="https://en.wikipedia.org/wiki/Percentage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8;p1"/>
          <p:cNvPicPr/>
          <p:nvPr/>
        </p:nvPicPr>
        <p:blipFill>
          <a:blip r:embed="rId2"/>
          <a:stretch/>
        </p:blipFill>
        <p:spPr>
          <a:xfrm>
            <a:off x="240" y="-1792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693182" y="1816498"/>
            <a:ext cx="590076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4200" b="1" strike="noStrike" spc="-1" dirty="0" smtClean="0">
                <a:solidFill>
                  <a:srgbClr val="FFFFFF"/>
                </a:solidFill>
                <a:latin typeface="Verdana"/>
                <a:ea typeface="Verdana"/>
              </a:rPr>
              <a:t>MATEMATIKA</a:t>
            </a:r>
            <a:endParaRPr lang="en-US" sz="4200" b="0" strike="noStrike" spc="-1" dirty="0">
              <a:latin typeface="Arial"/>
            </a:endParaRPr>
          </a:p>
        </p:txBody>
      </p:sp>
      <p:pic>
        <p:nvPicPr>
          <p:cNvPr id="84" name="Google Shape;90;p1"/>
          <p:cNvPicPr/>
          <p:nvPr/>
        </p:nvPicPr>
        <p:blipFill>
          <a:blip r:embed="rId3"/>
          <a:srcRect l="2" t="15466" r="84769"/>
          <a:stretch/>
        </p:blipFill>
        <p:spPr>
          <a:xfrm>
            <a:off x="3782520" y="2022120"/>
            <a:ext cx="4084200" cy="442692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 rot="5400000">
            <a:off x="6754320" y="2891520"/>
            <a:ext cx="245736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327840" y="1942920"/>
            <a:ext cx="7974720" cy="447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Opakování a sjednocení úrovně znalostí.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Slovní úlohy - jejich pochopení zápis a vypracování.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Trojčlenka, zlomky a procenta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Výroková logika (nejen základ pro programování)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Množiny, podmnožiny a pod.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Matematické operace, co má kdy přednost.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Přirozená, celá, racionální a reálná čísla 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Desítková, binární, hexadecimální a další soustavy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Různé druhy zápisů čísel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latin typeface="Arial"/>
            </a:endParaRPr>
          </a:p>
          <a:p>
            <a:pPr marL="539640" algn="ctr">
              <a:lnSpc>
                <a:spcPct val="19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89" name="Google Shape;99;g15171f6b191_0_52"/>
          <p:cNvPicPr/>
          <p:nvPr/>
        </p:nvPicPr>
        <p:blipFill>
          <a:blip r:embed="rId2"/>
          <a:stretch/>
        </p:blipFill>
        <p:spPr>
          <a:xfrm>
            <a:off x="1286640" y="982800"/>
            <a:ext cx="998640" cy="998640"/>
          </a:xfrm>
          <a:prstGeom prst="rect">
            <a:avLst/>
          </a:prstGeom>
          <a:ln>
            <a:noFill/>
          </a:ln>
        </p:spPr>
      </p:pic>
      <p:pic>
        <p:nvPicPr>
          <p:cNvPr id="90" name="Google Shape;100;g15171f6b191_0_52"/>
          <p:cNvPicPr/>
          <p:nvPr/>
        </p:nvPicPr>
        <p:blipFill>
          <a:blip r:embed="rId3"/>
          <a:stretch/>
        </p:blipFill>
        <p:spPr>
          <a:xfrm>
            <a:off x="10674029" y="1150883"/>
            <a:ext cx="519488" cy="687176"/>
          </a:xfrm>
          <a:prstGeom prst="rect">
            <a:avLst/>
          </a:prstGeom>
          <a:ln>
            <a:noFill/>
          </a:ln>
        </p:spPr>
      </p:pic>
      <p:pic>
        <p:nvPicPr>
          <p:cNvPr id="91" name="Google Shape;101;g15171f6b191_0_52"/>
          <p:cNvPicPr/>
          <p:nvPr/>
        </p:nvPicPr>
        <p:blipFill>
          <a:blip r:embed="rId4"/>
          <a:srcRect b="52831"/>
          <a:stretch/>
        </p:blipFill>
        <p:spPr>
          <a:xfrm>
            <a:off x="367200" y="328320"/>
            <a:ext cx="1418760" cy="53964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0" y="293400"/>
            <a:ext cx="1219176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539640" algn="ctr">
              <a:lnSpc>
                <a:spcPct val="190000"/>
              </a:lnSpc>
              <a:tabLst>
                <a:tab pos="0" algn="l"/>
              </a:tabLst>
            </a:pPr>
            <a:r>
              <a:rPr lang="cs-CZ" sz="28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Cíle hodiny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104640" y="5592600"/>
            <a:ext cx="6124320" cy="6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zdroj:</a:t>
            </a:r>
            <a:r>
              <a:rPr lang="cs-CZ" sz="14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5"/>
              </a:rPr>
              <a:t>https://en.wikipedia.org/wiki/History_of_mathematics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  <p:pic>
        <p:nvPicPr>
          <p:cNvPr id="94" name="Google Shape;104;g15171f6b191_0_52"/>
          <p:cNvPicPr/>
          <p:nvPr/>
        </p:nvPicPr>
        <p:blipFill>
          <a:blip r:embed="rId6"/>
          <a:stretch/>
        </p:blipFill>
        <p:spPr>
          <a:xfrm>
            <a:off x="152280" y="2227680"/>
            <a:ext cx="3175200" cy="261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-127800"/>
            <a:ext cx="12191760" cy="17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spAutoFit/>
          </a:bodyPr>
          <a:lstStyle/>
          <a:p>
            <a:pPr marL="539640" algn="ctr">
              <a:lnSpc>
                <a:spcPct val="190000"/>
              </a:lnSpc>
              <a:tabLst>
                <a:tab pos="0" algn="l"/>
              </a:tabLst>
            </a:pPr>
            <a:r>
              <a:rPr lang="cs-CZ" sz="28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Číselné obory- opakování, trojčlenka, </a:t>
            </a:r>
            <a:endParaRPr lang="en-US" sz="2800" b="0" strike="noStrike" spc="-1">
              <a:latin typeface="Arial"/>
            </a:endParaRPr>
          </a:p>
          <a:p>
            <a:pPr marL="539640" algn="ctr">
              <a:lnSpc>
                <a:spcPct val="190000"/>
              </a:lnSpc>
              <a:tabLst>
                <a:tab pos="0" algn="l"/>
              </a:tabLst>
            </a:pPr>
            <a:r>
              <a:rPr lang="cs-CZ" sz="28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přímá &amp; nepřímá úměra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96" name="Google Shape;110;p3"/>
          <p:cNvPicPr/>
          <p:nvPr/>
        </p:nvPicPr>
        <p:blipFill>
          <a:blip r:embed="rId2"/>
          <a:srcRect b="52831"/>
          <a:stretch/>
        </p:blipFill>
        <p:spPr>
          <a:xfrm>
            <a:off x="367200" y="328320"/>
            <a:ext cx="1418760" cy="539640"/>
          </a:xfrm>
          <a:prstGeom prst="rect">
            <a:avLst/>
          </a:prstGeom>
          <a:ln>
            <a:noFill/>
          </a:ln>
        </p:spPr>
      </p:pic>
      <p:pic>
        <p:nvPicPr>
          <p:cNvPr id="97" name="Google Shape;111;p3"/>
          <p:cNvPicPr/>
          <p:nvPr/>
        </p:nvPicPr>
        <p:blipFill>
          <a:blip r:embed="rId3"/>
          <a:stretch/>
        </p:blipFill>
        <p:spPr>
          <a:xfrm>
            <a:off x="1162440" y="2112840"/>
            <a:ext cx="2813760" cy="2813760"/>
          </a:xfrm>
          <a:prstGeom prst="rect">
            <a:avLst/>
          </a:prstGeom>
          <a:ln>
            <a:noFill/>
          </a:ln>
        </p:spPr>
      </p:pic>
      <p:pic>
        <p:nvPicPr>
          <p:cNvPr id="98" name="Google Shape;112;p3"/>
          <p:cNvPicPr/>
          <p:nvPr/>
        </p:nvPicPr>
        <p:blipFill>
          <a:blip r:embed="rId4"/>
          <a:stretch/>
        </p:blipFill>
        <p:spPr>
          <a:xfrm>
            <a:off x="4128840" y="1736640"/>
            <a:ext cx="7453080" cy="496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117;g15171f6b191_0_0"/>
          <p:cNvPicPr/>
          <p:nvPr/>
        </p:nvPicPr>
        <p:blipFill>
          <a:blip r:embed="rId2"/>
          <a:stretch/>
        </p:blipFill>
        <p:spPr>
          <a:xfrm>
            <a:off x="367200" y="3720780"/>
            <a:ext cx="2251080" cy="225108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118;g15171f6b191_0_0"/>
          <p:cNvPicPr/>
          <p:nvPr/>
        </p:nvPicPr>
        <p:blipFill>
          <a:blip r:embed="rId3"/>
          <a:stretch/>
        </p:blipFill>
        <p:spPr>
          <a:xfrm>
            <a:off x="9743678" y="3993931"/>
            <a:ext cx="1460350" cy="1900498"/>
          </a:xfrm>
          <a:prstGeom prst="rect">
            <a:avLst/>
          </a:prstGeom>
          <a:ln>
            <a:noFill/>
          </a:ln>
        </p:spPr>
      </p:pic>
      <p:pic>
        <p:nvPicPr>
          <p:cNvPr id="101" name="Google Shape;119;g15171f6b191_0_0"/>
          <p:cNvPicPr/>
          <p:nvPr/>
        </p:nvPicPr>
        <p:blipFill>
          <a:blip r:embed="rId4"/>
          <a:srcRect b="52831"/>
          <a:stretch/>
        </p:blipFill>
        <p:spPr>
          <a:xfrm>
            <a:off x="367200" y="328320"/>
            <a:ext cx="1418760" cy="53964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0" y="293400"/>
            <a:ext cx="1219176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539640" algn="ctr">
              <a:lnSpc>
                <a:spcPct val="190000"/>
              </a:lnSpc>
              <a:tabLst>
                <a:tab pos="0" algn="l"/>
              </a:tabLst>
            </a:pPr>
            <a:r>
              <a:rPr lang="cs-CZ" sz="28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% per cent, zlomky a různé zápisy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351240" y="1418400"/>
            <a:ext cx="559512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cs-CZ" sz="14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5"/>
              </a:rPr>
              <a:t>https://en.wikipedia.org/wiki/Percentage</a:t>
            </a:r>
            <a:endParaRPr lang="en-US" sz="1400" b="0" strike="noStrike" spc="-1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cs-CZ" sz="14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6"/>
              </a:rPr>
              <a:t>https://cs.wikipedia.org/wiki/Procento#Historie</a:t>
            </a:r>
            <a:endParaRPr lang="en-US" sz="1400" b="0" strike="noStrike" spc="-1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% a zlomky - vztah mezi nimi</a:t>
            </a:r>
            <a:endParaRPr lang="en-US" sz="1400" b="0" strike="noStrike" spc="-1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nástrahy % počtu ve  slovních úlohách (be focus &amp; pay attention)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  <p:pic>
        <p:nvPicPr>
          <p:cNvPr id="104" name="Obrázek 103"/>
          <p:cNvPicPr/>
          <p:nvPr/>
        </p:nvPicPr>
        <p:blipFill>
          <a:blip r:embed="rId7"/>
          <a:stretch/>
        </p:blipFill>
        <p:spPr>
          <a:xfrm>
            <a:off x="2834640" y="3383280"/>
            <a:ext cx="6218640" cy="292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254520"/>
            <a:ext cx="1219176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90000"/>
              </a:lnSpc>
              <a:tabLst>
                <a:tab pos="0" algn="l"/>
              </a:tabLst>
            </a:pPr>
            <a:r>
              <a:rPr lang="cs-CZ" sz="28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Slovní úlohy na probíranou látku.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06" name="Google Shape;127;g155210a450d_0_2"/>
          <p:cNvPicPr/>
          <p:nvPr/>
        </p:nvPicPr>
        <p:blipFill>
          <a:blip r:embed="rId2"/>
          <a:srcRect b="52831"/>
          <a:stretch/>
        </p:blipFill>
        <p:spPr>
          <a:xfrm>
            <a:off x="367200" y="328320"/>
            <a:ext cx="1418760" cy="539640"/>
          </a:xfrm>
          <a:prstGeom prst="rect">
            <a:avLst/>
          </a:prstGeom>
          <a:ln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978120" y="2105280"/>
            <a:ext cx="10196280" cy="7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750" b="0" strike="noStrike" spc="-1">
                <a:solidFill>
                  <a:srgbClr val="0F1419"/>
                </a:solidFill>
                <a:highlight>
                  <a:srgbClr val="FFFFFF"/>
                </a:highlight>
                <a:latin typeface="Roboto"/>
                <a:ea typeface="Roboto"/>
              </a:rPr>
              <a:t>30 hudebníků přehraje symfonii za 45 minut a 20 vteřin. Za jak dlouho ji přehraje 42 hudebníků?</a:t>
            </a:r>
            <a:endParaRPr lang="en-US" sz="1750" b="0" strike="noStrike" spc="-1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1307880" y="2923920"/>
            <a:ext cx="8877960" cy="316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Firma hledá projektového manažera chce ušetřit, důležitý je poměr cena/výkon/kvalita. Juniorní PM si účtuje 1000 kč/h a na zakázce bude pracovat 40 hodin týdně, celý měsíc. Jeho seniorní kolega si účtuje 3000kč/h a na zakázce bude pracovat 10h týdně, celkově 40 hodin na projekt.</a:t>
            </a:r>
            <a:r>
              <a:t/>
            </a:r>
            <a:br/>
            <a:r>
              <a:t/>
            </a:r>
            <a:br/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Mladší kolega stojí o zakázku a tak sníží cenu své práce o 1/4 a potom ještě o 15% z nové částky.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Jaká je finální hodinová sazba za kterou junior bude pracovat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Junior má mizernou exekutivu takže nakonec stráví na projektu o 20% času více a celková kvalita odvedené práce je na úrovni ⅔ seniora.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Kdo z těch dvou dostane zakázku?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254520"/>
            <a:ext cx="1219176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90000"/>
              </a:lnSpc>
              <a:tabLst>
                <a:tab pos="0" algn="l"/>
              </a:tabLst>
            </a:pPr>
            <a:r>
              <a:rPr lang="cs-CZ" sz="28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Slovní úlohy na probíranou látku.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10" name="Google Shape;135;g1557ec51b9d_0_3"/>
          <p:cNvPicPr/>
          <p:nvPr/>
        </p:nvPicPr>
        <p:blipFill>
          <a:blip r:embed="rId2"/>
          <a:srcRect b="52831"/>
          <a:stretch/>
        </p:blipFill>
        <p:spPr>
          <a:xfrm>
            <a:off x="367200" y="328320"/>
            <a:ext cx="1418760" cy="53964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1307880" y="1496160"/>
            <a:ext cx="8877960" cy="30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750" b="0" strike="noStrike" spc="-1">
                <a:solidFill>
                  <a:srgbClr val="0F1419"/>
                </a:solidFill>
                <a:highlight>
                  <a:srgbClr val="FFFFFF"/>
                </a:highlight>
                <a:latin typeface="Roboto"/>
                <a:ea typeface="Roboto"/>
              </a:rPr>
              <a:t>Ceny stavebních prací meziročně v srpnu vzrostly o 13,4 %, ceny materiálů o 19,1 %. Firmy i lidé přestávají stavět, na trhu panuje obrovská nejistota. I toto jsou důsledky nečinnosti vlády.</a:t>
            </a:r>
            <a:endParaRPr lang="en-US" sz="175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75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750" b="0" strike="noStrike" spc="-1">
                <a:solidFill>
                  <a:srgbClr val="0F1419"/>
                </a:solidFill>
                <a:highlight>
                  <a:srgbClr val="FFFFFF"/>
                </a:highlight>
                <a:latin typeface="Roboto"/>
                <a:ea typeface="Roboto"/>
              </a:rPr>
              <a:t>Dohledejte na internetu původní ceny, spočítejte absolutní hodnotu o kolik vzrostla cena materiálu a práce dle zadání a kolik je nová cena.</a:t>
            </a:r>
            <a:endParaRPr lang="en-US" sz="175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75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750" b="0" strike="noStrike" spc="-1">
                <a:solidFill>
                  <a:srgbClr val="0F1419"/>
                </a:solidFill>
                <a:highlight>
                  <a:srgbClr val="FFFFFF"/>
                </a:highlight>
                <a:latin typeface="Roboto"/>
                <a:ea typeface="Roboto"/>
              </a:rPr>
              <a:t>O kolik se meziročně průměrně zvedla cena staveb v případě že materiál a stavební práce jsou v koncové ceně zastoupeny v poměru 50:50</a:t>
            </a:r>
            <a:endParaRPr lang="en-US" sz="175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75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75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372680" y="4400280"/>
            <a:ext cx="8813160" cy="12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Jeden malíř vymaluje pokoj za 4 hodiny, Dva malíři za 2 hodiny. Urči grafem jak dlouho budou pokoj malovat 3  a 4 malíři.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V případě že pokoj bude malovat 5 a více  malířů efektivita pro 5. a další bude jen 50% Spočítej pro 6 malířů s vynesením na graf.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444760" y="1945800"/>
            <a:ext cx="7301880" cy="41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Opakování a sjednocení úrovně znalostí.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Slovní úlohy - jejich pochopení zápis a vypracování.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Trojčlenka, zlomky a procenta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Výroková logika (nejen základ pro programování)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Množiny, podmnožiny a pod.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Matematické operace, co má kdy přednost.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Přirozená, celá, racionální a reálná čísla 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Desítková, binární, hexadecimální a další soustavy</a:t>
            </a:r>
            <a:endParaRPr lang="en-US" sz="1800" b="0" strike="noStrike" spc="-1">
              <a:latin typeface="Arial"/>
            </a:endParaRPr>
          </a:p>
          <a:p>
            <a:pPr marL="741600" lvl="1" indent="-284040">
              <a:lnSpc>
                <a:spcPct val="150000"/>
              </a:lnSpc>
              <a:buClr>
                <a:srgbClr val="2388A9"/>
              </a:buClr>
              <a:buFont typeface="Open Sans"/>
              <a:buChar char="→"/>
            </a:pPr>
            <a:r>
              <a:rPr lang="cs-CZ" sz="1800" b="0" strike="noStrike" spc="-1">
                <a:solidFill>
                  <a:srgbClr val="000000"/>
                </a:solidFill>
                <a:latin typeface="Open Sans"/>
                <a:ea typeface="Open Sans"/>
              </a:rPr>
              <a:t>Různé druhy zápisů čísel</a:t>
            </a:r>
            <a:endParaRPr lang="en-US" sz="1800" b="0" strike="noStrike" spc="-1">
              <a:latin typeface="Arial"/>
            </a:endParaRPr>
          </a:p>
          <a:p>
            <a:pPr marL="539640" algn="ctr">
              <a:lnSpc>
                <a:spcPct val="19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114" name="Google Shape;143;g15171f6b191_0_40"/>
          <p:cNvPicPr/>
          <p:nvPr/>
        </p:nvPicPr>
        <p:blipFill>
          <a:blip r:embed="rId2"/>
          <a:stretch/>
        </p:blipFill>
        <p:spPr>
          <a:xfrm>
            <a:off x="436680" y="1076400"/>
            <a:ext cx="998640" cy="998640"/>
          </a:xfrm>
          <a:prstGeom prst="rect">
            <a:avLst/>
          </a:prstGeom>
          <a:ln>
            <a:noFill/>
          </a:ln>
        </p:spPr>
      </p:pic>
      <p:pic>
        <p:nvPicPr>
          <p:cNvPr id="115" name="Google Shape;144;g15171f6b191_0_40"/>
          <p:cNvPicPr/>
          <p:nvPr/>
        </p:nvPicPr>
        <p:blipFill>
          <a:blip r:embed="rId3"/>
          <a:stretch/>
        </p:blipFill>
        <p:spPr>
          <a:xfrm>
            <a:off x="10842983" y="1235001"/>
            <a:ext cx="641160" cy="795960"/>
          </a:xfrm>
          <a:prstGeom prst="rect">
            <a:avLst/>
          </a:prstGeom>
          <a:ln>
            <a:noFill/>
          </a:ln>
        </p:spPr>
      </p:pic>
      <p:pic>
        <p:nvPicPr>
          <p:cNvPr id="116" name="Google Shape;145;g15171f6b191_0_40"/>
          <p:cNvPicPr/>
          <p:nvPr/>
        </p:nvPicPr>
        <p:blipFill>
          <a:blip r:embed="rId4"/>
          <a:srcRect b="52831"/>
          <a:stretch/>
        </p:blipFill>
        <p:spPr>
          <a:xfrm>
            <a:off x="367200" y="328320"/>
            <a:ext cx="1418760" cy="53964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0" y="293400"/>
            <a:ext cx="1219176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marL="539640" algn="ctr">
              <a:lnSpc>
                <a:spcPct val="190000"/>
              </a:lnSpc>
              <a:tabLst>
                <a:tab pos="0" algn="l"/>
              </a:tabLst>
            </a:pPr>
            <a:r>
              <a:rPr lang="cs-CZ" sz="28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Důležité pro vaše studium a vaše uplatnění na trhu práce.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18" name="Google Shape;147;g15171f6b191_0_40"/>
          <p:cNvPicPr/>
          <p:nvPr/>
        </p:nvPicPr>
        <p:blipFill>
          <a:blip r:embed="rId5"/>
          <a:stretch/>
        </p:blipFill>
        <p:spPr>
          <a:xfrm>
            <a:off x="9359280" y="2851523"/>
            <a:ext cx="2139840" cy="276624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3033720" y="1169640"/>
            <a:ext cx="612432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 marL="457200" indent="-393480" algn="ctr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cs-CZ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pololetí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53;p20"/>
          <p:cNvPicPr/>
          <p:nvPr/>
        </p:nvPicPr>
        <p:blipFill>
          <a:blip r:embed="rId2"/>
          <a:srcRect l="-733" t="15041" r="106" b="-383"/>
          <a:stretch/>
        </p:blipFill>
        <p:spPr>
          <a:xfrm>
            <a:off x="-133200" y="-31680"/>
            <a:ext cx="12382200" cy="69742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-59760" y="-31680"/>
            <a:ext cx="12308760" cy="6974280"/>
          </a:xfrm>
          <a:prstGeom prst="rect">
            <a:avLst/>
          </a:prstGeom>
          <a:solidFill>
            <a:schemeClr val="dk1">
              <a:alpha val="38000"/>
            </a:schemeClr>
          </a:solidFill>
          <a:ln w="12600">
            <a:solidFill>
              <a:srgbClr val="42719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2" name="Google Shape;155;p20"/>
          <p:cNvPicPr/>
          <p:nvPr/>
        </p:nvPicPr>
        <p:blipFill>
          <a:blip r:embed="rId3"/>
          <a:srcRect l="2" t="15468" r="84768"/>
          <a:stretch/>
        </p:blipFill>
        <p:spPr>
          <a:xfrm>
            <a:off x="3679200" y="2534040"/>
            <a:ext cx="1469520" cy="159300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4992480" y="2680920"/>
            <a:ext cx="4480920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4400" b="1" strike="noStrike" spc="-1" dirty="0" smtClean="0">
                <a:solidFill>
                  <a:srgbClr val="FFFFFF"/>
                </a:solidFill>
                <a:latin typeface="Verdana"/>
                <a:ea typeface="Verdana"/>
              </a:rPr>
              <a:t>DĚKUJI </a:t>
            </a:r>
            <a:r>
              <a:rPr lang="cs-CZ" sz="4400" b="1" strike="noStrike" spc="-1" dirty="0">
                <a:solidFill>
                  <a:srgbClr val="FFFFFF"/>
                </a:solidFill>
                <a:latin typeface="Verdana"/>
                <a:ea typeface="Verdana"/>
              </a:rPr>
              <a:t>ZA POZORNOST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408</Words>
  <Application>Microsoft Office PowerPoint</Application>
  <PresentationFormat>Širokoúhlá obrazovka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Arial</vt:lpstr>
      <vt:lpstr>Calibri</vt:lpstr>
      <vt:lpstr>DejaVu Sans</vt:lpstr>
      <vt:lpstr>Open Sans</vt:lpstr>
      <vt:lpstr>Roboto</vt:lpstr>
      <vt:lpstr>Symbol</vt:lpstr>
      <vt:lpstr>Times New Roman</vt:lpstr>
      <vt:lpstr>Verdana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Uživatel systému Windows</dc:creator>
  <dc:description/>
  <cp:lastModifiedBy>Čížková Markéta</cp:lastModifiedBy>
  <cp:revision>3</cp:revision>
  <dcterms:created xsi:type="dcterms:W3CDTF">2019-01-06T15:12:34Z</dcterms:created>
  <dcterms:modified xsi:type="dcterms:W3CDTF">2022-09-16T15:53:01Z</dcterms:modified>
  <dc:language>en-US</dc:language>
</cp:coreProperties>
</file>