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9926625" cy="6797675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UWkECVWJXq1oStuGYUNRtqt5e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E0187C-6AED-46D2-AD1C-CFC2918C48B0}">
  <a:tblStyle styleId="{FDE0187C-6AED-46D2-AD1C-CFC2918C48B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4301544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2797" y="2"/>
            <a:ext cx="4301544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6612"/>
            <a:ext cx="4301544" cy="34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171f6b191_0_9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15171f6b191_0_9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171f6b191_0_0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5171f6b191_0_0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171f6b191_0_40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5171f6b191_0_40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171f6b191_0_29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5171f6b191_0_29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:notes"/>
          <p:cNvSpPr txBox="1"/>
          <p:nvPr>
            <p:ph idx="1" type="body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171f6b191_0_34:notes"/>
          <p:cNvSpPr txBox="1"/>
          <p:nvPr>
            <p:ph idx="1" type="body"/>
          </p:nvPr>
        </p:nvSpPr>
        <p:spPr>
          <a:xfrm>
            <a:off x="992664" y="3271383"/>
            <a:ext cx="7941300" cy="26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5171f6b191_0_34:notes"/>
          <p:cNvSpPr/>
          <p:nvPr>
            <p:ph idx="2" type="sldImg"/>
          </p:nvPr>
        </p:nvSpPr>
        <p:spPr>
          <a:xfrm>
            <a:off x="2924175" y="849313"/>
            <a:ext cx="4078200" cy="229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5" Type="http://schemas.openxmlformats.org/officeDocument/2006/relationships/hyperlink" Target="https://1000logos.net/linkedin-logo/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6.jpg"/><Relationship Id="rId6" Type="http://schemas.openxmlformats.org/officeDocument/2006/relationships/image" Target="../media/image13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ORIENTACE</a:t>
            </a:r>
            <a:endParaRPr b="1" sz="6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1" r="84757" t="15463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 VŠEM</a:t>
            </a:r>
            <a:endParaRPr b="1" sz="6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921" y="312414"/>
            <a:ext cx="3624080" cy="708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 b="-195" l="15281" r="58119" t="195"/>
          <a:stretch/>
        </p:blipFill>
        <p:spPr>
          <a:xfrm>
            <a:off x="668403" y="1190107"/>
            <a:ext cx="2345231" cy="4986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mediaicons.png" id="163" name="Google Shape;163;p17"/>
          <p:cNvPicPr preferRelativeResize="0"/>
          <p:nvPr/>
        </p:nvPicPr>
        <p:blipFill rotWithShape="1">
          <a:blip r:embed="rId4">
            <a:alphaModFix/>
          </a:blip>
          <a:srcRect b="47691" l="0" r="0" t="0"/>
          <a:stretch/>
        </p:blipFill>
        <p:spPr>
          <a:xfrm>
            <a:off x="2780196" y="5088779"/>
            <a:ext cx="4789404" cy="952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linkedin logo" id="164" name="Google Shape;164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9206" r="11060" t="0"/>
          <a:stretch/>
        </p:blipFill>
        <p:spPr>
          <a:xfrm>
            <a:off x="7109741" y="5109699"/>
            <a:ext cx="919718" cy="910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/>
          <p:nvPr/>
        </p:nvSpPr>
        <p:spPr>
          <a:xfrm>
            <a:off x="3244179" y="1106523"/>
            <a:ext cx="68839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rgbClr val="2388A9"/>
                </a:solidFill>
                <a:latin typeface="Verdana"/>
                <a:ea typeface="Verdana"/>
                <a:cs typeface="Verdana"/>
                <a:sym typeface="Verdana"/>
              </a:rPr>
              <a:t>Informačně Poradenské Centrum akademieVŠEM</a:t>
            </a:r>
            <a:endParaRPr sz="2400">
              <a:solidFill>
                <a:srgbClr val="2388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3244179" y="1725279"/>
            <a:ext cx="6654734" cy="3708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2388A9"/>
                </a:solidFill>
                <a:latin typeface="Verdana"/>
                <a:ea typeface="Verdana"/>
                <a:cs typeface="Verdana"/>
                <a:sym typeface="Verdana"/>
              </a:rPr>
              <a:t>Kdy můžete přijít osobně a bez objednání?</a:t>
            </a:r>
            <a:endParaRPr/>
          </a:p>
          <a:p>
            <a:pPr indent="252413" lvl="0" marL="127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Úterý – Čtvrtek 	12:00 – 17:00 hod.</a:t>
            </a:r>
            <a:endParaRPr/>
          </a:p>
          <a:p>
            <a:pPr indent="252413" lvl="0" marL="127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Sobota – Neděle 	12:00 – 17:00 hod.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2388A9"/>
                </a:solidFill>
                <a:latin typeface="Verdana"/>
                <a:ea typeface="Verdana"/>
                <a:cs typeface="Verdana"/>
                <a:sym typeface="Verdana"/>
              </a:rPr>
              <a:t>Objednejte se na schůzku se studijním poradcem</a:t>
            </a:r>
            <a:endParaRPr sz="1600">
              <a:solidFill>
                <a:srgbClr val="2388A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252413" lvl="0" marL="127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Pondělí a Pátek	12:00 – 17:00 hod.</a:t>
            </a:r>
            <a:endParaRPr/>
          </a:p>
          <a:p>
            <a:pPr indent="0" lvl="0" marL="1270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2388A9"/>
                </a:solidFill>
                <a:latin typeface="Verdana"/>
                <a:ea typeface="Verdana"/>
                <a:cs typeface="Verdana"/>
                <a:sym typeface="Verdana"/>
              </a:rPr>
              <a:t>Telefonní dotazy (pondělí – neděle) </a:t>
            </a:r>
            <a:endParaRPr/>
          </a:p>
          <a:p>
            <a:pPr indent="0" lvl="0" marL="12700" marR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rgbClr val="2388A9"/>
                </a:solidFill>
                <a:latin typeface="Verdana"/>
                <a:ea typeface="Verdana"/>
                <a:cs typeface="Verdana"/>
                <a:sym typeface="Verdana"/>
              </a:rPr>
              <a:t>Písemné dotazy prostřednictvím </a:t>
            </a:r>
            <a:r>
              <a:rPr lang="cs-CZ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Studijní formuláře akademie VŠEM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9177236" y="5109699"/>
            <a:ext cx="2572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400">
                <a:solidFill>
                  <a:srgbClr val="AAD03A"/>
                </a:solidFill>
                <a:latin typeface="Verdana"/>
                <a:ea typeface="Verdana"/>
                <a:cs typeface="Verdana"/>
                <a:sym typeface="Verdana"/>
              </a:rPr>
              <a:t>Navštivte naše </a:t>
            </a:r>
            <a:br>
              <a:rPr b="1" lang="cs-CZ" sz="1400">
                <a:solidFill>
                  <a:srgbClr val="AAD03A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cs-CZ" sz="1400">
                <a:solidFill>
                  <a:srgbClr val="AAD03A"/>
                </a:solidFill>
                <a:latin typeface="Verdana"/>
                <a:ea typeface="Verdana"/>
                <a:cs typeface="Verdana"/>
                <a:sym typeface="Verdana"/>
              </a:rPr>
              <a:t>sociální sítě a zjistěte, jaká je atmosféra na VŠEM! </a:t>
            </a:r>
            <a:r>
              <a:rPr lang="cs-CZ" sz="1400">
                <a:solidFill>
                  <a:srgbClr val="AAD03A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cs-CZ" sz="1400">
                <a:solidFill>
                  <a:srgbClr val="AAD03A"/>
                </a:solidFill>
                <a:latin typeface="Verdana"/>
                <a:ea typeface="Verdana"/>
                <a:cs typeface="Verdana"/>
                <a:sym typeface="Verdana"/>
              </a:rPr>
              <a:t>studiumvsem</a:t>
            </a:r>
            <a:endParaRPr sz="1400">
              <a:solidFill>
                <a:srgbClr val="AAD03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7">
            <a:alphaModFix/>
          </a:blip>
          <a:srcRect b="0" l="53198" r="0" t="2826"/>
          <a:stretch/>
        </p:blipFill>
        <p:spPr>
          <a:xfrm>
            <a:off x="10734192" y="4249505"/>
            <a:ext cx="931515" cy="104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1088" y="5180629"/>
            <a:ext cx="768312" cy="7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Organizační záležitosti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9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-383" l="-733" r="106" t="15038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dk1">
              <a:alpha val="37647"/>
            </a:scheme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1" r="84757" t="15463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DĚKUJEME ZA POZORNOST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Proč je Matematika důležitá a co vám dá její pochopení?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800" y="4254675"/>
            <a:ext cx="2030525" cy="20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1751" y="2094374"/>
            <a:ext cx="1635505" cy="203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171f6b191_0_9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Lze řídit něco, co nedokážeme správně měřit?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g15171f6b191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4550" y="1119925"/>
            <a:ext cx="1277000" cy="12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5171f6b191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275" y="1119924"/>
            <a:ext cx="1028575" cy="12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5171f6b191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1038" y="3383875"/>
            <a:ext cx="4684814" cy="3311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0" name="Google Shape;110;g15171f6b191_0_9"/>
          <p:cNvGraphicFramePr/>
          <p:nvPr/>
        </p:nvGraphicFramePr>
        <p:xfrm>
          <a:off x="2326675" y="11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{FDE0187C-6AED-46D2-AD1C-CFC2918C48B0}</a:tableStyleId>
              </a:tblPr>
              <a:tblGrid>
                <a:gridCol w="2247900"/>
                <a:gridCol w="1238250"/>
                <a:gridCol w="1485900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Výkaz VZZ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Rok (6měsíců)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rok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rok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rok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0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Celkové výnosy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/>
                        <a:t>1 700 000,00 Kč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34 963 620,00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49 674 931,20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65 974 518,00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1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Tržby z výrobků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00"/>
                        <a:t>1 700 000,00 Kč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34 963 620,00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49 674 931,20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65 974 518,00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2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Celkové náklady firmy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1 500 000,00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28 195 440,00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34 322 940,00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41 331 840,00 Kč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3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Náklady – výrobní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10 440 000,00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15 312 000,00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20 184 000,00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4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Provozní náklady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7 435 440,00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8 690 940,00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9 858 240,00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5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obchod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1 080 000,00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4 320 000,00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4 320 000,00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  <a:extLst>
                      <a:ext uri="http://customooxmlschemas.google.com/">
                        <go:slidesCustomData xmlns:go="http://customooxmlschemas.google.com/" cellId="110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6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Marketing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3 000 000,00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6 000 000,00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6 000 000,00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7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Hospodářský výsledek</a:t>
                      </a:r>
                      <a:endParaRPr b="1"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200 000,00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6 768 180,00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15 351 991,20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24 642 678 Kč</a:t>
                      </a:r>
                      <a:endParaRPr sz="9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8:4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-CZ" sz="9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Hospodářský výsledek po zdanění</a:t>
                      </a:r>
                      <a:endParaRPr b="1" i="1" sz="9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-CZ" sz="9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162 601,63 Kč</a:t>
                      </a:r>
                      <a:endParaRPr b="1" i="1" sz="9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-CZ" sz="9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5 502 585,37 Kč</a:t>
                      </a:r>
                      <a:endParaRPr b="1" i="1" sz="9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-CZ" sz="9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12 481 293,66 Kč</a:t>
                      </a:r>
                      <a:endParaRPr b="1" i="1" sz="9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cs-CZ" sz="900" u="sng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19 960 569 Kč</a:t>
                      </a:r>
                      <a:endParaRPr b="1" i="1" sz="900" u="sng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10:9:4"/>
                      </a:ext>
                    </a:extLst>
                  </a:tcPr>
                </a:tc>
              </a:tr>
            </a:tbl>
          </a:graphicData>
        </a:graphic>
      </p:graphicFrame>
      <p:pic>
        <p:nvPicPr>
          <p:cNvPr id="111" name="Google Shape;111;g15171f6b191_0_9" title="Gra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" y="3383870"/>
            <a:ext cx="5354886" cy="331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5171f6b191_0_9"/>
          <p:cNvPicPr preferRelativeResize="0"/>
          <p:nvPr/>
        </p:nvPicPr>
        <p:blipFill rotWithShape="1">
          <a:blip r:embed="rId7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171f6b191_0_0"/>
          <p:cNvSpPr/>
          <p:nvPr/>
        </p:nvSpPr>
        <p:spPr>
          <a:xfrm>
            <a:off x="3841674" y="1924425"/>
            <a:ext cx="4508700" cy="4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Ekomomie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Marketing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Managnent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Statistika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Fyzika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Chemie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- programování, scripty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Hudba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Strava, sport, biologie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g15171f6b19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285" y="2139770"/>
            <a:ext cx="2251475" cy="22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5171f6b19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5431" y="2303256"/>
            <a:ext cx="1813464" cy="22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5171f6b191_0_0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5171f6b191_0_0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Matematika, kde všude ji použijeme?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171f6b191_0_40"/>
          <p:cNvSpPr/>
          <p:nvPr/>
        </p:nvSpPr>
        <p:spPr>
          <a:xfrm>
            <a:off x="2444848" y="1945675"/>
            <a:ext cx="7302300" cy="4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Opakování a sjednocení úrovně znalostí.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Slovní úlohy - jejich pochopení zápis a vypracování.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Trojčlenka, zlomky a procenta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Výroková logika (nejen základ pro programování)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Množiny, podmnožiny a pod.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Matematické operace, co má kdy přednost.</a:t>
            </a:r>
            <a:endParaRPr/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Přirozená, celá, racionální a reálná čísla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Desítková, binární, hexadecimální a další soustavy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4400" lvl="1" marL="74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88A9"/>
              </a:buClr>
              <a:buSzPts val="1800"/>
              <a:buFont typeface="Open Sans"/>
              <a:buChar char="→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Různé druhy zápisů čísel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7" name="Google Shape;127;g15171f6b191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42" y="1076529"/>
            <a:ext cx="998881" cy="99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5171f6b191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105" y="1024966"/>
            <a:ext cx="641423" cy="79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5171f6b191_0_40"/>
          <p:cNvPicPr preferRelativeResize="0"/>
          <p:nvPr/>
        </p:nvPicPr>
        <p:blipFill rotWithShape="1">
          <a:blip r:embed="rId5">
            <a:alphaModFix/>
          </a:blip>
          <a:srcRect b="52836" l="0" r="0" t="0"/>
          <a:stretch/>
        </p:blipFill>
        <p:spPr>
          <a:xfrm>
            <a:off x="367275" y="328350"/>
            <a:ext cx="1419000" cy="53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5171f6b191_0_40"/>
          <p:cNvSpPr/>
          <p:nvPr/>
        </p:nvSpPr>
        <p:spPr>
          <a:xfrm>
            <a:off x="25" y="293225"/>
            <a:ext cx="12192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39750" marR="5080" rtl="0" algn="ctr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Důležité pro vaše studium a vaše uplatnění na trhu práce.</a:t>
            </a:r>
            <a:endParaRPr b="1" sz="28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g15171f6b191_0_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4873" y="3866322"/>
            <a:ext cx="2140053" cy="2766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5171f6b191_0_40"/>
          <p:cNvSpPr txBox="1"/>
          <p:nvPr/>
        </p:nvSpPr>
        <p:spPr>
          <a:xfrm>
            <a:off x="3033775" y="1169600"/>
            <a:ext cx="612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cs-CZ" sz="2600">
                <a:latin typeface="Calibri"/>
                <a:ea typeface="Calibri"/>
                <a:cs typeface="Calibri"/>
                <a:sym typeface="Calibri"/>
              </a:rPr>
              <a:t>pololetí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440267" y="499532"/>
            <a:ext cx="11184466" cy="5779234"/>
          </a:xfrm>
          <a:prstGeom prst="rect">
            <a:avLst/>
          </a:prstGeom>
          <a:solidFill>
            <a:srgbClr val="2388A9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2388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40275" y="877225"/>
            <a:ext cx="1118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5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 čeho se budu učit ? </a:t>
            </a:r>
            <a:endParaRPr b="1" sz="5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Jak se připravím na výuku </a:t>
            </a:r>
            <a:br>
              <a:rPr b="1" lang="cs-CZ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cs-CZ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zkoušky?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jak se k materiálům dostanu?</a:t>
            </a:r>
            <a:endParaRPr sz="4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171f6b191_0_29"/>
          <p:cNvSpPr/>
          <p:nvPr/>
        </p:nvSpPr>
        <p:spPr>
          <a:xfrm>
            <a:off x="440267" y="499532"/>
            <a:ext cx="11184600" cy="5779200"/>
          </a:xfrm>
          <a:prstGeom prst="rect">
            <a:avLst/>
          </a:prstGeom>
          <a:solidFill>
            <a:srgbClr val="2388A9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2388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g15171f6b191_0_29"/>
          <p:cNvSpPr/>
          <p:nvPr/>
        </p:nvSpPr>
        <p:spPr>
          <a:xfrm>
            <a:off x="440275" y="877225"/>
            <a:ext cx="1118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5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Z čeho se budu učit ? </a:t>
            </a:r>
            <a:endParaRPr b="1" sz="5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Učebnice, prezentace, audio &amp; video materiál, internet, spolupráce s dalšími studenty.</a:t>
            </a:r>
            <a:endParaRPr b="1" sz="3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/>
          <p:nvPr/>
        </p:nvSpPr>
        <p:spPr>
          <a:xfrm>
            <a:off x="379307" y="575977"/>
            <a:ext cx="11184466" cy="5779234"/>
          </a:xfrm>
          <a:prstGeom prst="rect">
            <a:avLst/>
          </a:prstGeom>
          <a:solidFill>
            <a:srgbClr val="C55A11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2388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379300" y="962175"/>
            <a:ext cx="10241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 koho se obrátit, </a:t>
            </a:r>
            <a:b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když potřebuji poradit?</a:t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2824481" y="5205214"/>
            <a:ext cx="89305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Žádný dotaz není hloupý a zeptat se není ostuda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171f6b191_0_34"/>
          <p:cNvSpPr/>
          <p:nvPr/>
        </p:nvSpPr>
        <p:spPr>
          <a:xfrm>
            <a:off x="379307" y="575977"/>
            <a:ext cx="11184600" cy="5779200"/>
          </a:xfrm>
          <a:prstGeom prst="rect">
            <a:avLst/>
          </a:prstGeom>
          <a:solidFill>
            <a:srgbClr val="C55A11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2388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g15171f6b191_0_34"/>
          <p:cNvSpPr/>
          <p:nvPr/>
        </p:nvSpPr>
        <p:spPr>
          <a:xfrm>
            <a:off x="379300" y="962175"/>
            <a:ext cx="10241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 koho se obrátit, </a:t>
            </a:r>
            <a:b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cs-CZ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když potřebuji poradit?</a:t>
            </a:r>
            <a:endParaRPr b="1" sz="6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Na učitele v rámci daného předmětu, nebo na IPC </a:t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Psychické problémy, problémy doma či s partnerem nepodceňujeme- speciální pedagogy - paní ředitelku. </a:t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2019-01-06T15:12:34Z</dcterms:created>
  <dc:creator>Uživatel systému Windows</dc:creator>
</cp:coreProperties>
</file>