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4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cs-CZ" sz="4400" b="0" strike="noStrike" spc="-1">
                <a:latin typeface="Arial"/>
              </a:rPr>
              <a:t>Klikněte pro přesun snímku</a:t>
            </a:r>
          </a:p>
        </p:txBody>
      </p:sp>
      <p:sp>
        <p:nvSpPr>
          <p:cNvPr id="24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cs-CZ" sz="2000" b="0" strike="noStrike" spc="-1">
                <a:latin typeface="Arial"/>
              </a:rPr>
              <a:t>Klikněte pro úpravu formátu komentářů</a:t>
            </a:r>
          </a:p>
        </p:txBody>
      </p:sp>
      <p:sp>
        <p:nvSpPr>
          <p:cNvPr id="24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cs-CZ" sz="1400" b="0" strike="noStrike" spc="-1">
                <a:latin typeface="Times New Roman"/>
              </a:rPr>
              <a:t>&lt;záhlaví&gt;</a:t>
            </a:r>
          </a:p>
        </p:txBody>
      </p:sp>
      <p:sp>
        <p:nvSpPr>
          <p:cNvPr id="248"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cs-CZ" sz="1400" b="0" strike="noStrike" spc="-1">
                <a:latin typeface="Times New Roman"/>
              </a:defRPr>
            </a:lvl1pPr>
          </a:lstStyle>
          <a:p>
            <a:pPr algn="r">
              <a:buNone/>
            </a:pPr>
            <a:r>
              <a:rPr lang="cs-CZ" sz="1400" b="0" strike="noStrike" spc="-1">
                <a:latin typeface="Times New Roman"/>
              </a:rPr>
              <a:t>&lt;datum/čas&gt;</a:t>
            </a:r>
          </a:p>
        </p:txBody>
      </p:sp>
      <p:sp>
        <p:nvSpPr>
          <p:cNvPr id="249"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cs-CZ" sz="1400" b="0" strike="noStrike" spc="-1">
                <a:latin typeface="Times New Roman"/>
              </a:defRPr>
            </a:lvl1pPr>
          </a:lstStyle>
          <a:p>
            <a:r>
              <a:rPr lang="cs-CZ" sz="1400" b="0" strike="noStrike" spc="-1">
                <a:latin typeface="Times New Roman"/>
              </a:rPr>
              <a:t>&lt;zápatí&gt;</a:t>
            </a:r>
          </a:p>
        </p:txBody>
      </p:sp>
      <p:sp>
        <p:nvSpPr>
          <p:cNvPr id="250"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cs-CZ" sz="1400" b="0" strike="noStrike" spc="-1">
                <a:latin typeface="Times New Roman"/>
              </a:defRPr>
            </a:lvl1pPr>
          </a:lstStyle>
          <a:p>
            <a:pPr algn="r">
              <a:buNone/>
            </a:pPr>
            <a:fld id="{4835E9CC-2F31-46C6-9EF9-41F2F0F1BB89}"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688975" y="1143000"/>
            <a:ext cx="5473700" cy="3079750"/>
          </a:xfrm>
          <a:prstGeom prst="rect">
            <a:avLst/>
          </a:prstGeom>
          <a:ln w="0">
            <a:noFill/>
          </a:ln>
        </p:spPr>
      </p:sp>
      <p:sp>
        <p:nvSpPr>
          <p:cNvPr id="407"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endParaRPr lang="cs-CZ" sz="2000" b="0" strike="noStrike" spc="-1">
              <a:latin typeface="Arial"/>
            </a:endParaRPr>
          </a:p>
        </p:txBody>
      </p:sp>
      <p:sp>
        <p:nvSpPr>
          <p:cNvPr id="408" name="PlaceHolder 3"/>
          <p:cNvSpPr>
            <a:spLocks noGrp="1"/>
          </p:cNvSpPr>
          <p:nvPr>
            <p:ph type="sldNum" idx="42"/>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cs-CZ" sz="1200" b="0" strike="noStrike" spc="-1">
                <a:solidFill>
                  <a:srgbClr val="000000"/>
                </a:solidFill>
                <a:latin typeface="+mn-lt"/>
                <a:ea typeface="+mn-ea"/>
              </a:defRPr>
            </a:lvl1pPr>
          </a:lstStyle>
          <a:p>
            <a:pPr algn="r">
              <a:lnSpc>
                <a:spcPct val="100000"/>
              </a:lnSpc>
              <a:buNone/>
            </a:pPr>
            <a:fld id="{F008B58A-F83E-4A2A-9E29-766828F7AD1C}" type="slidenum">
              <a:rPr lang="cs-CZ" sz="1200" b="0" strike="noStrike" spc="-1">
                <a:solidFill>
                  <a:srgbClr val="000000"/>
                </a:solidFill>
                <a:latin typeface="+mn-lt"/>
                <a:ea typeface="+mn-ea"/>
              </a:rPr>
              <a:t>1</a:t>
            </a:fld>
            <a:endParaRPr lang="cs-CZ"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CE1EAA3D-560F-474E-B13A-A95DDC7AC99D}"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1"/>
          </p:nvPr>
        </p:nvSpPr>
        <p:spPr/>
        <p:txBody>
          <a:bodyPr/>
          <a:lstStyle/>
          <a:p>
            <a:fld id="{AFAC0DDC-07D2-4914-8472-17DD99BD9A8B}"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1"/>
          </p:nvPr>
        </p:nvSpPr>
        <p:spPr/>
        <p:txBody>
          <a:bodyPr/>
          <a:lstStyle/>
          <a:p>
            <a:fld id="{987F502F-AB87-4B20-B2E9-9CB15E998371}"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1"/>
          </p:nvPr>
        </p:nvSpPr>
        <p:spPr/>
        <p:txBody>
          <a:bodyPr/>
          <a:lstStyle/>
          <a:p>
            <a:fld id="{C213950D-9BA6-4671-845F-3D12C75A6210}"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2EC9D40B-DF26-4427-8895-AB20040C288E}"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4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4" name="PlaceHolder 3"/>
          <p:cNvSpPr>
            <a:spLocks noGrp="1"/>
          </p:cNvSpPr>
          <p:nvPr>
            <p:ph type="sldNum" idx="2"/>
          </p:nvPr>
        </p:nvSpPr>
        <p:spPr/>
        <p:txBody>
          <a:bodyPr/>
          <a:lstStyle/>
          <a:p>
            <a:fld id="{830F5F11-6213-4A93-B3C0-CDB9F2B91D45}"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4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2"/>
          </p:nvPr>
        </p:nvSpPr>
        <p:spPr/>
        <p:txBody>
          <a:bodyPr/>
          <a:lstStyle/>
          <a:p>
            <a:fld id="{22234825-4BCC-41F8-A7F4-57379F5CD2EC}"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5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2"/>
          </p:nvPr>
        </p:nvSpPr>
        <p:spPr/>
        <p:txBody>
          <a:bodyPr/>
          <a:lstStyle/>
          <a:p>
            <a:fld id="{CB2CCFCE-2E88-4FDC-B099-831142AA4847}"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2"/>
          </p:nvPr>
        </p:nvSpPr>
        <p:spPr/>
        <p:txBody>
          <a:bodyPr/>
          <a:lstStyle/>
          <a:p>
            <a:fld id="{1FE71889-2D1E-4E7E-845F-3F5A9151B879}"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2"/>
          </p:nvPr>
        </p:nvSpPr>
        <p:spPr/>
        <p:txBody>
          <a:bodyPr/>
          <a:lstStyle/>
          <a:p>
            <a:fld id="{15A80FAA-ACA8-4567-B8A1-0FF7FDEFD98A}"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2"/>
          </p:nvPr>
        </p:nvSpPr>
        <p:spPr/>
        <p:txBody>
          <a:bodyPr/>
          <a:lstStyle/>
          <a:p>
            <a:fld id="{C78861B3-2A05-400F-A60D-B4479B2A9F8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2" name="PlaceHolder 3"/>
          <p:cNvSpPr>
            <a:spLocks noGrp="1"/>
          </p:cNvSpPr>
          <p:nvPr>
            <p:ph type="sldNum" idx="1"/>
          </p:nvPr>
        </p:nvSpPr>
        <p:spPr/>
        <p:txBody>
          <a:bodyPr/>
          <a:lstStyle/>
          <a:p>
            <a:fld id="{4500F7F3-3910-408B-95FB-3E9514ED883D}"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2"/>
          </p:nvPr>
        </p:nvSpPr>
        <p:spPr/>
        <p:txBody>
          <a:bodyPr/>
          <a:lstStyle/>
          <a:p>
            <a:fld id="{6C7919A6-DF78-41AC-9BD2-F9C6B6D42218}"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2"/>
          </p:nvPr>
        </p:nvSpPr>
        <p:spPr/>
        <p:txBody>
          <a:bodyPr/>
          <a:lstStyle/>
          <a:p>
            <a:fld id="{F80CD705-24BA-4B54-9F27-2410F941190E}"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6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2"/>
          </p:nvPr>
        </p:nvSpPr>
        <p:spPr/>
        <p:txBody>
          <a:bodyPr/>
          <a:lstStyle/>
          <a:p>
            <a:fld id="{6C5229AD-0D0E-4820-B303-783BF8BC4C8B}"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2"/>
          </p:nvPr>
        </p:nvSpPr>
        <p:spPr/>
        <p:txBody>
          <a:bodyPr/>
          <a:lstStyle/>
          <a:p>
            <a:fld id="{88540886-26F0-4499-B0A1-718AABD86301}"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7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8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2"/>
          </p:nvPr>
        </p:nvSpPr>
        <p:spPr/>
        <p:txBody>
          <a:bodyPr/>
          <a:lstStyle/>
          <a:p>
            <a:fld id="{55F50407-DFC2-4916-9D26-A66DDCD602C6}"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2FC26A38-0394-4A3D-96D6-1C398B20395E}"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8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4" name="PlaceHolder 3"/>
          <p:cNvSpPr>
            <a:spLocks noGrp="1"/>
          </p:cNvSpPr>
          <p:nvPr>
            <p:ph type="sldNum" idx="3"/>
          </p:nvPr>
        </p:nvSpPr>
        <p:spPr/>
        <p:txBody>
          <a:bodyPr/>
          <a:lstStyle/>
          <a:p>
            <a:fld id="{EF4AB4F5-D47E-4045-871A-AD59A0AF8462}"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8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3"/>
          </p:nvPr>
        </p:nvSpPr>
        <p:spPr/>
        <p:txBody>
          <a:bodyPr/>
          <a:lstStyle/>
          <a:p>
            <a:fld id="{009DDDC4-CE06-4685-97A8-7506FADB4804}"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3"/>
          </p:nvPr>
        </p:nvSpPr>
        <p:spPr/>
        <p:txBody>
          <a:bodyPr/>
          <a:lstStyle/>
          <a:p>
            <a:fld id="{32E35294-C810-4719-B11A-3838B669ABEB}"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3"/>
          </p:nvPr>
        </p:nvSpPr>
        <p:spPr/>
        <p:txBody>
          <a:bodyPr/>
          <a:lstStyle/>
          <a:p>
            <a:fld id="{28D6A04A-DCC4-4F6E-8955-9E1CD0B852B1}"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1"/>
          </p:nvPr>
        </p:nvSpPr>
        <p:spPr/>
        <p:txBody>
          <a:bodyPr/>
          <a:lstStyle/>
          <a:p>
            <a:fld id="{8D9EA821-EBF1-4571-B39E-A309BD791DC8}"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3"/>
          </p:nvPr>
        </p:nvSpPr>
        <p:spPr/>
        <p:txBody>
          <a:bodyPr/>
          <a:lstStyle/>
          <a:p>
            <a:fld id="{B34153AF-FD14-4F9C-B867-F528F55DEACA}"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3"/>
          </p:nvPr>
        </p:nvSpPr>
        <p:spPr/>
        <p:txBody>
          <a:bodyPr/>
          <a:lstStyle/>
          <a:p>
            <a:fld id="{A98E6028-63C7-4AFB-BCFC-741917DB243B}"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3"/>
          </p:nvPr>
        </p:nvSpPr>
        <p:spPr/>
        <p:txBody>
          <a:bodyPr/>
          <a:lstStyle/>
          <a:p>
            <a:fld id="{3DF15AB3-2871-49CA-A1D9-5F86EB3204AB}"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3"/>
          </p:nvPr>
        </p:nvSpPr>
        <p:spPr/>
        <p:txBody>
          <a:bodyPr/>
          <a:lstStyle/>
          <a:p>
            <a:fld id="{DDCADAF8-80A2-454E-9D8A-54F3FBABCC43}"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0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3"/>
          </p:nvPr>
        </p:nvSpPr>
        <p:spPr/>
        <p:txBody>
          <a:bodyPr/>
          <a:lstStyle/>
          <a:p>
            <a:fld id="{A3FAEC94-EAD9-4ACE-99AE-299644A1D03E}"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3"/>
          </p:nvPr>
        </p:nvSpPr>
        <p:spPr/>
        <p:txBody>
          <a:bodyPr/>
          <a:lstStyle/>
          <a:p>
            <a:fld id="{F1B8846D-C022-48EB-985F-DBF33043564A}"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1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2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2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3"/>
          </p:nvPr>
        </p:nvSpPr>
        <p:spPr/>
        <p:txBody>
          <a:bodyPr/>
          <a:lstStyle/>
          <a:p>
            <a:fld id="{6221DE01-DD9D-4F71-BA11-597553E93F84}"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615A159F-1FCA-4EFE-9CEF-4CE6FBD43AAB}" type="slidenu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2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4" name="PlaceHolder 3"/>
          <p:cNvSpPr>
            <a:spLocks noGrp="1"/>
          </p:cNvSpPr>
          <p:nvPr>
            <p:ph type="sldNum" idx="4"/>
          </p:nvPr>
        </p:nvSpPr>
        <p:spPr/>
        <p:txBody>
          <a:bodyPr/>
          <a:lstStyle/>
          <a:p>
            <a:fld id="{DC36D7A9-4E87-46FC-894A-290700D711BC}" type="slidenum">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3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4"/>
          </p:nvPr>
        </p:nvSpPr>
        <p:spPr/>
        <p:txBody>
          <a:bodyPr/>
          <a:lstStyle/>
          <a:p>
            <a:fld id="{B1409292-842D-4417-85CC-FD65244ABAB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1"/>
          </p:nvPr>
        </p:nvSpPr>
        <p:spPr/>
        <p:txBody>
          <a:bodyPr/>
          <a:lstStyle/>
          <a:p>
            <a:fld id="{F41CD881-248D-4711-9007-ACB2368E4264}"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3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4"/>
          </p:nvPr>
        </p:nvSpPr>
        <p:spPr/>
        <p:txBody>
          <a:bodyPr/>
          <a:lstStyle/>
          <a:p>
            <a:fld id="{90153AEC-3941-413F-9940-1450EAE14206}" type="slidenum">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4"/>
          </p:nvPr>
        </p:nvSpPr>
        <p:spPr/>
        <p:txBody>
          <a:bodyPr/>
          <a:lstStyle/>
          <a:p>
            <a:fld id="{AF796183-6864-44EC-94FE-0E823B25EE05}" type="slidenum">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4"/>
          </p:nvPr>
        </p:nvSpPr>
        <p:spPr/>
        <p:txBody>
          <a:bodyPr/>
          <a:lstStyle/>
          <a:p>
            <a:fld id="{F1F9AF4F-C0A4-426D-A277-20DAC9C6CCE0}" type="slidenum">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3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4"/>
          </p:nvPr>
        </p:nvSpPr>
        <p:spPr/>
        <p:txBody>
          <a:bodyPr/>
          <a:lstStyle/>
          <a:p>
            <a:fld id="{38850875-AFD0-45EB-A4E6-94859D934215}" type="slidenum">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4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4"/>
          </p:nvPr>
        </p:nvSpPr>
        <p:spPr/>
        <p:txBody>
          <a:bodyPr/>
          <a:lstStyle/>
          <a:p>
            <a:fld id="{56D27CCF-A895-49BF-886A-122F33CC6832}" type="slidenum">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4"/>
          </p:nvPr>
        </p:nvSpPr>
        <p:spPr/>
        <p:txBody>
          <a:bodyPr/>
          <a:lstStyle/>
          <a:p>
            <a:fld id="{DF8A92E3-C47F-4FDD-912F-5FF85E694EBA}" type="slidenum">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4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4"/>
          </p:nvPr>
        </p:nvSpPr>
        <p:spPr/>
        <p:txBody>
          <a:bodyPr/>
          <a:lstStyle/>
          <a:p>
            <a:fld id="{8D38F13D-9322-45B0-8814-246F2278A8FD}" type="slidenum">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4"/>
          </p:nvPr>
        </p:nvSpPr>
        <p:spPr/>
        <p:txBody>
          <a:bodyPr/>
          <a:lstStyle/>
          <a:p>
            <a:fld id="{9B2C7E4B-F735-4C4E-90DC-692E90E5E10D}" type="slidenum">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5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4"/>
          </p:nvPr>
        </p:nvSpPr>
        <p:spPr/>
        <p:txBody>
          <a:bodyPr/>
          <a:lstStyle/>
          <a:p>
            <a:fld id="{51448BD9-F7A9-4970-B49B-8C05024E4CC1}" type="slidenum">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D33659C9-D300-4BDE-AAB3-CE232B9C8D15}"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1"/>
          </p:nvPr>
        </p:nvSpPr>
        <p:spPr/>
        <p:txBody>
          <a:bodyPr/>
          <a:lstStyle/>
          <a:p>
            <a:fld id="{8E2088A8-03C7-43D0-870D-6C945DCBE676}"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6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4" name="PlaceHolder 3"/>
          <p:cNvSpPr>
            <a:spLocks noGrp="1"/>
          </p:cNvSpPr>
          <p:nvPr>
            <p:ph type="sldNum" idx="5"/>
          </p:nvPr>
        </p:nvSpPr>
        <p:spPr/>
        <p:txBody>
          <a:bodyPr/>
          <a:lstStyle/>
          <a:p>
            <a:fld id="{975DE4B2-B2F0-47DB-8F4C-B836697C2532}" type="slidenu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7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5"/>
          </p:nvPr>
        </p:nvSpPr>
        <p:spPr/>
        <p:txBody>
          <a:bodyPr/>
          <a:lstStyle/>
          <a:p>
            <a:fld id="{98580F7D-867E-49FC-ACEA-0B81E1A1A8E4}" type="slidenu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7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5"/>
          </p:nvPr>
        </p:nvSpPr>
        <p:spPr/>
        <p:txBody>
          <a:bodyPr/>
          <a:lstStyle/>
          <a:p>
            <a:fld id="{6F05BC9C-59C5-46A3-96BE-08E8DF0722F2}" type="slidenu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5"/>
          </p:nvPr>
        </p:nvSpPr>
        <p:spPr/>
        <p:txBody>
          <a:bodyPr/>
          <a:lstStyle/>
          <a:p>
            <a:fld id="{82376A4E-9895-41DF-A63D-2C38E2DEC898}" type="slidenu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5"/>
          </p:nvPr>
        </p:nvSpPr>
        <p:spPr/>
        <p:txBody>
          <a:bodyPr/>
          <a:lstStyle/>
          <a:p>
            <a:fld id="{7B3FEE83-F020-4A37-A0FA-FD8107AF92D1}" type="slidenu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5"/>
          </p:nvPr>
        </p:nvSpPr>
        <p:spPr/>
        <p:txBody>
          <a:bodyPr/>
          <a:lstStyle/>
          <a:p>
            <a:fld id="{7C8DD819-9864-49F9-AE79-E2D278841D39}" type="slidenu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8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5"/>
          </p:nvPr>
        </p:nvSpPr>
        <p:spPr/>
        <p:txBody>
          <a:bodyPr/>
          <a:lstStyle/>
          <a:p>
            <a:fld id="{B3307519-CCA7-41DA-8D54-B4F8BE255CF3}" type="slidenu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5"/>
          </p:nvPr>
        </p:nvSpPr>
        <p:spPr/>
        <p:txBody>
          <a:bodyPr/>
          <a:lstStyle/>
          <a:p>
            <a:fld id="{697A6851-C9D0-471E-A4C0-646178D9651C}" type="slidenu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9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5"/>
          </p:nvPr>
        </p:nvSpPr>
        <p:spPr/>
        <p:txBody>
          <a:bodyPr/>
          <a:lstStyle/>
          <a:p>
            <a:fld id="{93C1CEDB-D5B1-4306-A9AF-E5F868248C6F}" type="slidenum">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5"/>
          </p:nvPr>
        </p:nvSpPr>
        <p:spPr/>
        <p:txBody>
          <a:bodyPr/>
          <a:lstStyle/>
          <a:p>
            <a:fld id="{524EC468-B229-467B-8FD2-43DC30B57AC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1"/>
          </p:nvPr>
        </p:nvSpPr>
        <p:spPr/>
        <p:txBody>
          <a:bodyPr/>
          <a:lstStyle/>
          <a:p>
            <a:fld id="{779755FD-8086-4653-A506-76ED5304B3D3}" type="slidenum">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9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5"/>
          </p:nvPr>
        </p:nvSpPr>
        <p:spPr/>
        <p:txBody>
          <a:bodyPr/>
          <a:lstStyle/>
          <a:p>
            <a:fld id="{9F43C24B-E718-485F-B15A-D96075F9E766}" type="slidenum">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73477E29-7F87-4FB1-AA92-6F78693898BD}" type="slidenum">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4" name="PlaceHolder 3"/>
          <p:cNvSpPr>
            <a:spLocks noGrp="1"/>
          </p:cNvSpPr>
          <p:nvPr>
            <p:ph type="sldNum" idx="6"/>
          </p:nvPr>
        </p:nvSpPr>
        <p:spPr/>
        <p:txBody>
          <a:bodyPr/>
          <a:lstStyle/>
          <a:p>
            <a:fld id="{5CCCB5C9-EE04-4C33-B171-82C47DB0E6ED}" type="slidenum">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 name="PlaceHolder 3"/>
          <p:cNvSpPr>
            <a:spLocks noGrp="1"/>
          </p:cNvSpPr>
          <p:nvPr>
            <p:ph type="sldNum" idx="6"/>
          </p:nvPr>
        </p:nvSpPr>
        <p:spPr/>
        <p:txBody>
          <a:bodyPr/>
          <a:lstStyle/>
          <a:p>
            <a:fld id="{DA8F97AC-D21D-43F3-A14E-4090F99D08D3}" type="slidenum">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6"/>
          </p:nvPr>
        </p:nvSpPr>
        <p:spPr/>
        <p:txBody>
          <a:bodyPr/>
          <a:lstStyle/>
          <a:p>
            <a:fld id="{F00E0356-EEAF-4A18-A474-43164F32859B}" type="slidenum">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3" name="PlaceHolder 2"/>
          <p:cNvSpPr>
            <a:spLocks noGrp="1"/>
          </p:cNvSpPr>
          <p:nvPr>
            <p:ph type="sldNum" idx="6"/>
          </p:nvPr>
        </p:nvSpPr>
        <p:spPr/>
        <p:txBody>
          <a:bodyPr/>
          <a:lstStyle/>
          <a:p>
            <a:fld id="{6A616672-795B-41BF-B931-A928D722F56C}" type="slidenum">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
        <p:nvSpPr>
          <p:cNvPr id="3" name="PlaceHolder 2"/>
          <p:cNvSpPr>
            <a:spLocks noGrp="1"/>
          </p:cNvSpPr>
          <p:nvPr>
            <p:ph type="sldNum" idx="6"/>
          </p:nvPr>
        </p:nvSpPr>
        <p:spPr/>
        <p:txBody>
          <a:bodyPr/>
          <a:lstStyle/>
          <a:p>
            <a:fld id="{027B2A91-D2A9-4993-8BDA-CCE09F88B192}" type="slidenum">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6"/>
          </p:nvPr>
        </p:nvSpPr>
        <p:spPr/>
        <p:txBody>
          <a:bodyPr/>
          <a:lstStyle/>
          <a:p>
            <a:fld id="{A55C1B10-7BFF-495F-884C-54640EECC827}" type="slidenum">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6"/>
          </p:nvPr>
        </p:nvSpPr>
        <p:spPr/>
        <p:txBody>
          <a:bodyPr/>
          <a:lstStyle/>
          <a:p>
            <a:fld id="{99D1CBEC-2EC9-4BBC-89CA-91774968B87A}" type="slidenum">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6"/>
          </p:nvPr>
        </p:nvSpPr>
        <p:spPr/>
        <p:txBody>
          <a:bodyPr/>
          <a:lstStyle/>
          <a:p>
            <a:fld id="{D289BA94-48F5-4000-99CA-3C66B6112E6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1"/>
          </p:nvPr>
        </p:nvSpPr>
        <p:spPr/>
        <p:txBody>
          <a:bodyPr/>
          <a:lstStyle/>
          <a:p>
            <a:fld id="{C17AF799-3D2D-4A48-AF11-B86C46E750A5}" type="slidenum">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 name="PlaceHolder 4"/>
          <p:cNvSpPr>
            <a:spLocks noGrp="1"/>
          </p:cNvSpPr>
          <p:nvPr>
            <p:ph type="sldNum" idx="6"/>
          </p:nvPr>
        </p:nvSpPr>
        <p:spPr/>
        <p:txBody>
          <a:bodyPr/>
          <a:lstStyle/>
          <a:p>
            <a:fld id="{057E0504-019A-48CF-9261-B844633CE035}" type="slidenum">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 name="PlaceHolder 6"/>
          <p:cNvSpPr>
            <a:spLocks noGrp="1"/>
          </p:cNvSpPr>
          <p:nvPr>
            <p:ph type="sldNum" idx="6"/>
          </p:nvPr>
        </p:nvSpPr>
        <p:spPr/>
        <p:txBody>
          <a:bodyPr/>
          <a:lstStyle/>
          <a:p>
            <a:fld id="{12483FA0-102C-48A4-8093-EE12AC29F949}" type="slidenum">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 name="PlaceHolder 8"/>
          <p:cNvSpPr>
            <a:spLocks noGrp="1"/>
          </p:cNvSpPr>
          <p:nvPr>
            <p:ph type="sldNum" idx="6"/>
          </p:nvPr>
        </p:nvSpPr>
        <p:spPr/>
        <p:txBody>
          <a:bodyPr/>
          <a:lstStyle/>
          <a:p>
            <a:fld id="{011EEB6F-70B4-48E0-B026-66C8B56CA66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1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1"/>
          </p:nvPr>
        </p:nvSpPr>
        <p:spPr/>
        <p:txBody>
          <a:bodyPr/>
          <a:lstStyle/>
          <a:p>
            <a:fld id="{71932BC3-E6EF-4EE7-9B79-9E41004D671D}"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cs-CZ" sz="4400" b="0" strike="noStrike" spc="-1">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 name="PlaceHolder 5"/>
          <p:cNvSpPr>
            <a:spLocks noGrp="1"/>
          </p:cNvSpPr>
          <p:nvPr>
            <p:ph type="sldNum" idx="1"/>
          </p:nvPr>
        </p:nvSpPr>
        <p:spPr/>
        <p:txBody>
          <a:bodyPr/>
          <a:lstStyle/>
          <a:p>
            <a:fld id="{AA1CB3E3-C108-4A2E-A88D-7994C39D483F}"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4"/>
          <p:cNvSpPr/>
          <p:nvPr/>
        </p:nvSpPr>
        <p:spPr>
          <a:xfrm>
            <a:off x="6789240" y="6480000"/>
            <a:ext cx="270180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r>
              <a:rPr lang="pl-PL" sz="1200" b="0" strike="noStrike" spc="-1">
                <a:solidFill>
                  <a:srgbClr val="2388A9"/>
                </a:solidFill>
                <a:latin typeface="Calibri"/>
                <a:ea typeface="DejaVu Sans"/>
              </a:rPr>
              <a:t>Komunikace a prezentace	1. ročník</a:t>
            </a:r>
            <a:endParaRPr lang="cs-CZ" sz="1200" b="0" strike="noStrike" spc="-1">
              <a:latin typeface="Arial"/>
            </a:endParaRPr>
          </a:p>
        </p:txBody>
      </p:sp>
      <p:sp>
        <p:nvSpPr>
          <p:cNvPr id="5" name="PlaceHolder 1"/>
          <p:cNvSpPr>
            <a:spLocks noGrp="1"/>
          </p:cNvSpPr>
          <p:nvPr>
            <p:ph type="sldNum" idx="1"/>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3877A1FF-390E-4F5C-B4CF-1AA829B008B8}"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2"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3"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Obrázek 6"/>
          <p:cNvPicPr/>
          <p:nvPr/>
        </p:nvPicPr>
        <p:blipFill>
          <a:blip r:embed="rId14"/>
          <a:stretch/>
        </p:blipFill>
        <p:spPr>
          <a:xfrm>
            <a:off x="358200" y="232560"/>
            <a:ext cx="1458720" cy="596520"/>
          </a:xfrm>
          <a:prstGeom prst="rect">
            <a:avLst/>
          </a:prstGeom>
          <a:ln w="0">
            <a:noFill/>
          </a:ln>
        </p:spPr>
      </p:pic>
      <p:sp>
        <p:nvSpPr>
          <p:cNvPr id="41" name="Footer Placeholder 4"/>
          <p:cNvSpPr/>
          <p:nvPr/>
        </p:nvSpPr>
        <p:spPr>
          <a:xfrm>
            <a:off x="6300000" y="6480000"/>
            <a:ext cx="319104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pl-PL" sz="1200" b="0" strike="noStrike" spc="-1">
                <a:solidFill>
                  <a:srgbClr val="2388A9"/>
                </a:solidFill>
                <a:latin typeface="Calibri"/>
                <a:ea typeface="Calibri"/>
              </a:rPr>
              <a:t>Informační systémy a technologie</a:t>
            </a:r>
            <a:r>
              <a:rPr lang="pl-PL" sz="1200" b="0" strike="noStrike" spc="-1">
                <a:solidFill>
                  <a:srgbClr val="2388A9"/>
                </a:solidFill>
                <a:latin typeface="Calibri"/>
                <a:ea typeface="DejaVu Sans"/>
              </a:rPr>
              <a:t>	1. ročník</a:t>
            </a:r>
            <a:endParaRPr lang="cs-CZ" sz="1200" b="0" strike="noStrike" spc="-1">
              <a:latin typeface="Arial"/>
            </a:endParaRPr>
          </a:p>
        </p:txBody>
      </p:sp>
      <p:sp>
        <p:nvSpPr>
          <p:cNvPr id="42" name="PlaceHolder 1"/>
          <p:cNvSpPr>
            <a:spLocks noGrp="1"/>
          </p:cNvSpPr>
          <p:nvPr>
            <p:ph type="sldNum" idx="2"/>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52283527-2729-47D7-81DF-FA218918337F}"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43"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44"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 name="Obrázek 6"/>
          <p:cNvPicPr/>
          <p:nvPr/>
        </p:nvPicPr>
        <p:blipFill>
          <a:blip r:embed="rId14"/>
          <a:stretch/>
        </p:blipFill>
        <p:spPr>
          <a:xfrm>
            <a:off x="358200" y="232560"/>
            <a:ext cx="1458720" cy="596520"/>
          </a:xfrm>
          <a:prstGeom prst="rect">
            <a:avLst/>
          </a:prstGeom>
          <a:ln w="0">
            <a:noFill/>
          </a:ln>
        </p:spPr>
      </p:pic>
      <p:sp>
        <p:nvSpPr>
          <p:cNvPr id="82" name="Footer Placeholder 4"/>
          <p:cNvSpPr/>
          <p:nvPr/>
        </p:nvSpPr>
        <p:spPr>
          <a:xfrm>
            <a:off x="6300000" y="6480000"/>
            <a:ext cx="319104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pl-PL" sz="1200" b="0" strike="noStrike" spc="-1">
                <a:solidFill>
                  <a:srgbClr val="2388A9"/>
                </a:solidFill>
                <a:latin typeface="Calibri"/>
                <a:ea typeface="Calibri"/>
              </a:rPr>
              <a:t>Informační systémy a technologie</a:t>
            </a:r>
            <a:r>
              <a:rPr lang="pl-PL" sz="1200" b="0" strike="noStrike" spc="-1">
                <a:solidFill>
                  <a:srgbClr val="2388A9"/>
                </a:solidFill>
                <a:latin typeface="Calibri"/>
                <a:ea typeface="DejaVu Sans"/>
              </a:rPr>
              <a:t>	1. ročník</a:t>
            </a:r>
            <a:endParaRPr lang="cs-CZ" sz="1200" b="0" strike="noStrike" spc="-1">
              <a:latin typeface="Arial"/>
            </a:endParaRPr>
          </a:p>
        </p:txBody>
      </p:sp>
      <p:sp>
        <p:nvSpPr>
          <p:cNvPr id="83" name="PlaceHolder 1"/>
          <p:cNvSpPr>
            <a:spLocks noGrp="1"/>
          </p:cNvSpPr>
          <p:nvPr>
            <p:ph type="sldNum" idx="3"/>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2ED6F131-75AF-495D-8E84-3559D7FE181A}"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84"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85"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 name="Obrázek 6"/>
          <p:cNvPicPr/>
          <p:nvPr/>
        </p:nvPicPr>
        <p:blipFill>
          <a:blip r:embed="rId14"/>
          <a:stretch/>
        </p:blipFill>
        <p:spPr>
          <a:xfrm>
            <a:off x="358200" y="232560"/>
            <a:ext cx="1458720" cy="596520"/>
          </a:xfrm>
          <a:prstGeom prst="rect">
            <a:avLst/>
          </a:prstGeom>
          <a:ln w="0">
            <a:noFill/>
          </a:ln>
        </p:spPr>
      </p:pic>
      <p:sp>
        <p:nvSpPr>
          <p:cNvPr id="123" name="Footer Placeholder 4"/>
          <p:cNvSpPr/>
          <p:nvPr/>
        </p:nvSpPr>
        <p:spPr>
          <a:xfrm>
            <a:off x="6300000" y="6480000"/>
            <a:ext cx="319104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pl-PL" sz="1200" b="0" strike="noStrike" spc="-1">
                <a:solidFill>
                  <a:srgbClr val="2388A9"/>
                </a:solidFill>
                <a:latin typeface="Calibri"/>
                <a:ea typeface="Calibri"/>
              </a:rPr>
              <a:t>Informační systémy a technologie</a:t>
            </a:r>
            <a:r>
              <a:rPr lang="pl-PL" sz="1200" b="0" strike="noStrike" spc="-1">
                <a:solidFill>
                  <a:srgbClr val="2388A9"/>
                </a:solidFill>
                <a:latin typeface="Calibri"/>
                <a:ea typeface="DejaVu Sans"/>
              </a:rPr>
              <a:t>	1. ročník</a:t>
            </a:r>
            <a:endParaRPr lang="cs-CZ" sz="1200" b="0" strike="noStrike" spc="-1">
              <a:latin typeface="Arial"/>
            </a:endParaRPr>
          </a:p>
        </p:txBody>
      </p:sp>
      <p:sp>
        <p:nvSpPr>
          <p:cNvPr id="124" name="PlaceHolder 1"/>
          <p:cNvSpPr>
            <a:spLocks noGrp="1"/>
          </p:cNvSpPr>
          <p:nvPr>
            <p:ph type="sldNum" idx="4"/>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DFC757BA-69E0-4784-8D49-0853A00E6852}"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125"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126"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 name="Obrázek 6"/>
          <p:cNvPicPr/>
          <p:nvPr/>
        </p:nvPicPr>
        <p:blipFill>
          <a:blip r:embed="rId14"/>
          <a:stretch/>
        </p:blipFill>
        <p:spPr>
          <a:xfrm>
            <a:off x="358200" y="232560"/>
            <a:ext cx="1458720" cy="596520"/>
          </a:xfrm>
          <a:prstGeom prst="rect">
            <a:avLst/>
          </a:prstGeom>
          <a:ln w="0">
            <a:noFill/>
          </a:ln>
        </p:spPr>
      </p:pic>
      <p:sp>
        <p:nvSpPr>
          <p:cNvPr id="164" name="Footer Placeholder 4"/>
          <p:cNvSpPr/>
          <p:nvPr/>
        </p:nvSpPr>
        <p:spPr>
          <a:xfrm>
            <a:off x="6300000" y="6480000"/>
            <a:ext cx="319104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pl-PL" sz="1200" b="0" strike="noStrike" spc="-1">
                <a:solidFill>
                  <a:srgbClr val="2388A9"/>
                </a:solidFill>
                <a:latin typeface="Calibri"/>
                <a:ea typeface="Calibri"/>
              </a:rPr>
              <a:t>Informační systémy a technologie</a:t>
            </a:r>
            <a:r>
              <a:rPr lang="pl-PL" sz="1200" b="0" strike="noStrike" spc="-1">
                <a:solidFill>
                  <a:srgbClr val="2388A9"/>
                </a:solidFill>
                <a:latin typeface="Calibri"/>
                <a:ea typeface="DejaVu Sans"/>
              </a:rPr>
              <a:t>	1. ročník</a:t>
            </a:r>
            <a:endParaRPr lang="cs-CZ" sz="1200" b="0" strike="noStrike" spc="-1">
              <a:latin typeface="Arial"/>
            </a:endParaRPr>
          </a:p>
        </p:txBody>
      </p:sp>
      <p:sp>
        <p:nvSpPr>
          <p:cNvPr id="165" name="PlaceHolder 1"/>
          <p:cNvSpPr>
            <a:spLocks noGrp="1"/>
          </p:cNvSpPr>
          <p:nvPr>
            <p:ph type="sldNum" idx="5"/>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E298B5F1-546D-4A20-A757-E19F6C31D86E}"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166"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167"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 name="Obrázek 6"/>
          <p:cNvPicPr/>
          <p:nvPr/>
        </p:nvPicPr>
        <p:blipFill>
          <a:blip r:embed="rId14"/>
          <a:stretch/>
        </p:blipFill>
        <p:spPr>
          <a:xfrm>
            <a:off x="358200" y="232560"/>
            <a:ext cx="1458720" cy="596520"/>
          </a:xfrm>
          <a:prstGeom prst="rect">
            <a:avLst/>
          </a:prstGeom>
          <a:ln w="0">
            <a:noFill/>
          </a:ln>
        </p:spPr>
      </p:pic>
      <p:sp>
        <p:nvSpPr>
          <p:cNvPr id="205" name="Footer Placeholder 4"/>
          <p:cNvSpPr/>
          <p:nvPr/>
        </p:nvSpPr>
        <p:spPr>
          <a:xfrm>
            <a:off x="6300000" y="6480000"/>
            <a:ext cx="3191040" cy="2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pl-PL" sz="1200" b="0" strike="noStrike" spc="-1">
                <a:solidFill>
                  <a:srgbClr val="2388A9"/>
                </a:solidFill>
                <a:latin typeface="Calibri"/>
                <a:ea typeface="Calibri"/>
              </a:rPr>
              <a:t>Informační systémy a technologie</a:t>
            </a:r>
            <a:r>
              <a:rPr lang="pl-PL" sz="1200" b="0" strike="noStrike" spc="-1">
                <a:solidFill>
                  <a:srgbClr val="2388A9"/>
                </a:solidFill>
                <a:latin typeface="Calibri"/>
                <a:ea typeface="DejaVu Sans"/>
              </a:rPr>
              <a:t>	1. ročník</a:t>
            </a:r>
            <a:endParaRPr lang="cs-CZ" sz="1200" b="0" strike="noStrike" spc="-1">
              <a:latin typeface="Arial"/>
            </a:endParaRPr>
          </a:p>
        </p:txBody>
      </p:sp>
      <p:sp>
        <p:nvSpPr>
          <p:cNvPr id="206" name="PlaceHolder 1"/>
          <p:cNvSpPr>
            <a:spLocks noGrp="1"/>
          </p:cNvSpPr>
          <p:nvPr>
            <p:ph type="sldNum" idx="6"/>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1200" b="1" strike="noStrike" spc="-1">
                <a:solidFill>
                  <a:srgbClr val="2388A9"/>
                </a:solidFill>
                <a:latin typeface="Calibri"/>
                <a:ea typeface="DejaVu Sans"/>
              </a:defRPr>
            </a:lvl1pPr>
          </a:lstStyle>
          <a:p>
            <a:pPr algn="r">
              <a:lnSpc>
                <a:spcPct val="100000"/>
              </a:lnSpc>
              <a:buNone/>
            </a:pPr>
            <a:fld id="{ACC05007-4C29-41B7-AD21-3DA01F1EEB38}" type="slidenum">
              <a:rPr lang="cs-CZ" sz="1200" b="1" strike="noStrike" spc="-1">
                <a:solidFill>
                  <a:srgbClr val="2388A9"/>
                </a:solidFill>
                <a:latin typeface="Calibri"/>
                <a:ea typeface="DejaVu Sans"/>
              </a:rPr>
              <a:t>‹#›</a:t>
            </a:fld>
            <a:endParaRPr lang="cs-CZ" sz="1200" b="0" strike="noStrike" spc="-1">
              <a:latin typeface="Times New Roman"/>
            </a:endParaRPr>
          </a:p>
        </p:txBody>
      </p:sp>
      <p:sp>
        <p:nvSpPr>
          <p:cNvPr id="207"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cs-CZ" sz="4400" b="0" strike="noStrike" spc="-1">
                <a:latin typeface="Arial"/>
              </a:rPr>
              <a:t>Klikněte pro úpravu formátu textu nadpisu</a:t>
            </a:r>
          </a:p>
        </p:txBody>
      </p:sp>
      <p:sp>
        <p:nvSpPr>
          <p:cNvPr id="20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RNvYGcgoGcs" TargetMode="External"/><Relationship Id="rId3" Type="http://schemas.openxmlformats.org/officeDocument/2006/relationships/hyperlink" Target="https://aratideshmukh.files.wordpress.com/2020/07/basics-of-computer-graphics-ppt.pdf" TargetMode="External"/><Relationship Id="rId7" Type="http://schemas.openxmlformats.org/officeDocument/2006/relationships/hyperlink" Target="https://www.youtube.com/watch?v=cvcAjgMUPUA" TargetMode="External"/><Relationship Id="rId2" Type="http://schemas.openxmlformats.org/officeDocument/2006/relationships/hyperlink" Target="https://zs-zelatovska.cz/upload/5648436964vy-32-inovace-110-pocitacova-grafika-uvod.pdf" TargetMode="External"/><Relationship Id="rId1" Type="http://schemas.openxmlformats.org/officeDocument/2006/relationships/slideLayout" Target="../slideLayouts/slideLayout25.xml"/><Relationship Id="rId6" Type="http://schemas.openxmlformats.org/officeDocument/2006/relationships/hyperlink" Target="https://www.youtube.com/watch?v=W2xknX3k6FY" TargetMode="External"/><Relationship Id="rId5" Type="http://schemas.openxmlformats.org/officeDocument/2006/relationships/hyperlink" Target="https://www.youtube.com/watch?v=kiUGidgMKUM" TargetMode="External"/><Relationship Id="rId4" Type="http://schemas.openxmlformats.org/officeDocument/2006/relationships/hyperlink" Target="https://3zskadan.cz/grafika/teori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hyperlink" Target="https://pixlr.com/cz/x/#home" TargetMode="External"/><Relationship Id="rId7" Type="http://schemas.openxmlformats.org/officeDocument/2006/relationships/hyperlink" Target="https://www.youtube.com/watch?v=a5KYlHNKQB8" TargetMode="External"/><Relationship Id="rId2" Type="http://schemas.openxmlformats.org/officeDocument/2006/relationships/hyperlink" Target="https://slideplayer.cz/slide/3293685/" TargetMode="External"/><Relationship Id="rId1" Type="http://schemas.openxmlformats.org/officeDocument/2006/relationships/slideLayout" Target="../slideLayouts/slideLayout49.xml"/><Relationship Id="rId6" Type="http://schemas.openxmlformats.org/officeDocument/2006/relationships/hyperlink" Target="https://www.youtube.com/watch?v=eEWRbpDu6CU" TargetMode="External"/><Relationship Id="rId5" Type="http://schemas.openxmlformats.org/officeDocument/2006/relationships/hyperlink" Target="https://graphicmama.com/blog/design-composition-things-know/" TargetMode="External"/><Relationship Id="rId4" Type="http://schemas.openxmlformats.org/officeDocument/2006/relationships/hyperlink" Target="https://www.thegraphicdesignschool.com/de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hyperlink" Target="https://pixlr.com/cz/x/#home" TargetMode="Externa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graphicdesignschool.com/dex/" TargetMode="External"/><Relationship Id="rId2" Type="http://schemas.openxmlformats.org/officeDocument/2006/relationships/hyperlink" Target="https://pixlr.com/cz/x/#home" TargetMode="Externa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93000"/>
          </a:srgbClr>
        </a:solidFill>
        <a:effectLst/>
      </p:bgPr>
    </p:bg>
    <p:spTree>
      <p:nvGrpSpPr>
        <p:cNvPr id="1" name=""/>
        <p:cNvGrpSpPr/>
        <p:nvPr/>
      </p:nvGrpSpPr>
      <p:grpSpPr>
        <a:xfrm>
          <a:off x="0" y="0"/>
          <a:ext cx="0" cy="0"/>
          <a:chOff x="0" y="0"/>
          <a:chExt cx="0" cy="0"/>
        </a:xfrm>
      </p:grpSpPr>
      <p:pic>
        <p:nvPicPr>
          <p:cNvPr id="251" name="Obrázek 1"/>
          <p:cNvPicPr/>
          <p:nvPr/>
        </p:nvPicPr>
        <p:blipFill>
          <a:blip r:embed="rId3"/>
          <a:srcRect r="11813" b="-385"/>
          <a:stretch/>
        </p:blipFill>
        <p:spPr>
          <a:xfrm>
            <a:off x="1460520" y="0"/>
            <a:ext cx="9177480" cy="6851160"/>
          </a:xfrm>
          <a:prstGeom prst="rect">
            <a:avLst/>
          </a:prstGeom>
          <a:ln w="0">
            <a:noFill/>
          </a:ln>
        </p:spPr>
      </p:pic>
      <p:sp>
        <p:nvSpPr>
          <p:cNvPr id="252" name="Obdélník 4"/>
          <p:cNvSpPr/>
          <p:nvPr/>
        </p:nvSpPr>
        <p:spPr>
          <a:xfrm>
            <a:off x="651600" y="6315480"/>
            <a:ext cx="31982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cs-CZ" sz="1200" b="0" strike="noStrike" spc="-1">
                <a:solidFill>
                  <a:srgbClr val="FFFFFF"/>
                </a:solidFill>
                <a:latin typeface="Verdana"/>
                <a:ea typeface="Verdana"/>
              </a:rPr>
              <a:t>Jakub Nedvěd</a:t>
            </a:r>
            <a:endParaRPr lang="cs-CZ" sz="1200" b="0" strike="noStrike" spc="-1">
              <a:latin typeface="Arial"/>
            </a:endParaRPr>
          </a:p>
        </p:txBody>
      </p:sp>
      <p:sp>
        <p:nvSpPr>
          <p:cNvPr id="253" name="Obdélník 5"/>
          <p:cNvSpPr/>
          <p:nvPr/>
        </p:nvSpPr>
        <p:spPr>
          <a:xfrm>
            <a:off x="1460520" y="5220000"/>
            <a:ext cx="91735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cs-CZ" sz="3600" b="1" strike="noStrike" spc="-151">
                <a:solidFill>
                  <a:srgbClr val="FFFFFF"/>
                </a:solidFill>
                <a:latin typeface="Verdana"/>
                <a:ea typeface="Verdana"/>
              </a:rPr>
              <a:t>Informační systémy a technologie</a:t>
            </a:r>
            <a:endParaRPr lang="cs-CZ" sz="3600" b="0" strike="noStrike" spc="-1">
              <a:latin typeface="Arial"/>
            </a:endParaRPr>
          </a:p>
        </p:txBody>
      </p:sp>
      <p:pic>
        <p:nvPicPr>
          <p:cNvPr id="254" name="Obrázek 4"/>
          <p:cNvPicPr/>
          <p:nvPr/>
        </p:nvPicPr>
        <p:blipFill>
          <a:blip r:embed="rId4"/>
          <a:srcRect t="15466" r="84758"/>
          <a:stretch/>
        </p:blipFill>
        <p:spPr>
          <a:xfrm>
            <a:off x="4206960" y="1539720"/>
            <a:ext cx="3388680" cy="3673800"/>
          </a:xfrm>
          <a:prstGeom prst="rect">
            <a:avLst/>
          </a:prstGeom>
          <a:ln w="0">
            <a:noFill/>
          </a:ln>
        </p:spPr>
      </p:pic>
      <p:pic>
        <p:nvPicPr>
          <p:cNvPr id="255" name="Obrázek 5"/>
          <p:cNvPicPr/>
          <p:nvPr/>
        </p:nvPicPr>
        <p:blipFill>
          <a:blip r:embed="rId5"/>
          <a:stretch/>
        </p:blipFill>
        <p:spPr>
          <a:xfrm>
            <a:off x="359280" y="384120"/>
            <a:ext cx="3377520" cy="736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sldNum" idx="18"/>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93C2ED25-57CF-4CF1-A2C2-C5C580B4CDB2}" type="slidenum">
              <a:rPr lang="cs-CZ" sz="800" b="1" strike="noStrike" spc="-1">
                <a:solidFill>
                  <a:srgbClr val="808080"/>
                </a:solidFill>
                <a:latin typeface="Verdana"/>
                <a:ea typeface="Verdana"/>
              </a:rPr>
              <a:t>10</a:t>
            </a:fld>
            <a:endParaRPr lang="cs-CZ" sz="800" b="0" strike="noStrike" spc="-1">
              <a:latin typeface="Times New Roman"/>
            </a:endParaRPr>
          </a:p>
        </p:txBody>
      </p:sp>
      <p:sp>
        <p:nvSpPr>
          <p:cNvPr id="292"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93" name="Obdélník 1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94" name="Obdélník 2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VELIKOST OBRÁZKU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Celkový počet obrazových bodů na šířku a výšku obrazu.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Například velikost 600 × 400 pixelů vyjadřuje, že do obrázku se na šířku vejde 600 pixelů a na výšku 400 pixelů.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Zmenšování rastrového obrázku s sebou přináší ztrátu informací - kvality obrázku. Zmenšovat tedy sice můžeme, ale (zpětným) zvětšováním rastrového obrázku dojde ke ztrátě kvality.</a:t>
            </a:r>
            <a:endParaRPr lang="cs-CZ" sz="1800" b="0" strike="noStrike" spc="-1">
              <a:latin typeface="Arial"/>
            </a:endParaRPr>
          </a:p>
          <a:p>
            <a:pPr>
              <a:lnSpc>
                <a:spcPct val="150000"/>
              </a:lnSpc>
              <a:buNone/>
            </a:pP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Příklad: Stáhněte si obrázek https://3zskadan.cz/grafika/images/DU/teorie/prijmeni_velikost.jpg</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Otevřete v Malování a snižte velikost obrázku na 30×44 pixelů. Následně zvyšte velikost na 1200×1760 pixelů. Výsledný obrázek neukládejte, ale prohlédněte si k jakým změnám došlo.</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sldNum" idx="19"/>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B3B87B2B-AAA7-443A-846C-EEAE95141B3B}" type="slidenum">
              <a:rPr lang="cs-CZ" sz="800" b="1" strike="noStrike" spc="-1">
                <a:solidFill>
                  <a:srgbClr val="808080"/>
                </a:solidFill>
                <a:latin typeface="Verdana"/>
                <a:ea typeface="Verdana"/>
              </a:rPr>
              <a:t>11</a:t>
            </a:fld>
            <a:endParaRPr lang="cs-CZ" sz="800" b="0" strike="noStrike" spc="-1">
              <a:latin typeface="Times New Roman"/>
            </a:endParaRPr>
          </a:p>
        </p:txBody>
      </p:sp>
      <p:sp>
        <p:nvSpPr>
          <p:cNvPr id="296"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97" name="Obdélník 2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98" name="Obdélník 2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BARVY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Barvy jsou tvořeny (míchány) ze základních barev. Míchání se zapisuje různými logickými způsoby - barevnými modely.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BAREVNÝ MODEL	POPIS</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RGB			míchání tří světel - červená, zelená, modrá</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CMYK			míchání skutečných barev (tiskárna) nebo simulace míchání- azurová, 				purpurová, žlutá, černá</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HSB			barva vzniká výběrem odstínu, jeho sytosti a jasu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Hexadecimální kód 	černá: #000000, bílá: #FFFFFF (00 - světlo zhasnuté, FF - svítí v plné 				intenzitě)</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sldNum" idx="20"/>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65A200C4-7234-4C55-8578-448A753957D6}" type="slidenum">
              <a:rPr lang="cs-CZ" sz="800" b="1" strike="noStrike" spc="-1">
                <a:solidFill>
                  <a:srgbClr val="808080"/>
                </a:solidFill>
                <a:latin typeface="Verdana"/>
                <a:ea typeface="Verdana"/>
              </a:rPr>
              <a:t>12</a:t>
            </a:fld>
            <a:endParaRPr lang="cs-CZ" sz="800" b="0" strike="noStrike" spc="-1">
              <a:latin typeface="Times New Roman"/>
            </a:endParaRPr>
          </a:p>
        </p:txBody>
      </p:sp>
      <p:sp>
        <p:nvSpPr>
          <p:cNvPr id="300"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01" name="Obdélník 2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02" name="Obdélník 2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BAREVNÉ MODELY</a:t>
            </a:r>
            <a:endParaRPr lang="cs-CZ" sz="1800" b="0" strike="noStrike" spc="-1">
              <a:latin typeface="Arial"/>
            </a:endParaRPr>
          </a:p>
          <a:p>
            <a:pPr>
              <a:lnSpc>
                <a:spcPct val="150000"/>
              </a:lnSpc>
              <a:buNone/>
            </a:pPr>
            <a:endParaRPr lang="cs-CZ" sz="1800" b="0" strike="noStrike" spc="-1">
              <a:latin typeface="Arial"/>
            </a:endParaRPr>
          </a:p>
        </p:txBody>
      </p:sp>
      <p:pic>
        <p:nvPicPr>
          <p:cNvPr id="303" name="Obrázek 302"/>
          <p:cNvPicPr/>
          <p:nvPr/>
        </p:nvPicPr>
        <p:blipFill>
          <a:blip r:embed="rId2"/>
          <a:stretch/>
        </p:blipFill>
        <p:spPr>
          <a:xfrm>
            <a:off x="180000" y="2340000"/>
            <a:ext cx="3778920" cy="3736080"/>
          </a:xfrm>
          <a:prstGeom prst="rect">
            <a:avLst/>
          </a:prstGeom>
          <a:ln w="0">
            <a:noFill/>
          </a:ln>
        </p:spPr>
      </p:pic>
      <p:pic>
        <p:nvPicPr>
          <p:cNvPr id="304" name="Obrázek 303"/>
          <p:cNvPicPr/>
          <p:nvPr/>
        </p:nvPicPr>
        <p:blipFill>
          <a:blip r:embed="rId3"/>
          <a:stretch/>
        </p:blipFill>
        <p:spPr>
          <a:xfrm>
            <a:off x="4140000" y="2340000"/>
            <a:ext cx="3733200" cy="3778920"/>
          </a:xfrm>
          <a:prstGeom prst="rect">
            <a:avLst/>
          </a:prstGeom>
          <a:ln w="0">
            <a:noFill/>
          </a:ln>
        </p:spPr>
      </p:pic>
      <p:pic>
        <p:nvPicPr>
          <p:cNvPr id="305" name="Obrázek 304"/>
          <p:cNvPicPr/>
          <p:nvPr/>
        </p:nvPicPr>
        <p:blipFill>
          <a:blip r:embed="rId4"/>
          <a:stretch/>
        </p:blipFill>
        <p:spPr>
          <a:xfrm>
            <a:off x="8100000" y="2329920"/>
            <a:ext cx="3778920" cy="3789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sldNum" idx="21"/>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B393C0E3-E859-4D1F-9E18-C94ED099A11C}" type="slidenum">
              <a:rPr lang="cs-CZ" sz="800" b="1" strike="noStrike" spc="-1">
                <a:solidFill>
                  <a:srgbClr val="808080"/>
                </a:solidFill>
                <a:latin typeface="Verdana"/>
                <a:ea typeface="Verdana"/>
              </a:rPr>
              <a:t>13</a:t>
            </a:fld>
            <a:endParaRPr lang="cs-CZ" sz="800" b="0" strike="noStrike" spc="-1">
              <a:latin typeface="Times New Roman"/>
            </a:endParaRPr>
          </a:p>
        </p:txBody>
      </p:sp>
      <p:sp>
        <p:nvSpPr>
          <p:cNvPr id="307"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08" name="Obdélník 25"/>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09" name="Obdélník 26"/>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BAREVNÁ HLOUBKA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Udává, kolik bitů je vyhrazeno pro přenos barevné informace o jednom bodu. Konkrétně, počet bitů popisujících bod z hlediska počtu barev, které může každý bod nabýt.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Lidské oko je schopné rozeznat cca 10 000 000 barev</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graphicFrame>
        <p:nvGraphicFramePr>
          <p:cNvPr id="310" name="Tabulka 309"/>
          <p:cNvGraphicFramePr/>
          <p:nvPr/>
        </p:nvGraphicFramePr>
        <p:xfrm>
          <a:off x="699480" y="3510360"/>
          <a:ext cx="10462320" cy="2323800"/>
        </p:xfrm>
        <a:graphic>
          <a:graphicData uri="http://schemas.openxmlformats.org/drawingml/2006/table">
            <a:tbl>
              <a:tblPr/>
              <a:tblGrid>
                <a:gridCol w="2061360">
                  <a:extLst>
                    <a:ext uri="{9D8B030D-6E8A-4147-A177-3AD203B41FA5}">
                      <a16:colId xmlns:a16="http://schemas.microsoft.com/office/drawing/2014/main" val="20000"/>
                    </a:ext>
                  </a:extLst>
                </a:gridCol>
                <a:gridCol w="3952440">
                  <a:extLst>
                    <a:ext uri="{9D8B030D-6E8A-4147-A177-3AD203B41FA5}">
                      <a16:colId xmlns:a16="http://schemas.microsoft.com/office/drawing/2014/main" val="20001"/>
                    </a:ext>
                  </a:extLst>
                </a:gridCol>
                <a:gridCol w="4448880">
                  <a:extLst>
                    <a:ext uri="{9D8B030D-6E8A-4147-A177-3AD203B41FA5}">
                      <a16:colId xmlns:a16="http://schemas.microsoft.com/office/drawing/2014/main" val="20002"/>
                    </a:ext>
                  </a:extLst>
                </a:gridCol>
              </a:tblGrid>
              <a:tr h="349920">
                <a:tc>
                  <a:txBody>
                    <a:bodyPr/>
                    <a:lstStyle/>
                    <a:p>
                      <a:pPr>
                        <a:lnSpc>
                          <a:spcPct val="100000"/>
                        </a:lnSpc>
                        <a:buNone/>
                      </a:pPr>
                      <a:r>
                        <a:rPr lang="cs-CZ" sz="1800" b="0" strike="noStrike" spc="-1">
                          <a:latin typeface="Arial"/>
                        </a:rPr>
                        <a:t>Počet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cs-CZ" sz="1800" b="0" strike="noStrike" spc="-1">
                          <a:latin typeface="Arial"/>
                        </a:rPr>
                        <a:t>Počet možných barev</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cs-CZ" sz="1800" b="0" strike="noStrike" spc="-1">
                          <a:latin typeface="Arial"/>
                        </a:rPr>
                        <a:t>Název</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51720">
                <a:tc>
                  <a:txBody>
                    <a:bodyPr/>
                    <a:lstStyle/>
                    <a:p>
                      <a:pPr>
                        <a:lnSpc>
                          <a:spcPct val="100000"/>
                        </a:lnSpc>
                        <a:buNone/>
                      </a:pPr>
                      <a:r>
                        <a:rPr lang="cs-CZ" sz="1800" b="0" strike="noStrike" spc="-1">
                          <a:latin typeface="Arial"/>
                        </a:rPr>
                        <a:t>1 bit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2 – černá a bílá (nebo jiné dvě)</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monochrom mode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7760">
                <a:tc>
                  <a:txBody>
                    <a:bodyPr/>
                    <a:lstStyle/>
                    <a:p>
                      <a:pPr>
                        <a:lnSpc>
                          <a:spcPct val="100000"/>
                        </a:lnSpc>
                        <a:buNone/>
                      </a:pPr>
                      <a:r>
                        <a:rPr lang="cs-CZ" sz="1800" b="0" strike="noStrike" spc="-1">
                          <a:latin typeface="Arial"/>
                        </a:rPr>
                        <a:t>8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256 barev nebo 256 odstínů šedé</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pseudo color nebo gray scale mode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58920">
                <a:tc>
                  <a:txBody>
                    <a:bodyPr/>
                    <a:lstStyle/>
                    <a:p>
                      <a:pPr>
                        <a:lnSpc>
                          <a:spcPct val="100000"/>
                        </a:lnSpc>
                        <a:buNone/>
                      </a:pPr>
                      <a:r>
                        <a:rPr lang="cs-CZ" sz="1800" b="0" strike="noStrike" spc="-1">
                          <a:latin typeface="Arial"/>
                        </a:rPr>
                        <a:t>16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65 536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high color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216000">
                <a:tc>
                  <a:txBody>
                    <a:bodyPr/>
                    <a:lstStyle/>
                    <a:p>
                      <a:pPr>
                        <a:lnSpc>
                          <a:spcPct val="100000"/>
                        </a:lnSpc>
                        <a:buNone/>
                      </a:pPr>
                      <a:r>
                        <a:rPr lang="cs-CZ" sz="1800" b="0" strike="noStrike" spc="-1">
                          <a:latin typeface="Arial"/>
                        </a:rPr>
                        <a:t>24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16 777 216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true color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49920">
                <a:tc>
                  <a:txBody>
                    <a:bodyPr/>
                    <a:lstStyle/>
                    <a:p>
                      <a:pPr>
                        <a:lnSpc>
                          <a:spcPct val="100000"/>
                        </a:lnSpc>
                        <a:buNone/>
                      </a:pPr>
                      <a:r>
                        <a:rPr lang="cs-CZ" sz="1800" b="0" strike="noStrike" spc="-1">
                          <a:latin typeface="Arial"/>
                        </a:rPr>
                        <a:t>32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4 294 967 296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cs-CZ" sz="1800" b="0" strike="noStrike" spc="-1">
                          <a:latin typeface="Arial"/>
                        </a:rPr>
                        <a:t>true color + alfa kanál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49920">
                <a:tc>
                  <a:txBody>
                    <a:bodyPr/>
                    <a:lstStyle/>
                    <a:p>
                      <a:pPr>
                        <a:lnSpc>
                          <a:spcPct val="100000"/>
                        </a:lnSpc>
                        <a:buNone/>
                      </a:pPr>
                      <a:r>
                        <a:rPr lang="cs-CZ" sz="1800" b="0" strike="noStrike" spc="-1">
                          <a:latin typeface="Arial"/>
                        </a:rPr>
                        <a:t>48 bitů</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281 474 976 710 656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cs-CZ" sz="1800" b="0" strike="noStrike" spc="-1">
                          <a:latin typeface="Arial"/>
                        </a:rPr>
                        <a:t>deep color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sldNum" idx="22"/>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481908F4-B78C-4DF8-9844-7C4744C0E4BA}" type="slidenum">
              <a:rPr lang="cs-CZ" sz="800" b="1" strike="noStrike" spc="-1">
                <a:solidFill>
                  <a:srgbClr val="808080"/>
                </a:solidFill>
                <a:latin typeface="Verdana"/>
                <a:ea typeface="Verdana"/>
              </a:rPr>
              <a:t>14</a:t>
            </a:fld>
            <a:endParaRPr lang="cs-CZ" sz="800" b="0" strike="noStrike" spc="-1">
              <a:latin typeface="Times New Roman"/>
            </a:endParaRPr>
          </a:p>
        </p:txBody>
      </p:sp>
      <p:sp>
        <p:nvSpPr>
          <p:cNvPr id="312"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13" name="Obdélník 27"/>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14" name="Obdélník 28"/>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BAREVNÁ HLOUBKA</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marL="216000" indent="-216000">
              <a:lnSpc>
                <a:spcPct val="150000"/>
              </a:lnSpc>
              <a:buClr>
                <a:srgbClr val="000000"/>
              </a:buClr>
              <a:buSzPct val="45000"/>
              <a:buFont typeface="Wingdings" charset="2"/>
              <a:buChar char=""/>
            </a:pPr>
            <a:r>
              <a:rPr lang="cs-CZ" sz="1600" b="0" strike="noStrike" spc="-1">
                <a:solidFill>
                  <a:srgbClr val="000000"/>
                </a:solidFill>
                <a:latin typeface="Arial"/>
                <a:ea typeface="DejaVu Sans"/>
              </a:rPr>
              <a:t>Použijte libovolný obrázek z internetu, otevřete v Malování, postupně měňte a ukládejte soubor s následující barevnou hloubkou a ve formátu: a) 8bitový barevný, b) 24bitový barevný, c) 1bitový černobílý</a:t>
            </a:r>
            <a:endParaRPr lang="cs-CZ" sz="16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15" name="Obrázek 314"/>
          <p:cNvPicPr/>
          <p:nvPr/>
        </p:nvPicPr>
        <p:blipFill>
          <a:blip r:embed="rId2"/>
          <a:stretch/>
        </p:blipFill>
        <p:spPr>
          <a:xfrm>
            <a:off x="867600" y="2143080"/>
            <a:ext cx="9751320" cy="3033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sldNum" idx="23"/>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FCA2BD76-4505-463D-A1EE-E5B47FAEB4B2}" type="slidenum">
              <a:rPr lang="cs-CZ" sz="800" b="1" strike="noStrike" spc="-1">
                <a:solidFill>
                  <a:srgbClr val="808080"/>
                </a:solidFill>
                <a:latin typeface="Verdana"/>
                <a:ea typeface="Verdana"/>
              </a:rPr>
              <a:t>15</a:t>
            </a:fld>
            <a:endParaRPr lang="cs-CZ" sz="800" b="0" strike="noStrike" spc="-1">
              <a:latin typeface="Times New Roman"/>
            </a:endParaRPr>
          </a:p>
        </p:txBody>
      </p:sp>
      <p:sp>
        <p:nvSpPr>
          <p:cNvPr id="317"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18" name="Obdélník 2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19" name="Obdélník 3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GRAFICKÉ FORMÁTY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Grafické formáty dělíme podle způsobu uložení (zakódování) grafických dat, a to do dvou skupin:</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RASTROVÉ (BITMAPOVÉ) FORMÁTY - ukládají data popisující obraz jako bitovou mapu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VEKTOROVÉ FORMÁTY - obsahují seznam grafických objektů obrázku</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sldNum" idx="24"/>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D6373951-3E96-4926-A94D-125AB02D227A}" type="slidenum">
              <a:rPr lang="cs-CZ" sz="800" b="1" strike="noStrike" spc="-1">
                <a:solidFill>
                  <a:srgbClr val="808080"/>
                </a:solidFill>
                <a:latin typeface="Verdana"/>
                <a:ea typeface="Verdana"/>
              </a:rPr>
              <a:t>16</a:t>
            </a:fld>
            <a:endParaRPr lang="cs-CZ" sz="800" b="0" strike="noStrike" spc="-1">
              <a:latin typeface="Times New Roman"/>
            </a:endParaRPr>
          </a:p>
        </p:txBody>
      </p:sp>
      <p:sp>
        <p:nvSpPr>
          <p:cNvPr id="321"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22" name="Obdélník 3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23" name="Obdélník 3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RASTROVÉ (BITMAPOVÉ) FORMÁTY</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24" name="Obrázek 323"/>
          <p:cNvPicPr/>
          <p:nvPr/>
        </p:nvPicPr>
        <p:blipFill>
          <a:blip r:embed="rId2"/>
          <a:stretch/>
        </p:blipFill>
        <p:spPr>
          <a:xfrm>
            <a:off x="1260000" y="2160000"/>
            <a:ext cx="9538920" cy="3967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p:cNvSpPr>
          <p:nvPr>
            <p:ph type="sldNum" idx="25"/>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6D61B8CE-33A5-4451-B911-852E13D7D98B}" type="slidenum">
              <a:rPr lang="cs-CZ" sz="800" b="1" strike="noStrike" spc="-1">
                <a:solidFill>
                  <a:srgbClr val="808080"/>
                </a:solidFill>
                <a:latin typeface="Verdana"/>
                <a:ea typeface="Verdana"/>
              </a:rPr>
              <a:t>17</a:t>
            </a:fld>
            <a:endParaRPr lang="cs-CZ" sz="800" b="0" strike="noStrike" spc="-1">
              <a:latin typeface="Times New Roman"/>
            </a:endParaRPr>
          </a:p>
        </p:txBody>
      </p:sp>
      <p:sp>
        <p:nvSpPr>
          <p:cNvPr id="326"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27" name="Obdélník 3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28" name="Obdélník 3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VEKTOROVÉ FORMÁTY</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29" name="Obrázek 328"/>
          <p:cNvPicPr/>
          <p:nvPr/>
        </p:nvPicPr>
        <p:blipFill>
          <a:blip r:embed="rId2"/>
          <a:stretch/>
        </p:blipFill>
        <p:spPr>
          <a:xfrm>
            <a:off x="740880" y="2520000"/>
            <a:ext cx="10598040" cy="2612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sldNum" idx="26"/>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14FF7D0B-6419-484E-B345-E4350597E30A}" type="slidenum">
              <a:rPr lang="cs-CZ" sz="800" b="1" strike="noStrike" spc="-1">
                <a:solidFill>
                  <a:srgbClr val="808080"/>
                </a:solidFill>
                <a:latin typeface="Verdana"/>
                <a:ea typeface="Verdana"/>
              </a:rPr>
              <a:t>18</a:t>
            </a:fld>
            <a:endParaRPr lang="cs-CZ" sz="800" b="0" strike="noStrike" spc="-1">
              <a:latin typeface="Times New Roman"/>
            </a:endParaRPr>
          </a:p>
        </p:txBody>
      </p:sp>
      <p:sp>
        <p:nvSpPr>
          <p:cNvPr id="331"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332" name="Obdélník 35"/>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33" name="Obdélník 36"/>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GUI (Graphical User Interface)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GUI je zkratka, která v češtině znamená grafické uživatelské rozhraní. Umožňuje uživatelům ovládat software/hardware pomocí interaktivních ovládacích prvků.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GUI představuje informace a akce, které jsou pro uživatele zobrazována pomocí grafických prvků (např. ikon).</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sldNum" idx="27"/>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34B89FB0-B056-4377-903E-065E8D0574DC}" type="slidenum">
              <a:rPr lang="cs-CZ" sz="800" b="1" strike="noStrike" spc="-1">
                <a:solidFill>
                  <a:srgbClr val="808080"/>
                </a:solidFill>
                <a:latin typeface="Verdana"/>
                <a:ea typeface="Verdana"/>
              </a:rPr>
              <a:t>19</a:t>
            </a:fld>
            <a:endParaRPr lang="cs-CZ" sz="800" b="0" strike="noStrike" spc="-1">
              <a:latin typeface="Times New Roman"/>
            </a:endParaRPr>
          </a:p>
        </p:txBody>
      </p:sp>
      <p:sp>
        <p:nvSpPr>
          <p:cNvPr id="335" name="PlaceHolder 2"/>
          <p:cNvSpPr>
            <a:spLocks noGrp="1"/>
          </p:cNvSpPr>
          <p:nvPr>
            <p:ph type="title"/>
          </p:nvPr>
        </p:nvSpPr>
        <p:spPr>
          <a:xfrm>
            <a:off x="180000" y="1332000"/>
            <a:ext cx="1187352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teorie počítačové grafiky, základní pojmy, principy a rozdělení</a:t>
            </a:r>
            <a:endParaRPr lang="cs-CZ" sz="4000" b="0" strike="noStrike" spc="-1">
              <a:latin typeface="Arial"/>
            </a:endParaRPr>
          </a:p>
        </p:txBody>
      </p:sp>
      <p:sp>
        <p:nvSpPr>
          <p:cNvPr id="336" name="Obdélník 15"/>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37" name="Obdélník 191"/>
          <p:cNvSpPr/>
          <p:nvPr/>
        </p:nvSpPr>
        <p:spPr>
          <a:xfrm>
            <a:off x="720720" y="2160000"/>
            <a:ext cx="10973880" cy="413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FF0000"/>
                </a:solidFill>
                <a:latin typeface="Arial"/>
                <a:ea typeface="DejaVu Sans"/>
              </a:rPr>
              <a:t>Prezentace k prohlédnutí: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2"/>
              </a:rPr>
              <a:t>https://zs-zelatovska.cz/upload/5648436964vy-32-inovace-110-pocitacova-grafika-uvod.pdf</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3"/>
              </a:rPr>
              <a:t>https://aratideshmukh.files.wordpress.com/2020/07/basics-of-computer-graphics-ppt.pdf</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4"/>
              </a:rPr>
              <a:t>https://3zskadan.cz/grafika/teorie.html</a:t>
            </a:r>
            <a:endParaRPr lang="cs-CZ" sz="1800" b="0" strike="noStrike" spc="-1">
              <a:latin typeface="Arial"/>
            </a:endParaRPr>
          </a:p>
          <a:p>
            <a:pPr>
              <a:lnSpc>
                <a:spcPct val="150000"/>
              </a:lnSpc>
              <a:buNone/>
            </a:pPr>
            <a:r>
              <a:rPr lang="cs-CZ" sz="1800" b="0" strike="noStrike" spc="-1">
                <a:solidFill>
                  <a:srgbClr val="FF0000"/>
                </a:solidFill>
                <a:latin typeface="Arial"/>
                <a:ea typeface="DejaVu Sans"/>
              </a:rPr>
              <a:t>Videa: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5"/>
              </a:rPr>
              <a:t>https://www.youtube.com/watch?v=kiUGidgMKUM</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6"/>
              </a:rPr>
              <a:t>https://www.youtube.com/watch?v=W2xknX3k6FY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7"/>
              </a:rPr>
              <a:t>https://www.youtube.com/watch?v=cvcAjgMUPUA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8"/>
              </a:rPr>
              <a:t>https://www.youtube.com/watch?v=RNvYGcgoGcs</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sldNum" idx="10"/>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CE408E0A-F3C9-48CD-97C0-1CCF6A7F9B39}" type="slidenum">
              <a:rPr lang="cs-CZ" sz="800" b="1" strike="noStrike" spc="-1">
                <a:solidFill>
                  <a:srgbClr val="808080"/>
                </a:solidFill>
                <a:latin typeface="Verdana"/>
                <a:ea typeface="Verdana"/>
              </a:rPr>
              <a:t>2</a:t>
            </a:fld>
            <a:endParaRPr lang="cs-CZ" sz="800" b="0" strike="noStrike" spc="-1">
              <a:latin typeface="Times New Roman"/>
            </a:endParaRPr>
          </a:p>
        </p:txBody>
      </p:sp>
      <p:sp>
        <p:nvSpPr>
          <p:cNvPr id="257" name="PlaceHolder 2"/>
          <p:cNvSpPr>
            <a:spLocks noGrp="1"/>
          </p:cNvSpPr>
          <p:nvPr>
            <p:ph type="title"/>
          </p:nvPr>
        </p:nvSpPr>
        <p:spPr>
          <a:xfrm>
            <a:off x="769320" y="1080000"/>
            <a:ext cx="10928880" cy="326520"/>
          </a:xfrm>
          <a:prstGeom prst="rect">
            <a:avLst/>
          </a:prstGeom>
          <a:noFill/>
          <a:ln w="0">
            <a:noFill/>
          </a:ln>
        </p:spPr>
        <p:txBody>
          <a:bodyPr lIns="0" tIns="0" rIns="0" bIns="0" anchor="ctr">
            <a:noAutofit/>
          </a:bodyPr>
          <a:lstStyle/>
          <a:p>
            <a:pPr>
              <a:lnSpc>
                <a:spcPct val="90000"/>
              </a:lnSpc>
              <a:buNone/>
            </a:pPr>
            <a:r>
              <a:rPr lang="cs-CZ" sz="4000" b="1" strike="noStrike" spc="-151">
                <a:solidFill>
                  <a:srgbClr val="2388A9"/>
                </a:solidFill>
                <a:latin typeface="Verdana"/>
                <a:ea typeface="Verdana"/>
              </a:rPr>
              <a:t>Témata prvního ročníku – druhá část</a:t>
            </a:r>
            <a:endParaRPr lang="cs-CZ" sz="4000" b="0" strike="noStrike" spc="-1">
              <a:latin typeface="Arial"/>
            </a:endParaRPr>
          </a:p>
        </p:txBody>
      </p:sp>
      <p:sp>
        <p:nvSpPr>
          <p:cNvPr id="258" name="Obdélník 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59" name="Obdélník 176"/>
          <p:cNvSpPr/>
          <p:nvPr/>
        </p:nvSpPr>
        <p:spPr>
          <a:xfrm>
            <a:off x="180000" y="1574280"/>
            <a:ext cx="3953520" cy="493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cs-CZ" sz="1600" b="1" strike="noStrike" spc="-1">
                <a:solidFill>
                  <a:srgbClr val="FF0000"/>
                </a:solidFill>
                <a:latin typeface="Arial"/>
                <a:ea typeface="DejaVu Sans"/>
              </a:rPr>
              <a:t>Práce s počítačem, operační systém, soubory, adresářová struktura</a:t>
            </a:r>
            <a:endParaRPr lang="cs-CZ" sz="1600" b="0" strike="noStrike" spc="-1">
              <a:latin typeface="Arial"/>
            </a:endParaRPr>
          </a:p>
          <a:p>
            <a:pPr>
              <a:lnSpc>
                <a:spcPct val="100000"/>
              </a:lnSpc>
              <a:buNone/>
            </a:pPr>
            <a:endParaRPr lang="cs-CZ" sz="1400" b="0" strike="noStrike" spc="-1">
              <a:latin typeface="Arial"/>
            </a:endParaRPr>
          </a:p>
        </p:txBody>
      </p:sp>
      <p:sp>
        <p:nvSpPr>
          <p:cNvPr id="260" name="Obdélník 177"/>
          <p:cNvSpPr/>
          <p:nvPr/>
        </p:nvSpPr>
        <p:spPr>
          <a:xfrm>
            <a:off x="8100000" y="1574280"/>
            <a:ext cx="3953520" cy="470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cs-CZ" sz="1600" b="1" strike="noStrike" spc="-1">
                <a:solidFill>
                  <a:srgbClr val="FF0000"/>
                </a:solidFill>
                <a:latin typeface="Arial"/>
                <a:ea typeface="DejaVu Sans"/>
              </a:rPr>
              <a:t>Počítačová grafika</a:t>
            </a:r>
            <a:endParaRPr lang="cs-CZ" sz="16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teorie počítačové grafiky, základní pojmy, principy a rozdělení</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grafická kompozice</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barvy</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běžné grafické formáty souborů</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konverze mezi jednotlivými grafickými formáty</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používání digitálního fotoaparátu, zásady kompozice obrazu</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Arial"/>
                <a:ea typeface="DejaVu Sans"/>
              </a:rPr>
              <a:t>rastrová grafika (základní úpravy fotografií, výběry, kreslící nástroje, vrstvy, koláže, efekty atd.)</a:t>
            </a:r>
            <a:endParaRPr lang="cs-CZ" sz="1400" b="0" strike="noStrike" spc="-1">
              <a:latin typeface="Arial"/>
            </a:endParaRPr>
          </a:p>
          <a:p>
            <a:pPr marL="216000" indent="-216000">
              <a:lnSpc>
                <a:spcPct val="100000"/>
              </a:lnSpc>
              <a:buClr>
                <a:srgbClr val="000000"/>
              </a:buClr>
              <a:buFont typeface="StarSymbol"/>
              <a:buAutoNum type="arabicParenR"/>
            </a:pPr>
            <a:r>
              <a:rPr lang="cs-CZ" sz="1400" b="0" strike="noStrike" spc="-1">
                <a:solidFill>
                  <a:srgbClr val="FF0000"/>
                </a:solidFill>
                <a:latin typeface="Cambria"/>
                <a:ea typeface="Cambria"/>
              </a:rPr>
              <a:t>vektorová grafika (kreslení základních grafických objektů, výběry objektů, seskupení objektů, pořadí objektů, text, rastrové obrázky, beziérovy křivky, export do pdf atd.)</a:t>
            </a:r>
            <a:endParaRPr lang="cs-CZ" sz="1400" b="0" strike="noStrike" spc="-1">
              <a:latin typeface="Arial"/>
            </a:endParaRPr>
          </a:p>
        </p:txBody>
      </p:sp>
      <p:sp>
        <p:nvSpPr>
          <p:cNvPr id="261" name="Obdélník 178"/>
          <p:cNvSpPr/>
          <p:nvPr/>
        </p:nvSpPr>
        <p:spPr>
          <a:xfrm>
            <a:off x="4140000" y="1574280"/>
            <a:ext cx="3953520" cy="470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cs-CZ" sz="1600" b="1" strike="noStrike" spc="-1">
                <a:solidFill>
                  <a:srgbClr val="FF0000"/>
                </a:solidFill>
                <a:latin typeface="Arial"/>
                <a:ea typeface="DejaVu Sans"/>
              </a:rPr>
              <a:t>Tabulkový procesor</a:t>
            </a:r>
            <a:endParaRPr lang="cs-CZ" sz="1600" b="0" strike="noStrike" spc="-1">
              <a:latin typeface="Arial"/>
            </a:endParaRPr>
          </a:p>
          <a:p>
            <a:pPr>
              <a:lnSpc>
                <a:spcPct val="100000"/>
              </a:lnSpc>
              <a:buNone/>
            </a:pPr>
            <a:endParaRPr lang="cs-CZ"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sldNum" idx="28"/>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4801F192-83FC-4735-9444-825163E2F093}" type="slidenum">
              <a:rPr lang="cs-CZ" sz="800" b="1" strike="noStrike" spc="-1">
                <a:solidFill>
                  <a:srgbClr val="808080"/>
                </a:solidFill>
                <a:latin typeface="Verdana"/>
                <a:ea typeface="Verdana"/>
              </a:rPr>
              <a:t>20</a:t>
            </a:fld>
            <a:endParaRPr lang="cs-CZ" sz="800" b="0" strike="noStrike" spc="-1">
              <a:latin typeface="Times New Roman"/>
            </a:endParaRPr>
          </a:p>
        </p:txBody>
      </p:sp>
      <p:sp>
        <p:nvSpPr>
          <p:cNvPr id="339"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a:t>
            </a:r>
            <a:endParaRPr lang="cs-CZ" sz="4000" b="0" strike="noStrike" spc="-1">
              <a:latin typeface="Arial"/>
            </a:endParaRPr>
          </a:p>
        </p:txBody>
      </p:sp>
      <p:sp>
        <p:nvSpPr>
          <p:cNvPr id="340" name="Obdélník 4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41" name="Obdélník 4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Úkol – rozdíl mezi rastrovým a vektorovým obrázkem</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Kód pro popis obrázku pomocí rastrového zápisu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Kód pro popis obrázku pomocí vektorového zápisu</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42" name="Obrázek 341"/>
          <p:cNvPicPr/>
          <p:nvPr/>
        </p:nvPicPr>
        <p:blipFill>
          <a:blip r:embed="rId2"/>
          <a:stretch/>
        </p:blipFill>
        <p:spPr>
          <a:xfrm>
            <a:off x="3780000" y="2946600"/>
            <a:ext cx="3419640" cy="3353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sldNum" idx="29"/>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7AD6F4B1-8F33-469B-8A72-5416F96E8838}" type="slidenum">
              <a:rPr lang="cs-CZ" sz="800" b="1" strike="noStrike" spc="-1">
                <a:solidFill>
                  <a:srgbClr val="808080"/>
                </a:solidFill>
                <a:latin typeface="Verdana"/>
                <a:ea typeface="Verdana"/>
              </a:rPr>
              <a:t>21</a:t>
            </a:fld>
            <a:endParaRPr lang="cs-CZ" sz="800" b="0" strike="noStrike" spc="-1">
              <a:latin typeface="Times New Roman"/>
            </a:endParaRPr>
          </a:p>
        </p:txBody>
      </p:sp>
      <p:sp>
        <p:nvSpPr>
          <p:cNvPr id="344"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45" name="Obdélník 37"/>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46" name="Obdélník 38"/>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Prezentace a odkazy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2"/>
              </a:rPr>
              <a:t>https://slideplayer.cz/slide/3293685/</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rPr>
              <a:t>https://cs.wikipedia.org/wiki/Obrazová_kompozice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3"/>
              </a:rPr>
              <a:t>https://pixlr.com/cz/x/#home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4"/>
              </a:rPr>
              <a:t>https://www.thegraphicdesignschool.com/dex/</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5"/>
              </a:rPr>
              <a:t>https://graphicmama.com/blog/design-composition-things-know/</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Videa: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hlinkClick r:id="rId6"/>
              </a:rPr>
              <a:t>https://www.youtube.com/watch?v=eEWRbpDu6CU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hlinkClick r:id="rId7"/>
              </a:rPr>
              <a:t>https://www.youtube.com/watch?v=a5KYlHNKQB8</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sldNum" idx="30"/>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556A8689-9911-4634-84C1-E56C5CF72F09}" type="slidenum">
              <a:rPr lang="cs-CZ" sz="800" b="1" strike="noStrike" spc="-1">
                <a:solidFill>
                  <a:srgbClr val="808080"/>
                </a:solidFill>
                <a:latin typeface="Verdana"/>
                <a:ea typeface="Verdana"/>
              </a:rPr>
              <a:t>22</a:t>
            </a:fld>
            <a:endParaRPr lang="cs-CZ" sz="800" b="0" strike="noStrike" spc="-1">
              <a:latin typeface="Times New Roman"/>
            </a:endParaRPr>
          </a:p>
        </p:txBody>
      </p:sp>
      <p:sp>
        <p:nvSpPr>
          <p:cNvPr id="348"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49" name="Obdélník 5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50" name="Obdélník 5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Pravidlo třetin</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Vodicí linie / Perspektiva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Zarámování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Symetrie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Vzory a opakování / Rytmus</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Kontrast</a:t>
            </a: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p:cNvSpPr>
          <p:nvPr>
            <p:ph type="sldNum" idx="31"/>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B09E48EA-1B76-4F0E-A2B7-1B1FF84D9FB3}" type="slidenum">
              <a:rPr lang="cs-CZ" sz="800" b="1" strike="noStrike" spc="-1">
                <a:solidFill>
                  <a:srgbClr val="808080"/>
                </a:solidFill>
                <a:latin typeface="Verdana"/>
                <a:ea typeface="Verdana"/>
              </a:rPr>
              <a:t>23</a:t>
            </a:fld>
            <a:endParaRPr lang="cs-CZ" sz="800" b="0" strike="noStrike" spc="-1">
              <a:latin typeface="Times New Roman"/>
            </a:endParaRPr>
          </a:p>
        </p:txBody>
      </p:sp>
      <p:sp>
        <p:nvSpPr>
          <p:cNvPr id="352"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53" name="Obdélník 6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54" name="Obdélník 6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(1/6) - Pravidlo třetin</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Zjednodušená verze principu zlatého řezu je jedním z nejčastějších pomůcek při komponování obrazu – dnes už si ji můžeme zobrazit dokonce na displeji fotoaparátu a stejně tak v editačních programech při ořezu fotografie. Pravidlo třetin lze využít k rozdělení obrazu prostřednictvím linií a/nebo ke zdůraznění hlavních objektů na snímku – tak, že je umístíme do průsečíků přímek.​</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55" name="Obrázek 354"/>
          <p:cNvPicPr/>
          <p:nvPr/>
        </p:nvPicPr>
        <p:blipFill>
          <a:blip r:embed="rId2"/>
          <a:stretch/>
        </p:blipFill>
        <p:spPr>
          <a:xfrm>
            <a:off x="2774520" y="3852000"/>
            <a:ext cx="6045480" cy="217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sldNum" idx="32"/>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94F1BD92-D315-42C1-8008-161237DB18CE}" type="slidenum">
              <a:rPr lang="cs-CZ" sz="800" b="1" strike="noStrike" spc="-1">
                <a:solidFill>
                  <a:srgbClr val="808080"/>
                </a:solidFill>
                <a:latin typeface="Verdana"/>
                <a:ea typeface="Verdana"/>
              </a:rPr>
              <a:t>24</a:t>
            </a:fld>
            <a:endParaRPr lang="cs-CZ" sz="800" b="0" strike="noStrike" spc="-1">
              <a:latin typeface="Times New Roman"/>
            </a:endParaRPr>
          </a:p>
        </p:txBody>
      </p:sp>
      <p:sp>
        <p:nvSpPr>
          <p:cNvPr id="357"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58" name="Obdélník 5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59" name="Obdélník 5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(2/6) - Vodicí linie / Perspektiva</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Přirozené linie v záběru – koleje, ale i zdi, zábradlí, cesty, světelné paprsky – slouží nejen ke zdůraznění perspektivy, čili hloubky obrazu, ale též jako vodítka táhnoucí divákovo oko k ústřednímu objektu snímku. Vodicí linie mohou dle autorova záměru fungovat jako jakýsi návod ke „čtení“ snímku.</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60" name="Obrázek 359"/>
          <p:cNvPicPr/>
          <p:nvPr/>
        </p:nvPicPr>
        <p:blipFill>
          <a:blip r:embed="rId2"/>
          <a:stretch/>
        </p:blipFill>
        <p:spPr>
          <a:xfrm>
            <a:off x="900000" y="3600000"/>
            <a:ext cx="4376880" cy="2340000"/>
          </a:xfrm>
          <a:prstGeom prst="rect">
            <a:avLst/>
          </a:prstGeom>
          <a:ln w="0">
            <a:noFill/>
          </a:ln>
        </p:spPr>
      </p:pic>
      <p:pic>
        <p:nvPicPr>
          <p:cNvPr id="361" name="Obrázek 360"/>
          <p:cNvPicPr/>
          <p:nvPr/>
        </p:nvPicPr>
        <p:blipFill>
          <a:blip r:embed="rId3"/>
          <a:stretch/>
        </p:blipFill>
        <p:spPr>
          <a:xfrm>
            <a:off x="6849360" y="3600000"/>
            <a:ext cx="4130640" cy="2337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sldNum" idx="33"/>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61E360EB-80C6-4708-A39E-E82A8DAD5D84}" type="slidenum">
              <a:rPr lang="cs-CZ" sz="800" b="1" strike="noStrike" spc="-1">
                <a:solidFill>
                  <a:srgbClr val="808080"/>
                </a:solidFill>
                <a:latin typeface="Verdana"/>
                <a:ea typeface="Verdana"/>
              </a:rPr>
              <a:t>25</a:t>
            </a:fld>
            <a:endParaRPr lang="cs-CZ" sz="800" b="0" strike="noStrike" spc="-1">
              <a:latin typeface="Times New Roman"/>
            </a:endParaRPr>
          </a:p>
        </p:txBody>
      </p:sp>
      <p:sp>
        <p:nvSpPr>
          <p:cNvPr id="363"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64" name="Obdélník 55"/>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65" name="Obdélník 56"/>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(3/6) - Zarámování</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Průhledy do krajiny skrze skály, stromy apod., objekt umístěný v otevřených dveřích, oknech, autoportrét či odraz v zrcadle… existuje sto a jeden způsob, jak přirozeně zarámovat objekt našeho zájmu a přitáhnout k němu kýženou pozornost.</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66" name="Obrázek 365"/>
          <p:cNvPicPr/>
          <p:nvPr/>
        </p:nvPicPr>
        <p:blipFill>
          <a:blip r:embed="rId2"/>
          <a:stretch/>
        </p:blipFill>
        <p:spPr>
          <a:xfrm>
            <a:off x="3240000" y="3533400"/>
            <a:ext cx="5019840" cy="2406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sldNum" idx="34"/>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3F38DE64-E759-49DB-BE16-45886982D645}" type="slidenum">
              <a:rPr lang="cs-CZ" sz="800" b="1" strike="noStrike" spc="-1">
                <a:solidFill>
                  <a:srgbClr val="808080"/>
                </a:solidFill>
                <a:latin typeface="Verdana"/>
                <a:ea typeface="Verdana"/>
              </a:rPr>
              <a:t>26</a:t>
            </a:fld>
            <a:endParaRPr lang="cs-CZ" sz="800" b="0" strike="noStrike" spc="-1">
              <a:latin typeface="Times New Roman"/>
            </a:endParaRPr>
          </a:p>
        </p:txBody>
      </p:sp>
      <p:sp>
        <p:nvSpPr>
          <p:cNvPr id="368"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69" name="Obdélník 57"/>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70" name="Obdélník 58"/>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(4/6) - Symetrie</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Umístění hlavního objektu do středu snímku je leckdy považováno za chybu – pokud už se tedy k takovému kroku rozhodnete, měli byste splnit několik podmínek. Tou hlavní je symetrie, tedy rovnoměrné rozmístění obrazových prvků po stranách objektu, popřípadě jejich maximální eliminace. Pro středovou kompozici jsou Ideální přirozeně souměrné předměty, jako třebas tvář či tělo živočicha, včetně člověka, architektura, květy…</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71" name="Obrázek 370"/>
          <p:cNvPicPr/>
          <p:nvPr/>
        </p:nvPicPr>
        <p:blipFill>
          <a:blip r:embed="rId2"/>
          <a:stretch/>
        </p:blipFill>
        <p:spPr>
          <a:xfrm>
            <a:off x="3228120" y="4104360"/>
            <a:ext cx="5591880" cy="2015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sldNum" idx="35"/>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7A7B961D-0792-4B62-8101-69990B1034CC}" type="slidenum">
              <a:rPr lang="cs-CZ" sz="800" b="1" strike="noStrike" spc="-1">
                <a:solidFill>
                  <a:srgbClr val="808080"/>
                </a:solidFill>
                <a:latin typeface="Verdana"/>
                <a:ea typeface="Verdana"/>
              </a:rPr>
              <a:t>27</a:t>
            </a:fld>
            <a:endParaRPr lang="cs-CZ" sz="800" b="0" strike="noStrike" spc="-1">
              <a:latin typeface="Times New Roman"/>
            </a:endParaRPr>
          </a:p>
        </p:txBody>
      </p:sp>
      <p:sp>
        <p:nvSpPr>
          <p:cNvPr id="373"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74" name="Obdélník 5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75" name="Obdélník 6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(5/6) - Vzory a opakování / Rytmus</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Rytmus je přirozenou součástí lidského života. Vše kolem nás se odehrává v určitém rytmu, od dýchání po střídání ročních období, opakování je tedy něčím obecně srozumitelným. V obrazové podobě může mít rytmus velké množství podob, opakovat se mohou nejen tvary, ale i barvy, světla a stíny nebo děje. Opakování může mít účinek čistě estetický, pokud jej ovšem dokáže autor tvořivě uchopit a okořenit kontrastními prvky, nejen formálními (barva, tvar atd.), ale i významovými, vzniknou opravdu působivá díla.</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76" name="Obrázek 375"/>
          <p:cNvPicPr/>
          <p:nvPr/>
        </p:nvPicPr>
        <p:blipFill>
          <a:blip r:embed="rId2"/>
          <a:stretch/>
        </p:blipFill>
        <p:spPr>
          <a:xfrm>
            <a:off x="2657160" y="4157280"/>
            <a:ext cx="5622840" cy="2142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sldNum" idx="36"/>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A3C0EB2F-BB5F-41F2-A6E2-56B065DDBBF0}" type="slidenum">
              <a:rPr lang="cs-CZ" sz="800" b="1" strike="noStrike" spc="-1">
                <a:solidFill>
                  <a:srgbClr val="808080"/>
                </a:solidFill>
                <a:latin typeface="Verdana"/>
                <a:ea typeface="Verdana"/>
              </a:rPr>
              <a:t>28</a:t>
            </a:fld>
            <a:endParaRPr lang="cs-CZ" sz="800" b="0" strike="noStrike" spc="-1">
              <a:latin typeface="Times New Roman"/>
            </a:endParaRPr>
          </a:p>
        </p:txBody>
      </p:sp>
      <p:sp>
        <p:nvSpPr>
          <p:cNvPr id="378"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79" name="Obdélník 6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80" name="Obdélník 6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Vybraná pravidla grafické kompozice (6/6) - Kontrast</a:t>
            </a:r>
            <a:endParaRPr lang="cs-CZ" sz="1800" b="0" strike="noStrike" spc="-1">
              <a:latin typeface="Arial"/>
            </a:endParaRPr>
          </a:p>
          <a:p>
            <a:pPr>
              <a:lnSpc>
                <a:spcPct val="150000"/>
              </a:lnSpc>
              <a:buNone/>
            </a:pPr>
            <a:r>
              <a:rPr lang="cs-CZ" sz="1800" b="0" strike="noStrike" spc="-1">
                <a:solidFill>
                  <a:srgbClr val="000000"/>
                </a:solidFill>
                <a:latin typeface="Arial"/>
                <a:ea typeface="DejaVu Sans"/>
              </a:rPr>
              <a:t>Využití kontrastu je jedním z nejúčinnějších přístupů, jak vytknout, zvýraznit hlavní motiv, popř. utlumit rušivé pozadí. Toho lze docílit hned několika způsoby: tonální (typický postup u černobílé fotografie) či barevnou skladbou obrazu a/nebo hloubkou ostrosti – zaostřením ústředního objektu a rozostřením pozadí. ​Vyšším stupněm „umění kontrastu“ je hledání a nacházení kontrastu významového.</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81" name="Obrázek 380"/>
          <p:cNvPicPr/>
          <p:nvPr/>
        </p:nvPicPr>
        <p:blipFill>
          <a:blip r:embed="rId2"/>
          <a:stretch/>
        </p:blipFill>
        <p:spPr>
          <a:xfrm>
            <a:off x="1440000" y="3789720"/>
            <a:ext cx="3574440" cy="2392920"/>
          </a:xfrm>
          <a:prstGeom prst="rect">
            <a:avLst/>
          </a:prstGeom>
          <a:ln w="0">
            <a:noFill/>
          </a:ln>
        </p:spPr>
      </p:pic>
      <p:pic>
        <p:nvPicPr>
          <p:cNvPr id="382" name="Obrázek 381"/>
          <p:cNvPicPr/>
          <p:nvPr/>
        </p:nvPicPr>
        <p:blipFill>
          <a:blip r:embed="rId3"/>
          <a:stretch/>
        </p:blipFill>
        <p:spPr>
          <a:xfrm>
            <a:off x="6300000" y="3960000"/>
            <a:ext cx="3584520" cy="198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sldNum" idx="37"/>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50A5977A-F4EB-44B0-83AD-1D6AB6E9D061}" type="slidenum">
              <a:rPr lang="cs-CZ" sz="800" b="1" strike="noStrike" spc="-1">
                <a:solidFill>
                  <a:srgbClr val="808080"/>
                </a:solidFill>
                <a:latin typeface="Verdana"/>
                <a:ea typeface="Verdana"/>
              </a:rPr>
              <a:t>29</a:t>
            </a:fld>
            <a:endParaRPr lang="cs-CZ" sz="800" b="0" strike="noStrike" spc="-1">
              <a:latin typeface="Times New Roman"/>
            </a:endParaRPr>
          </a:p>
        </p:txBody>
      </p:sp>
      <p:sp>
        <p:nvSpPr>
          <p:cNvPr id="384"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85" name="Obdélník 47"/>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86" name="Obdélník 48"/>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Úkol v Malování (nebo v libovolném grafickém editoru)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Namalujte tento obrázek</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Zachovejte symetričnost</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87" name="Obrázek 386"/>
          <p:cNvPicPr/>
          <p:nvPr/>
        </p:nvPicPr>
        <p:blipFill>
          <a:blip r:embed="rId2"/>
          <a:stretch/>
        </p:blipFill>
        <p:spPr>
          <a:xfrm>
            <a:off x="4500000" y="2340000"/>
            <a:ext cx="2879640" cy="378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sldNum" idx="11"/>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12B1FAC5-35BC-4F0C-8054-5C90228CA54B}" type="slidenum">
              <a:rPr lang="cs-CZ" sz="800" b="1" strike="noStrike" spc="-1">
                <a:solidFill>
                  <a:srgbClr val="808080"/>
                </a:solidFill>
                <a:latin typeface="Verdana"/>
                <a:ea typeface="Verdana"/>
              </a:rPr>
              <a:t>3</a:t>
            </a:fld>
            <a:endParaRPr lang="cs-CZ" sz="800" b="0" strike="noStrike" spc="-1">
              <a:latin typeface="Times New Roman"/>
            </a:endParaRPr>
          </a:p>
        </p:txBody>
      </p:sp>
      <p:sp>
        <p:nvSpPr>
          <p:cNvPr id="263" name="PlaceHolder 2"/>
          <p:cNvSpPr>
            <a:spLocks noGrp="1"/>
          </p:cNvSpPr>
          <p:nvPr>
            <p:ph type="title"/>
          </p:nvPr>
        </p:nvSpPr>
        <p:spPr>
          <a:xfrm>
            <a:off x="805320" y="1071000"/>
            <a:ext cx="6244200" cy="326520"/>
          </a:xfrm>
          <a:prstGeom prst="rect">
            <a:avLst/>
          </a:prstGeom>
          <a:noFill/>
          <a:ln w="0">
            <a:noFill/>
          </a:ln>
        </p:spPr>
        <p:txBody>
          <a:bodyPr lIns="0" tIns="0" rIns="0" bIns="0" anchor="ctr">
            <a:noAutofit/>
          </a:bodyPr>
          <a:lstStyle/>
          <a:p>
            <a:pPr>
              <a:lnSpc>
                <a:spcPct val="90000"/>
              </a:lnSpc>
              <a:buNone/>
            </a:pPr>
            <a:r>
              <a:rPr lang="cs-CZ" sz="4000" b="1" strike="noStrike" spc="-151">
                <a:solidFill>
                  <a:srgbClr val="2388A9"/>
                </a:solidFill>
                <a:latin typeface="Verdana"/>
                <a:ea typeface="Verdana"/>
              </a:rPr>
              <a:t>Nároky - prezentace </a:t>
            </a:r>
            <a:endParaRPr lang="cs-CZ" sz="4000" b="0" strike="noStrike" spc="-1">
              <a:latin typeface="Arial"/>
            </a:endParaRPr>
          </a:p>
        </p:txBody>
      </p:sp>
      <p:sp>
        <p:nvSpPr>
          <p:cNvPr id="264" name="Obdélník 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65" name="Obdélník 182"/>
          <p:cNvSpPr/>
          <p:nvPr/>
        </p:nvSpPr>
        <p:spPr>
          <a:xfrm>
            <a:off x="1260000" y="2340000"/>
            <a:ext cx="9309240" cy="315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Minimálně 1 prezentace za pololetí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Známka má stejnou váhu jako písemná práce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Příprava v libovolné aplikaci na tvorbu prezentací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Osobní prezentování před třídou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Délka 15 minut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Prezentace vede k diskusi</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Vybrat si téma z předchozí stránky z prvních dvou oblastí (třetí oblast v druhém pololetí)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FF0000"/>
                </a:solidFill>
                <a:latin typeface="Arial"/>
                <a:ea typeface="DejaVu Sans"/>
              </a:rPr>
              <a:t>Možné vlastní téma po konzultaci s profesorem</a:t>
            </a: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p:cNvSpPr>
          <p:nvPr>
            <p:ph type="sldNum" idx="38"/>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98624137-479E-4734-8720-9A2CD93E3B32}" type="slidenum">
              <a:rPr lang="cs-CZ" sz="800" b="1" strike="noStrike" spc="-1">
                <a:solidFill>
                  <a:srgbClr val="808080"/>
                </a:solidFill>
                <a:latin typeface="Verdana"/>
                <a:ea typeface="Verdana"/>
              </a:rPr>
              <a:t>30</a:t>
            </a:fld>
            <a:endParaRPr lang="cs-CZ" sz="800" b="0" strike="noStrike" spc="-1">
              <a:latin typeface="Times New Roman"/>
            </a:endParaRPr>
          </a:p>
        </p:txBody>
      </p:sp>
      <p:sp>
        <p:nvSpPr>
          <p:cNvPr id="389"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90" name="Obdélník 4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91" name="Obdélník 4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Úkol v Malování (nebo v libovolném grafickém editoru)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Pomůcka</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392" name="Obrázek 391"/>
          <p:cNvPicPr/>
          <p:nvPr/>
        </p:nvPicPr>
        <p:blipFill>
          <a:blip r:embed="rId2"/>
          <a:stretch/>
        </p:blipFill>
        <p:spPr>
          <a:xfrm>
            <a:off x="6300000" y="2880000"/>
            <a:ext cx="2653200" cy="3059640"/>
          </a:xfrm>
          <a:prstGeom prst="rect">
            <a:avLst/>
          </a:prstGeom>
          <a:ln w="0">
            <a:noFill/>
          </a:ln>
        </p:spPr>
      </p:pic>
      <p:pic>
        <p:nvPicPr>
          <p:cNvPr id="393" name="Obrázek 392"/>
          <p:cNvPicPr/>
          <p:nvPr/>
        </p:nvPicPr>
        <p:blipFill>
          <a:blip r:embed="rId3"/>
          <a:stretch/>
        </p:blipFill>
        <p:spPr>
          <a:xfrm>
            <a:off x="2340000" y="2880000"/>
            <a:ext cx="2586960" cy="289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p:cNvSpPr>
          <p:nvPr>
            <p:ph type="sldNum" idx="39"/>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4035DD01-1383-47A5-A207-23D4EC39DBCD}" type="slidenum">
              <a:rPr lang="cs-CZ" sz="800" b="1" strike="noStrike" spc="-1">
                <a:solidFill>
                  <a:srgbClr val="808080"/>
                </a:solidFill>
                <a:latin typeface="Verdana"/>
                <a:ea typeface="Verdana"/>
              </a:rPr>
              <a:t>31</a:t>
            </a:fld>
            <a:endParaRPr lang="cs-CZ" sz="800" b="0" strike="noStrike" spc="-1">
              <a:latin typeface="Times New Roman"/>
            </a:endParaRPr>
          </a:p>
        </p:txBody>
      </p:sp>
      <p:sp>
        <p:nvSpPr>
          <p:cNvPr id="395"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396" name="Obdélník 45"/>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397" name="Obdélník 46"/>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Úkol v pixlr.com</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Vytvořte velikonoční přání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Použijte alespoň 3 prvky grafické kompozice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Použijte alespoň jeden obrázek z internetu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 obrázku použijte alespoň 2 efekty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Prezentujte výsledek a popište</a:t>
            </a:r>
            <a:endParaRPr lang="cs-CZ" sz="1800" b="0" strike="noStrike" spc="-1">
              <a:latin typeface="Arial"/>
            </a:endParaRPr>
          </a:p>
          <a:p>
            <a:pPr>
              <a:lnSpc>
                <a:spcPct val="150000"/>
              </a:lnSpc>
              <a:buNone/>
            </a:pP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2"/>
              </a:rPr>
              <a:t>https://pixlr.com/cz/x/#home</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sldNum" idx="40"/>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C64524C7-B581-4868-AC78-0000BB16A214}" type="slidenum">
              <a:rPr lang="cs-CZ" sz="800" b="1" strike="noStrike" spc="-1">
                <a:solidFill>
                  <a:srgbClr val="808080"/>
                </a:solidFill>
                <a:latin typeface="Verdana"/>
                <a:ea typeface="Verdana"/>
              </a:rPr>
              <a:t>32</a:t>
            </a:fld>
            <a:endParaRPr lang="cs-CZ" sz="800" b="0" strike="noStrike" spc="-1">
              <a:latin typeface="Times New Roman"/>
            </a:endParaRPr>
          </a:p>
        </p:txBody>
      </p:sp>
      <p:sp>
        <p:nvSpPr>
          <p:cNvPr id="399"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Grafická kompozice </a:t>
            </a:r>
            <a:endParaRPr lang="cs-CZ" sz="4000" b="0" strike="noStrike" spc="-1">
              <a:latin typeface="Arial"/>
            </a:endParaRPr>
          </a:p>
        </p:txBody>
      </p:sp>
      <p:sp>
        <p:nvSpPr>
          <p:cNvPr id="400" name="Obdélník 3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401" name="Obdélník 4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2"/>
              </a:rPr>
              <a:t>https://pixlr.com/cz/x/#home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u="sng" strike="noStrike" spc="-1">
                <a:solidFill>
                  <a:srgbClr val="0000FF"/>
                </a:solidFill>
                <a:uFillTx/>
                <a:latin typeface="Arial"/>
                <a:ea typeface="DejaVu Sans"/>
                <a:hlinkClick r:id="rId3"/>
              </a:rPr>
              <a:t>https://www.thegraphicdesignschool.com/dex/</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sldNum" idx="41"/>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9A0E01F8-9AEF-4A9B-8CD3-11048B287D81}" type="slidenum">
              <a:rPr lang="cs-CZ" sz="800" b="1" strike="noStrike" spc="-1">
                <a:solidFill>
                  <a:srgbClr val="808080"/>
                </a:solidFill>
                <a:latin typeface="Verdana"/>
                <a:ea typeface="Verdana"/>
              </a:rPr>
              <a:t>33</a:t>
            </a:fld>
            <a:endParaRPr lang="cs-CZ" sz="800" b="0" strike="noStrike" spc="-1">
              <a:latin typeface="Times New Roman"/>
            </a:endParaRPr>
          </a:p>
        </p:txBody>
      </p:sp>
      <p:sp>
        <p:nvSpPr>
          <p:cNvPr id="403"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Barvy </a:t>
            </a:r>
            <a:endParaRPr lang="cs-CZ" sz="4000" b="0" strike="noStrike" spc="-1">
              <a:latin typeface="Arial"/>
            </a:endParaRPr>
          </a:p>
        </p:txBody>
      </p:sp>
      <p:sp>
        <p:nvSpPr>
          <p:cNvPr id="404" name="Obdélník 49"/>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405" name="Obdélník 5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https://color.method.ac</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sldNum" idx="12"/>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754CA8E4-0A5D-481E-8B55-9A31E80A3011}" type="slidenum">
              <a:rPr lang="cs-CZ" sz="800" b="1" strike="noStrike" spc="-1">
                <a:solidFill>
                  <a:srgbClr val="808080"/>
                </a:solidFill>
                <a:latin typeface="Verdana"/>
                <a:ea typeface="Verdana"/>
              </a:rPr>
              <a:t>4</a:t>
            </a:fld>
            <a:endParaRPr lang="cs-CZ" sz="800" b="0" strike="noStrike" spc="-1">
              <a:latin typeface="Times New Roman"/>
            </a:endParaRPr>
          </a:p>
        </p:txBody>
      </p:sp>
      <p:sp>
        <p:nvSpPr>
          <p:cNvPr id="267"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68" name="Obdélník 16"/>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69" name="Obdélník 186"/>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Počítačová grafika umožňuje rychlou komunikaci</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Zvyšuje množství předávané informace.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Podporuje jejich pochopení a schopnost zapamatování díky vizualizaci dat.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Grafika prezentuje informace v podobě, která je pro člověka srozumitelnější - symboly, barvy, ...</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Některé grafické symboly jsou navíc známé téměř ve všech kulturách. Takovým symbolem je například šipka (letící šíp) - udává směr.</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Podobně jsou lidem jasné ikony nebo piktogramy.</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sldNum" idx="13"/>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1A2B8823-E238-443E-BE39-E0EF3714F9A2}" type="slidenum">
              <a:rPr lang="cs-CZ" sz="800" b="1" strike="noStrike" spc="-1">
                <a:solidFill>
                  <a:srgbClr val="808080"/>
                </a:solidFill>
                <a:latin typeface="Verdana"/>
                <a:ea typeface="Verdana"/>
              </a:rPr>
              <a:t>5</a:t>
            </a:fld>
            <a:endParaRPr lang="cs-CZ" sz="800" b="0" strike="noStrike" spc="-1">
              <a:latin typeface="Times New Roman"/>
            </a:endParaRPr>
          </a:p>
        </p:txBody>
      </p:sp>
      <p:sp>
        <p:nvSpPr>
          <p:cNvPr id="271"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72" name="Obdélník 6"/>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73" name="Obdélník 7"/>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Počítačová grafika je hlavním důvodem k masovému rozšíření osobních počítačů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2D POČÍTAČOVÁ GRAFIKA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Pracuje s dvojrozměrnými objekty - geometrickými obrazci, texty, křivkami, čárami, fotografiemi, obrázky. Obecně ji můžeme rozdělit na dvě hlavní části - vektorovou a rastrovou (bitmapovou).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3D POČÍTAČOVÁ GRAFIKA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Pracuje s objekty v trojrozměrném souřadnicovém systému. Z těchto dat bývá renderován 2D obrázek. Využívá se v zábavním průmyslu (filmy, hry), ve vědě a průmyslu (např. vizualizace, simulace), Nejnověji ve stále populárnějším 3D tisku a virtuální realitě.</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sldNum" idx="14"/>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4CCA5347-1331-4105-A526-9EF531E130CA}" type="slidenum">
              <a:rPr lang="cs-CZ" sz="800" b="1" strike="noStrike" spc="-1">
                <a:solidFill>
                  <a:srgbClr val="808080"/>
                </a:solidFill>
                <a:latin typeface="Verdana"/>
                <a:ea typeface="Verdana"/>
              </a:rPr>
              <a:t>6</a:t>
            </a:fld>
            <a:endParaRPr lang="cs-CZ" sz="800" b="0" strike="noStrike" spc="-1">
              <a:latin typeface="Times New Roman"/>
            </a:endParaRPr>
          </a:p>
        </p:txBody>
      </p:sp>
      <p:sp>
        <p:nvSpPr>
          <p:cNvPr id="275"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76" name="Obdélník 8"/>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77" name="Obdélník 10"/>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RASTROVÁ (BITMAPOVÁ) GRAFIKA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Rastrový obrázek je složen z rastru - pravoúhlé mřížky. Základní prvky obrazu - pixely.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Každý pixel popsán barvou.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KLADY: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realistická</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jednoduché pořízení - fotoaparát, skener</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možnost ovládat každý pixel obrázku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výborná práce s barvou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ZÁPORY: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ztráta kvality při transformaci</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větší objem dat souboru (datová velikost)</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sldNum" idx="15"/>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72B79772-E9AA-4B89-B020-BDB6D76C9EEF}" type="slidenum">
              <a:rPr lang="cs-CZ" sz="800" b="1" strike="noStrike" spc="-1">
                <a:solidFill>
                  <a:srgbClr val="808080"/>
                </a:solidFill>
                <a:latin typeface="Verdana"/>
                <a:ea typeface="Verdana"/>
              </a:rPr>
              <a:t>7</a:t>
            </a:fld>
            <a:endParaRPr lang="cs-CZ" sz="800" b="0" strike="noStrike" spc="-1">
              <a:latin typeface="Times New Roman"/>
            </a:endParaRPr>
          </a:p>
        </p:txBody>
      </p:sp>
      <p:sp>
        <p:nvSpPr>
          <p:cNvPr id="279"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80" name="Obdélník 11"/>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81" name="Obdélník 12"/>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VEKTOROVÁ GRAFIKA</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Vektorový obrázek je složen z objektů - křivek, geometrických tvarů a jejich barevných výplní.</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Podstatné vlastnosti objektu – umístění, délka, směr, barva, tloušťka čáry, barva výplně</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KLADY: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libovolná transformace</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práce s každým objektem zvlášť</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menší objem dat souboru (datová velikost)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 ZÁPORY: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náročnost tvorby</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menší realističnost obrázku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horší možnosti práce s barvou</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sldNum" idx="16"/>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66F589DF-E61A-47CA-AF6E-809E9F1937A0}" type="slidenum">
              <a:rPr lang="cs-CZ" sz="800" b="1" strike="noStrike" spc="-1">
                <a:solidFill>
                  <a:srgbClr val="808080"/>
                </a:solidFill>
                <a:latin typeface="Verdana"/>
                <a:ea typeface="Verdana"/>
              </a:rPr>
              <a:t>8</a:t>
            </a:fld>
            <a:endParaRPr lang="cs-CZ" sz="800" b="0" strike="noStrike" spc="-1">
              <a:latin typeface="Times New Roman"/>
            </a:endParaRPr>
          </a:p>
        </p:txBody>
      </p:sp>
      <p:sp>
        <p:nvSpPr>
          <p:cNvPr id="283"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84" name="Obdélník 13"/>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85" name="Obdélník 14"/>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PIXEL (Picture element)</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Obrázky se v bitmapové grafice skládají z mnoha drobných obrázkových bodů. Každý bod má přiřazenou barvu.</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Jeden obraz může tvořit i několik milionů těchto bodů, které jsou vyskládány v takzvaném rastru (bitmapě).</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Jednomu takovému bodu se říká pixel, jinými slovy obrazový bod.</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Velikost i tvar pixelů nejsou přesně dané a mohou se obrázek od obrázku lišit.</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sldNum" idx="17"/>
          </p:nvPr>
        </p:nvSpPr>
        <p:spPr>
          <a:xfrm>
            <a:off x="11074320" y="6480000"/>
            <a:ext cx="761760" cy="281160"/>
          </a:xfrm>
          <a:prstGeom prst="rect">
            <a:avLst/>
          </a:prstGeom>
          <a:noFill/>
          <a:ln w="0">
            <a:noFill/>
          </a:ln>
        </p:spPr>
        <p:txBody>
          <a:bodyPr lIns="90000" tIns="45000" rIns="90000" bIns="45000" anchor="ctr">
            <a:noAutofit/>
          </a:bodyPr>
          <a:lstStyle>
            <a:lvl1pPr algn="r">
              <a:lnSpc>
                <a:spcPct val="100000"/>
              </a:lnSpc>
              <a:buNone/>
              <a:defRPr lang="cs-CZ" sz="800" b="1" strike="noStrike" spc="-1">
                <a:solidFill>
                  <a:srgbClr val="808080"/>
                </a:solidFill>
                <a:latin typeface="Verdana"/>
                <a:ea typeface="Verdana"/>
              </a:defRPr>
            </a:lvl1pPr>
          </a:lstStyle>
          <a:p>
            <a:pPr algn="r">
              <a:lnSpc>
                <a:spcPct val="100000"/>
              </a:lnSpc>
              <a:buNone/>
            </a:pPr>
            <a:fld id="{0A4D5318-4EAD-4290-9596-947BD64FDBE8}" type="slidenum">
              <a:rPr lang="cs-CZ" sz="800" b="1" strike="noStrike" spc="-1">
                <a:solidFill>
                  <a:srgbClr val="808080"/>
                </a:solidFill>
                <a:latin typeface="Verdana"/>
                <a:ea typeface="Verdana"/>
              </a:rPr>
              <a:t>9</a:t>
            </a:fld>
            <a:endParaRPr lang="cs-CZ" sz="800" b="0" strike="noStrike" spc="-1">
              <a:latin typeface="Times New Roman"/>
            </a:endParaRPr>
          </a:p>
        </p:txBody>
      </p:sp>
      <p:sp>
        <p:nvSpPr>
          <p:cNvPr id="287" name="PlaceHolder 2"/>
          <p:cNvSpPr>
            <a:spLocks noGrp="1"/>
          </p:cNvSpPr>
          <p:nvPr>
            <p:ph type="title"/>
          </p:nvPr>
        </p:nvSpPr>
        <p:spPr>
          <a:xfrm>
            <a:off x="805320" y="1044000"/>
            <a:ext cx="11248200" cy="326520"/>
          </a:xfrm>
          <a:prstGeom prst="rect">
            <a:avLst/>
          </a:prstGeom>
          <a:noFill/>
          <a:ln w="0">
            <a:noFill/>
          </a:ln>
        </p:spPr>
        <p:txBody>
          <a:bodyPr lIns="0" tIns="0" rIns="0" bIns="0" anchor="ctr">
            <a:noAutofit/>
          </a:bodyPr>
          <a:lstStyle/>
          <a:p>
            <a:pPr>
              <a:lnSpc>
                <a:spcPct val="100000"/>
              </a:lnSpc>
              <a:buNone/>
            </a:pPr>
            <a:r>
              <a:rPr lang="cs-CZ" sz="4000" b="1" strike="noStrike" spc="-151">
                <a:solidFill>
                  <a:srgbClr val="2388A9"/>
                </a:solidFill>
                <a:latin typeface="Verdana"/>
                <a:ea typeface="Verdana"/>
              </a:rPr>
              <a:t>Počítačová grafika - Úvod </a:t>
            </a:r>
            <a:endParaRPr lang="cs-CZ" sz="4000" b="0" strike="noStrike" spc="-1">
              <a:latin typeface="Arial"/>
            </a:endParaRPr>
          </a:p>
        </p:txBody>
      </p:sp>
      <p:sp>
        <p:nvSpPr>
          <p:cNvPr id="288" name="Obdélník 17"/>
          <p:cNvSpPr/>
          <p:nvPr/>
        </p:nvSpPr>
        <p:spPr>
          <a:xfrm>
            <a:off x="514440" y="6372000"/>
            <a:ext cx="225072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cs-CZ" sz="800" b="0" strike="noStrike" spc="-1">
                <a:solidFill>
                  <a:srgbClr val="808080"/>
                </a:solidFill>
                <a:latin typeface="Verdana"/>
                <a:ea typeface="Verdana"/>
              </a:rPr>
              <a:t>Vysoká škola ekonomie a managementu</a:t>
            </a:r>
            <a:endParaRPr lang="cs-CZ" sz="800" b="0" strike="noStrike" spc="-1">
              <a:latin typeface="Arial"/>
            </a:endParaRPr>
          </a:p>
        </p:txBody>
      </p:sp>
      <p:sp>
        <p:nvSpPr>
          <p:cNvPr id="289" name="Obdélník 18"/>
          <p:cNvSpPr/>
          <p:nvPr/>
        </p:nvSpPr>
        <p:spPr>
          <a:xfrm>
            <a:off x="720720" y="1620000"/>
            <a:ext cx="10973880" cy="46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buNone/>
            </a:pPr>
            <a:r>
              <a:rPr lang="cs-CZ" sz="1800" b="0" strike="noStrike" spc="-1">
                <a:solidFill>
                  <a:srgbClr val="000000"/>
                </a:solidFill>
                <a:latin typeface="Arial"/>
                <a:ea typeface="DejaVu Sans"/>
              </a:rPr>
              <a:t>ROZLIŠENÍ OBRÁZKU (Resolution) a PPI (Pixels Per Inch)</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Rozlišení (Resolution) informuje o jemnosti rastru, o množství pixelů.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PPI je zkratka slov Pixels Per Inch, česky obrázkových bodů na palec.</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Hodnota délky jednoho palce je 2,54 cm a PPI (DPI) udává, kolik se do této délky vejde pixelů (bodů).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Například do obrázku s rozlišením 50 PPI se do 2,54 cm se vejde 50 pixelů.</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Čím vyšší počet bodů, tím detailněji a ostřeji obrázek vypadá.</a:t>
            </a:r>
            <a:endParaRPr lang="cs-CZ" sz="1800" b="0" strike="noStrike" spc="-1">
              <a:latin typeface="Arial"/>
            </a:endParaRPr>
          </a:p>
          <a:p>
            <a:pPr marL="216000" indent="-216000">
              <a:lnSpc>
                <a:spcPct val="150000"/>
              </a:lnSpc>
              <a:buClr>
                <a:srgbClr val="000000"/>
              </a:buClr>
              <a:buSzPct val="45000"/>
              <a:buFont typeface="Wingdings" charset="2"/>
              <a:buChar char=""/>
            </a:pPr>
            <a:r>
              <a:rPr lang="cs-CZ" sz="1800" b="0" strike="noStrike" spc="-1">
                <a:solidFill>
                  <a:srgbClr val="000000"/>
                </a:solidFill>
                <a:latin typeface="Arial"/>
                <a:ea typeface="DejaVu Sans"/>
              </a:rPr>
              <a:t>Nízké hodnoty PPI mají za následek nekvalitní "zubatý" obrázek. Vysoké hodnoty PPI jsou velmi náročné na paměť (objem dat)</a:t>
            </a: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a:p>
            <a:pPr>
              <a:lnSpc>
                <a:spcPct val="150000"/>
              </a:lnSpc>
              <a:buNone/>
            </a:pPr>
            <a:endParaRPr lang="cs-CZ" sz="1800" b="0" strike="noStrike" spc="-1">
              <a:latin typeface="Arial"/>
            </a:endParaRPr>
          </a:p>
        </p:txBody>
      </p:sp>
      <p:pic>
        <p:nvPicPr>
          <p:cNvPr id="290" name="Obrázek 289"/>
          <p:cNvPicPr/>
          <p:nvPr/>
        </p:nvPicPr>
        <p:blipFill>
          <a:blip r:embed="rId2"/>
          <a:stretch/>
        </p:blipFill>
        <p:spPr>
          <a:xfrm>
            <a:off x="5111640" y="4628520"/>
            <a:ext cx="5687280" cy="1669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5148</TotalTime>
  <Words>1884</Words>
  <Application>Microsoft Office PowerPoint</Application>
  <PresentationFormat>Širokoúhlá obrazovka</PresentationFormat>
  <Paragraphs>357</Paragraphs>
  <Slides>33</Slides>
  <Notes>1</Notes>
  <HiddenSlides>0</HiddenSlides>
  <MMClips>0</MMClips>
  <ScaleCrop>false</ScaleCrop>
  <HeadingPairs>
    <vt:vector size="6" baseType="variant">
      <vt:variant>
        <vt:lpstr>Použitá písma</vt:lpstr>
      </vt:variant>
      <vt:variant>
        <vt:i4>9</vt:i4>
      </vt:variant>
      <vt:variant>
        <vt:lpstr>Motiv</vt:lpstr>
      </vt:variant>
      <vt:variant>
        <vt:i4>6</vt:i4>
      </vt:variant>
      <vt:variant>
        <vt:lpstr>Nadpisy snímků</vt:lpstr>
      </vt:variant>
      <vt:variant>
        <vt:i4>33</vt:i4>
      </vt:variant>
    </vt:vector>
  </HeadingPairs>
  <TitlesOfParts>
    <vt:vector size="48" baseType="lpstr">
      <vt:lpstr>Arial</vt:lpstr>
      <vt:lpstr>Calibri</vt:lpstr>
      <vt:lpstr>Cambria</vt:lpstr>
      <vt:lpstr>DejaVu Sans</vt:lpstr>
      <vt:lpstr>StarSymbol</vt:lpstr>
      <vt:lpstr>Symbol</vt:lpstr>
      <vt:lpstr>Times New Roman</vt:lpstr>
      <vt:lpstr>Verdana</vt:lpstr>
      <vt:lpstr>Wingdings</vt:lpstr>
      <vt:lpstr>Office Theme</vt:lpstr>
      <vt:lpstr>Office Theme</vt:lpstr>
      <vt:lpstr>Office Theme</vt:lpstr>
      <vt:lpstr>Office Theme</vt:lpstr>
      <vt:lpstr>Office Theme</vt:lpstr>
      <vt:lpstr>Office Theme</vt:lpstr>
      <vt:lpstr>Prezentace aplikace PowerPoint</vt:lpstr>
      <vt:lpstr>Témata prvního ročníku – druhá část</vt:lpstr>
      <vt:lpstr>Nároky - prezentace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Úvod </vt:lpstr>
      <vt:lpstr>Počítačová grafika - teorie počítačové grafiky, základní pojmy, principy a rozdělení</vt:lpstr>
      <vt:lpstr>Počítačová grafika – Úvod</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Grafická kompozice </vt:lpstr>
      <vt:lpstr>Počítačová grafika – Barvy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Hasmanová Veronika</dc:creator>
  <dc:description/>
  <cp:lastModifiedBy>Hasmanová Veronika</cp:lastModifiedBy>
  <cp:revision>294</cp:revision>
  <dcterms:created xsi:type="dcterms:W3CDTF">2022-09-24T12:02:55Z</dcterms:created>
  <dcterms:modified xsi:type="dcterms:W3CDTF">2023-04-03T05:57:01Z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Notes">
    <vt:i4>1</vt:i4>
  </property>
  <property fmtid="{D5CDD505-2E9C-101B-9397-08002B2CF9AE}" pid="4" name="PresentationFormat">
    <vt:lpwstr>Širokoúhlá obrazovka</vt:lpwstr>
  </property>
  <property fmtid="{D5CDD505-2E9C-101B-9397-08002B2CF9AE}" pid="5" name="Slides">
    <vt:i4>7</vt:i4>
  </property>
</Properties>
</file>