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5" r:id="rId3"/>
    <p:sldId id="290" r:id="rId4"/>
    <p:sldId id="261" r:id="rId5"/>
    <p:sldId id="262" r:id="rId6"/>
    <p:sldId id="263" r:id="rId7"/>
    <p:sldId id="265" r:id="rId8"/>
    <p:sldId id="276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4" r:id="rId17"/>
    <p:sldId id="277" r:id="rId18"/>
    <p:sldId id="279" r:id="rId19"/>
    <p:sldId id="278" r:id="rId20"/>
    <p:sldId id="280" r:id="rId21"/>
    <p:sldId id="281" r:id="rId22"/>
    <p:sldId id="282" r:id="rId23"/>
    <p:sldId id="285" r:id="rId24"/>
    <p:sldId id="286" r:id="rId25"/>
    <p:sldId id="287" r:id="rId26"/>
    <p:sldId id="288" r:id="rId27"/>
    <p:sldId id="289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C136"/>
    <a:srgbClr val="0000CC"/>
    <a:srgbClr val="00EE00"/>
    <a:srgbClr val="FBFDFF"/>
    <a:srgbClr val="FF612F"/>
    <a:srgbClr val="21B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umimefakta.cz/fyzika/vpisovacka-kinematika-1/784" TargetMode="Externa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realisticky.cz/ucebnice" TargetMode="Externa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realisticky.cz/ucebnice" TargetMode="Externa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realisticky.cz/ucebnice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www.realisticky.cz/ucebnice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3" t="15038" r="106" b="-384"/>
          <a:stretch/>
        </p:blipFill>
        <p:spPr>
          <a:xfrm>
            <a:off x="-198988" y="-58405"/>
            <a:ext cx="12382662" cy="697481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5" y="0"/>
            <a:ext cx="12175349" cy="6858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185" y="0"/>
            <a:ext cx="121308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76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8882" y="236607"/>
            <a:ext cx="10585150" cy="1507067"/>
          </a:xfrm>
        </p:spPr>
        <p:txBody>
          <a:bodyPr/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Rychlost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/>
              <p:cNvSpPr txBox="1"/>
              <p:nvPr/>
            </p:nvSpPr>
            <p:spPr>
              <a:xfrm>
                <a:off x="568882" y="1482810"/>
                <a:ext cx="10914664" cy="6308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Okamžitá rychlost 		</a:t>
                </a:r>
                <a:endParaRPr lang="cs-CZ" sz="2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Průměrná </a:t>
                </a: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rychlost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cs-CZ" sz="2800" i="1" dirty="0" smtClean="0"/>
              </a:p>
              <a:p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Jestliže </a:t>
                </a: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známe dráhu  </a:t>
                </a:r>
                <a:r>
                  <a: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, </a:t>
                </a:r>
                <a:endParaRPr lang="cs-CZ" sz="2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kterou </a:t>
                </a: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hmotný bod při pohybu urazí a </a:t>
                </a:r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dobu  </a:t>
                </a:r>
                <a:r>
                  <a:rPr lang="en-US" sz="28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cs-CZ" sz="28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tohoto pohybu, </a:t>
                </a:r>
                <a:endParaRPr lang="cs-CZ" sz="2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určíme </a:t>
                </a: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průměrnou rychlost </a:t>
                </a:r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en-US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podle </a:t>
                </a: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vztahu </a:t>
                </a:r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cs-CZ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cs-CZ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cs-CZ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36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𝐬</m:t>
                        </m:r>
                      </m:num>
                      <m:den>
                        <m:r>
                          <a:rPr lang="cs-CZ" sz="36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𝐭</m:t>
                        </m:r>
                      </m:den>
                    </m:f>
                  </m:oMath>
                </a14:m>
                <a:r>
                  <a:rPr lang="cs-CZ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endPara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cs-CZ" sz="2800" i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Odtud </a:t>
                </a: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pro výpočet dráhy a dobu pohybu platí vztahy :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cs-CZ" sz="36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14:m>
                  <m:oMath xmlns:m="http://schemas.openxmlformats.org/officeDocument/2006/math">
                    <m:r>
                      <a:rPr lang="cs-CZ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r>
                      <a:rPr lang="cs-CZ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𝐯</m:t>
                    </m:r>
                    <m:r>
                      <a:rPr lang="cs-CZ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· </m:t>
                    </m:r>
                    <m:r>
                      <a:rPr lang="cs-CZ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𝐭</m:t>
                    </m:r>
                    <m:r>
                      <a:rPr lang="cs-CZ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s-CZ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cs-CZ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			</a:t>
                </a:r>
                <a14:m>
                  <m:oMath xmlns:m="http://schemas.openxmlformats.org/officeDocument/2006/math">
                    <m:r>
                      <a:rPr lang="cs-CZ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𝐭</m:t>
                    </m:r>
                    <m:r>
                      <a:rPr lang="cs-CZ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= </m:t>
                    </m:r>
                  </m:oMath>
                </a14:m>
                <a:r>
                  <a:rPr lang="cs-CZ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36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𝐬</m:t>
                        </m:r>
                      </m:num>
                      <m:den>
                        <m:r>
                          <a:rPr lang="cs-CZ" sz="36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𝐯</m:t>
                        </m:r>
                      </m:den>
                    </m:f>
                  </m:oMath>
                </a14:m>
                <a:r>
                  <a:rPr lang="cs-CZ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	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r"/>
                <a:r>
                  <a:rPr lang="cs-CZ" sz="2800" dirty="0">
                    <a:solidFill>
                      <a:srgbClr val="F8C136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Odkaz</a:t>
                </a:r>
                <a:r>
                  <a:rPr lang="cs-CZ" sz="2800" i="1" dirty="0">
                    <a:solidFill>
                      <a:srgbClr val="F8C136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</a:t>
                </a:r>
                <a:r>
                  <a:rPr lang="cs-CZ" sz="2800" dirty="0">
                    <a:solidFill>
                      <a:srgbClr val="F8C136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Učebnice  </a:t>
                </a:r>
                <a:r>
                  <a:rPr lang="en-US" sz="2800" dirty="0">
                    <a:solidFill>
                      <a:srgbClr val="F8C136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str. </a:t>
                </a:r>
                <a:r>
                  <a:rPr lang="cs-CZ" sz="2800" dirty="0" smtClean="0">
                    <a:solidFill>
                      <a:srgbClr val="F8C136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16 </a:t>
                </a:r>
                <a:r>
                  <a:rPr lang="cs-CZ" sz="2800" dirty="0">
                    <a:solidFill>
                      <a:srgbClr val="F8C136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– </a:t>
                </a:r>
                <a:r>
                  <a:rPr lang="cs-CZ" sz="2800" dirty="0" smtClean="0">
                    <a:solidFill>
                      <a:srgbClr val="F8C136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18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cs-CZ" sz="2800" dirty="0">
                  <a:solidFill>
                    <a:srgbClr val="F8C136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ovéPo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882" y="1482810"/>
                <a:ext cx="10914664" cy="6308907"/>
              </a:xfrm>
              <a:prstGeom prst="rect">
                <a:avLst/>
              </a:prstGeom>
              <a:blipFill rotWithShape="0">
                <a:blip r:embed="rId2"/>
                <a:stretch>
                  <a:fillRect l="-1117" t="-966" r="-11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1325" y="146505"/>
            <a:ext cx="1457704" cy="59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64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8882" y="236607"/>
            <a:ext cx="10585150" cy="1507067"/>
          </a:xfrm>
        </p:spPr>
        <p:txBody>
          <a:bodyPr/>
          <a:lstStyle/>
          <a:p>
            <a:r>
              <a:rPr lang="cs-CZ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Cvičení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sz="3200" noProof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Přepočet jednotek rychlosti </a:t>
            </a:r>
            <a:r>
              <a:rPr lang="cs-CZ" sz="18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1.</a:t>
            </a:r>
            <a:r>
              <a:rPr lang="cs-CZ" sz="1800" dirty="0" smtClean="0">
                <a:solidFill>
                  <a:srgbClr val="0000CC"/>
                </a:solidFill>
              </a:rPr>
              <a:t> </a:t>
            </a:r>
            <a:r>
              <a:rPr lang="en-US" sz="1800" dirty="0" smtClean="0">
                <a:solidFill>
                  <a:srgbClr val="0000CC"/>
                </a:solidFill>
              </a:rPr>
              <a:t>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ovéPole 2"/>
          <p:cNvSpPr txBox="1"/>
          <p:nvPr/>
        </p:nvSpPr>
        <p:spPr>
          <a:xfrm>
            <a:off x="568882" y="1482810"/>
            <a:ext cx="10914664" cy="7909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arenR"/>
            </a:pPr>
            <a:r>
              <a:rPr lang="cs-CZ" sz="2400" b="1" dirty="0" smtClean="0"/>
              <a:t>Vypočti </a:t>
            </a:r>
            <a:r>
              <a:rPr lang="cs-CZ" sz="2400" b="1" dirty="0"/>
              <a:t>rychlosti. Výsledky uveď v km/h nebo v m/s .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/>
              <a:t> 	a) Petr jde na výlet dlouhý 12 km a potřebuje jej ujít za 3 hodiny.</a:t>
            </a:r>
            <a:br>
              <a:rPr lang="cs-CZ" sz="2400" dirty="0"/>
            </a:br>
            <a:r>
              <a:rPr lang="cs-CZ" sz="2400" dirty="0"/>
              <a:t> 	b) Auto ujelo za 5 minut vzdálenost 8 km.</a:t>
            </a:r>
            <a:br>
              <a:rPr lang="cs-CZ" sz="2400" dirty="0"/>
            </a:br>
            <a:r>
              <a:rPr lang="cs-CZ" sz="2400" dirty="0"/>
              <a:t> 	c) Šnek uleze za minutu 96 mm.</a:t>
            </a:r>
            <a:br>
              <a:rPr lang="cs-CZ" sz="2400" dirty="0"/>
            </a:br>
            <a:endParaRPr lang="en-US" sz="2400" dirty="0"/>
          </a:p>
          <a:p>
            <a:pPr marL="457200" indent="-457200">
              <a:buFont typeface="+mj-lt"/>
              <a:buAutoNum type="arabicParenR"/>
            </a:pPr>
            <a:r>
              <a:rPr lang="cs-CZ" sz="2400" b="1" dirty="0" smtClean="0"/>
              <a:t>Urči </a:t>
            </a:r>
            <a:r>
              <a:rPr lang="cs-CZ" sz="2400" b="1" dirty="0"/>
              <a:t>jejich rychlosti v m/s i v km/h. Jde spíše o okamžitou nebo průměrnou rychlost ?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/>
              <a:t> 	a)  M. Mayer, </a:t>
            </a:r>
            <a:r>
              <a:rPr lang="cs-CZ" sz="2400" dirty="0" smtClean="0"/>
              <a:t>rychlobruslení:  	5000m </a:t>
            </a:r>
            <a:r>
              <a:rPr lang="cs-CZ" sz="2400" dirty="0"/>
              <a:t>, </a:t>
            </a:r>
            <a:r>
              <a:rPr lang="cs-CZ" sz="2400" dirty="0" smtClean="0"/>
              <a:t>	5:36,23 </a:t>
            </a:r>
            <a:r>
              <a:rPr lang="cs-CZ" sz="2400" dirty="0"/>
              <a:t>min.</a:t>
            </a:r>
            <a:br>
              <a:rPr lang="cs-CZ" sz="2400" dirty="0"/>
            </a:br>
            <a:r>
              <a:rPr lang="cs-CZ" sz="2400" dirty="0"/>
              <a:t> 	b)  </a:t>
            </a:r>
            <a:r>
              <a:rPr lang="cs-CZ" sz="2400" noProof="1" smtClean="0"/>
              <a:t>I. Wüst, rychlobruslení:   		3000 m, 	4:00,34 min.</a:t>
            </a:r>
            <a:br>
              <a:rPr lang="cs-CZ" sz="2400" noProof="1" smtClean="0"/>
            </a:br>
            <a:r>
              <a:rPr lang="cs-CZ" sz="2400" noProof="1" smtClean="0"/>
              <a:t> 	c)  D. Cologna, skiatlon:    </a:t>
            </a:r>
            <a:r>
              <a:rPr lang="cs-CZ" sz="2400" dirty="0" smtClean="0"/>
              <a:t>	     30 km, 	1:08:15,4 </a:t>
            </a:r>
            <a:r>
              <a:rPr lang="cs-CZ" sz="2400" dirty="0"/>
              <a:t>hod</a:t>
            </a:r>
            <a:r>
              <a:rPr lang="cs-CZ" sz="2400" dirty="0" smtClean="0"/>
              <a:t>.</a:t>
            </a:r>
            <a:r>
              <a:rPr lang="cs-CZ" sz="2400" dirty="0"/>
              <a:t/>
            </a:r>
            <a:br>
              <a:rPr lang="cs-CZ" sz="2400" dirty="0"/>
            </a:br>
            <a:endParaRPr lang="cs-CZ" sz="2400" dirty="0" smtClean="0"/>
          </a:p>
          <a:p>
            <a:pPr marL="457200" indent="-457200">
              <a:buFont typeface="+mj-lt"/>
              <a:buAutoNum type="arabicParenR"/>
            </a:pPr>
            <a:r>
              <a:rPr lang="cs-CZ" sz="2400" dirty="0" smtClean="0"/>
              <a:t>Převeď </a:t>
            </a:r>
            <a:r>
              <a:rPr lang="cs-CZ" sz="2400" dirty="0"/>
              <a:t>z m/s na km/h nebo obráceně.</a:t>
            </a:r>
            <a:br>
              <a:rPr lang="cs-CZ" sz="2400" dirty="0"/>
            </a:br>
            <a:r>
              <a:rPr lang="cs-CZ" sz="2400" dirty="0"/>
              <a:t>a) 10 </a:t>
            </a:r>
            <a:r>
              <a:rPr lang="cs-CZ" sz="2400" dirty="0" smtClean="0"/>
              <a:t>m/s     b</a:t>
            </a:r>
            <a:r>
              <a:rPr lang="cs-CZ" sz="2400" dirty="0"/>
              <a:t>) 5 </a:t>
            </a:r>
            <a:r>
              <a:rPr lang="cs-CZ" sz="2400" dirty="0" smtClean="0"/>
              <a:t>m/s     c</a:t>
            </a:r>
            <a:r>
              <a:rPr lang="cs-CZ" sz="2400" dirty="0"/>
              <a:t>) 36 </a:t>
            </a:r>
            <a:r>
              <a:rPr lang="cs-CZ" sz="2400" dirty="0" smtClean="0"/>
              <a:t>km/h    d</a:t>
            </a:r>
            <a:r>
              <a:rPr lang="cs-CZ" sz="2400" dirty="0"/>
              <a:t>) 90 km/h</a:t>
            </a:r>
            <a:br>
              <a:rPr lang="cs-CZ" sz="2400" dirty="0"/>
            </a:br>
            <a:r>
              <a:rPr lang="cs-CZ" sz="2800" dirty="0"/>
              <a:t/>
            </a:r>
            <a:br>
              <a:rPr lang="cs-CZ" sz="2800" dirty="0"/>
            </a:br>
            <a:endParaRPr lang="en-US" sz="2800" dirty="0"/>
          </a:p>
          <a:p>
            <a:endParaRPr lang="cs-CZ" sz="2800" dirty="0" smtClean="0"/>
          </a:p>
          <a:p>
            <a:r>
              <a:rPr lang="cs-CZ" sz="2800" dirty="0"/>
              <a:t> </a:t>
            </a:r>
            <a:endParaRPr lang="en-US" sz="2800" dirty="0"/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800" dirty="0">
              <a:solidFill>
                <a:srgbClr val="F8C13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1325" y="146505"/>
            <a:ext cx="1457704" cy="59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57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8882" y="236607"/>
            <a:ext cx="10585150" cy="1507067"/>
          </a:xfrm>
        </p:spPr>
        <p:txBody>
          <a:bodyPr/>
          <a:lstStyle/>
          <a:p>
            <a:r>
              <a:rPr lang="cs-CZ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Cvičení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noProof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Přepočet jednotek rychlosti </a:t>
            </a:r>
            <a:r>
              <a:rPr lang="en-GB" sz="1800" b="1" noProof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2.</a:t>
            </a:r>
            <a:r>
              <a:rPr lang="en-GB" b="1" noProof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/>
              <a:t>	</a:t>
            </a:r>
            <a:endParaRPr lang="en-US" dirty="0"/>
          </a:p>
        </p:txBody>
      </p:sp>
      <p:sp>
        <p:nvSpPr>
          <p:cNvPr id="3" name="TextovéPole 2"/>
          <p:cNvSpPr txBox="1"/>
          <p:nvPr/>
        </p:nvSpPr>
        <p:spPr>
          <a:xfrm>
            <a:off x="568882" y="1482810"/>
            <a:ext cx="1091466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cs-CZ" sz="2800" u="sng" dirty="0"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  <a:p>
            <a:r>
              <a:rPr lang="en-US" sz="2800" u="sng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https://www.umimefakta.cz/fyzika/vpisovacka-kinematika-1/784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800" dirty="0"/>
              <a:t> </a:t>
            </a:r>
            <a:endParaRPr lang="en-US" sz="2800" dirty="0"/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800" dirty="0">
              <a:solidFill>
                <a:srgbClr val="F8C13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1325" y="146505"/>
            <a:ext cx="1457704" cy="59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07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8882" y="236607"/>
            <a:ext cx="10585150" cy="1507067"/>
          </a:xfrm>
        </p:spPr>
        <p:txBody>
          <a:bodyPr/>
          <a:lstStyle/>
          <a:p>
            <a:r>
              <a:rPr lang="en-US" b="1" noProof="1" smtClean="0">
                <a:latin typeface="Arial" panose="020B0604020202020204" pitchFamily="34" charset="0"/>
                <a:cs typeface="Arial" panose="020B0604020202020204" pitchFamily="34" charset="0"/>
              </a:rPr>
              <a:t>Rovnoměrně zrychlený pohyb </a:t>
            </a:r>
            <a:r>
              <a:rPr lang="en-US" noProof="1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noProof="1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noProof="1" smtClean="0">
                <a:latin typeface="Arial" panose="020B0604020202020204" pitchFamily="34" charset="0"/>
                <a:cs typeface="Arial" panose="020B0604020202020204" pitchFamily="34" charset="0"/>
              </a:rPr>
              <a:t>Zrychlení</a:t>
            </a:r>
            <a:r>
              <a:rPr lang="en-US" noProof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/>
              <p:cNvSpPr txBox="1"/>
              <p:nvPr/>
            </p:nvSpPr>
            <p:spPr>
              <a:xfrm>
                <a:off x="567313" y="1743674"/>
                <a:ext cx="11628504" cy="45620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Rovnoměrně zrychlený pohyb je pohyb se </a:t>
                </a: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stálým, </a:t>
                </a:r>
                <a:endParaRPr lang="cs-CZ" sz="2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neměnícím </a:t>
                </a: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se  </a:t>
                </a:r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zrychlením.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cs-CZ" sz="2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cs-CZ" sz="2800" u="sng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Zrychlení</a:t>
                </a:r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určujeme </a:t>
                </a: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jako </a:t>
                </a:r>
                <a:r>
                  <a:rPr lang="cs-CZ" sz="2800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podíl změny rychlosti</a:t>
                </a: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cs-CZ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𝚫</m:t>
                    </m:r>
                    <m:r>
                      <a:rPr lang="cs-CZ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 </a:t>
                </a:r>
                <a:r>
                  <a:rPr lang="cs-CZ" sz="2800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doby</a:t>
                </a: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cs-CZ" sz="280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za </a:t>
                </a:r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kterou</a:t>
                </a:r>
                <a:endParaRPr lang="cs-CZ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k</a:t>
                </a: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 této změně dochází </a:t>
                </a:r>
                <a:r>
                  <a:rPr lang="cs-CZ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 </a:t>
                </a:r>
                <a:r>
                  <a:rPr lang="cs-CZ" sz="2400" noProof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cs-CZ" sz="2400" baseline="-25000" noProof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r>
                  <a:rPr lang="cs-CZ" sz="2400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cs-CZ" sz="24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…</a:t>
                </a:r>
                <a:r>
                  <a:rPr lang="cs-CZ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počáteční rychlost): </a:t>
                </a:r>
                <a:endParaRPr lang="cs-CZ" sz="3600" b="1" i="1" dirty="0" smtClean="0">
                  <a:solidFill>
                    <a:srgbClr val="FF0000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cs-CZ" sz="36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cs-CZ" sz="36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= </m:t>
                    </m:r>
                  </m:oMath>
                </a14:m>
                <a:r>
                  <a:rPr lang="cs-CZ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36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𝚫</m:t>
                        </m:r>
                        <m:r>
                          <a:rPr lang="cs-CZ" sz="36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𝐯</m:t>
                        </m:r>
                      </m:num>
                      <m:den>
                        <m:r>
                          <a:rPr lang="cs-CZ" sz="36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𝐭</m:t>
                        </m:r>
                      </m:den>
                    </m:f>
                  </m:oMath>
                </a14:m>
                <a:r>
                  <a:rPr lang="cs-CZ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cs-CZ" sz="3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			</a:t>
                </a:r>
                <a14:m>
                  <m:oMath xmlns:m="http://schemas.openxmlformats.org/officeDocument/2006/math">
                    <m:r>
                      <a:rPr lang="cs-CZ" sz="3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𝚫</m:t>
                    </m:r>
                    <m:r>
                      <a:rPr lang="cs-CZ" sz="36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en-US" sz="3600" b="1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cs-CZ" sz="3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cs-CZ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 </a:t>
                </a:r>
                <a14:m>
                  <m:oMath xmlns:m="http://schemas.openxmlformats.org/officeDocument/2006/math">
                    <m:r>
                      <a:rPr lang="cs-CZ" sz="3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cs-CZ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:r>
                  <a:rPr lang="cs-CZ" sz="3600" b="1" noProof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cs-CZ" sz="3600" b="1" baseline="-25000" noProof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	</a:t>
                </a:r>
                <a:r>
                  <a:rPr lang="cs-CZ" sz="3600" b="1" baseline="-250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		 </a:t>
                </a:r>
                <a14:m>
                  <m:oMath xmlns:m="http://schemas.openxmlformats.org/officeDocument/2006/math">
                    <m:r>
                      <a:rPr lang="cs-CZ" sz="3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𝚫</m:t>
                    </m:r>
                    <m:r>
                      <a:rPr lang="cs-CZ" sz="36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en-US" sz="3600" b="1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cs-CZ" sz="3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cs-CZ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 </a:t>
                </a:r>
                <a14:m>
                  <m:oMath xmlns:m="http://schemas.openxmlformats.org/officeDocument/2006/math">
                    <m:r>
                      <a:rPr lang="cs-CZ" sz="3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cs-CZ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:r>
                  <a:rPr lang="cs-CZ" sz="3600" b="1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cs-CZ" sz="3600" b="1" baseline="-250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r>
                  <a:rPr lang="cs-CZ" sz="3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endPara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cs-CZ" sz="2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Odtud </a:t>
                </a: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pro vzájemný vztah těchto veličin </a:t>
                </a:r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platí: </a:t>
                </a:r>
                <a14:m>
                  <m:oMath xmlns:m="http://schemas.openxmlformats.org/officeDocument/2006/math">
                    <m:r>
                      <a:rPr lang="cs-CZ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cs-CZ" sz="32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𝐯</m:t>
                    </m:r>
                    <m:r>
                      <a:rPr lang="cs-CZ" sz="32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sz="32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cs-CZ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.</m:t>
                    </m:r>
                    <m:r>
                      <a:rPr lang="cs-CZ" sz="32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cs-CZ" sz="32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𝐭</m:t>
                    </m:r>
                    <m:r>
                      <a:rPr lang="cs-CZ" sz="32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s-CZ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cs-CZ" sz="32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𝐭</m:t>
                    </m:r>
                    <m:r>
                      <a:rPr lang="cs-CZ" sz="32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= </m:t>
                    </m:r>
                  </m:oMath>
                </a14:m>
                <a:r>
                  <a:rPr lang="cs-CZ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8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𝐯</m:t>
                        </m:r>
                      </m:num>
                      <m:den>
                        <m:r>
                          <a:rPr lang="cs-CZ" sz="28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𝐚</m:t>
                        </m:r>
                      </m:den>
                    </m:f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		</a:t>
                </a:r>
                <a:r>
                  <a:rPr lang="cs-CZ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		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ovéPo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313" y="1743674"/>
                <a:ext cx="11628504" cy="4562083"/>
              </a:xfrm>
              <a:prstGeom prst="rect">
                <a:avLst/>
              </a:prstGeom>
              <a:blipFill rotWithShape="0">
                <a:blip r:embed="rId2"/>
                <a:stretch>
                  <a:fillRect l="-1048" t="-1337" r="-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1325" y="146505"/>
            <a:ext cx="1457704" cy="59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44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8882" y="236607"/>
            <a:ext cx="10585150" cy="1507067"/>
          </a:xfrm>
        </p:spPr>
        <p:txBody>
          <a:bodyPr/>
          <a:lstStyle/>
          <a:p>
            <a:r>
              <a:rPr lang="en-US" b="1" noProof="1" smtClean="0">
                <a:latin typeface="Arial" panose="020B0604020202020204" pitchFamily="34" charset="0"/>
                <a:cs typeface="Arial" panose="020B0604020202020204" pitchFamily="34" charset="0"/>
              </a:rPr>
              <a:t>Rovnoměrně zrychlený pohyb </a:t>
            </a:r>
            <a:r>
              <a:rPr lang="en-US" noProof="1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noProof="1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noProof="1" smtClean="0">
                <a:latin typeface="Arial" panose="020B0604020202020204" pitchFamily="34" charset="0"/>
                <a:cs typeface="Arial" panose="020B0604020202020204" pitchFamily="34" charset="0"/>
              </a:rPr>
              <a:t>Zrychlení</a:t>
            </a:r>
            <a:r>
              <a:rPr lang="en-US" noProof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/>
              <p:cNvSpPr txBox="1"/>
              <p:nvPr/>
            </p:nvSpPr>
            <p:spPr>
              <a:xfrm>
                <a:off x="567314" y="1743674"/>
                <a:ext cx="11029184" cy="4234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Pro </a:t>
                </a: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výpočet dráhy rovnoměrně zrychleného pohybu při nulové počáteční </a:t>
                </a:r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rychlosti</a:t>
                </a: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platí: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		</a:t>
                </a:r>
                <a:endParaRPr lang="cs-CZ" sz="2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cs-CZ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𝐬</m:t>
                    </m:r>
                    <m:r>
                      <a:rPr lang="cs-CZ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32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cs-CZ" sz="32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cs-CZ" sz="32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cs-CZ" sz="32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cs-CZ" sz="32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· </m:t>
                    </m:r>
                    <m:sSup>
                      <m:sSup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sz="32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𝐭</m:t>
                        </m:r>
                      </m:e>
                      <m:sup>
                        <m:r>
                          <a:rPr lang="cs-CZ" sz="32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cs-CZ" sz="32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cs-CZ" sz="32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s-CZ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 		 	</a:t>
                </a:r>
                <a:endParaRPr lang="cs-CZ" sz="2800" b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cs-CZ" sz="2800" b="1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cs-CZ" sz="2800" dirty="0">
                  <a:solidFill>
                    <a:srgbClr val="F8C136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cs-CZ" sz="2800" dirty="0">
                  <a:solidFill>
                    <a:srgbClr val="F8C136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ovéPo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314" y="1743674"/>
                <a:ext cx="11029184" cy="4234814"/>
              </a:xfrm>
              <a:prstGeom prst="rect">
                <a:avLst/>
              </a:prstGeom>
              <a:blipFill rotWithShape="0">
                <a:blip r:embed="rId2"/>
                <a:stretch>
                  <a:fillRect l="-1106" t="-1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bdélník 3"/>
          <p:cNvSpPr/>
          <p:nvPr/>
        </p:nvSpPr>
        <p:spPr>
          <a:xfrm>
            <a:off x="6178603" y="6021090"/>
            <a:ext cx="54178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2800" dirty="0">
                <a:solidFill>
                  <a:srgbClr val="F8C13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Odkaz</a:t>
            </a:r>
            <a:r>
              <a:rPr lang="cs-CZ" sz="2800" i="1" dirty="0">
                <a:solidFill>
                  <a:srgbClr val="F8C13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</a:t>
            </a:r>
            <a:r>
              <a:rPr lang="cs-CZ" sz="2800" dirty="0">
                <a:solidFill>
                  <a:srgbClr val="F8C13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Učebnice  </a:t>
            </a:r>
            <a:r>
              <a:rPr lang="en-US" sz="2800" dirty="0">
                <a:solidFill>
                  <a:srgbClr val="F8C13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str. </a:t>
            </a:r>
            <a:r>
              <a:rPr lang="cs-CZ" sz="2800" dirty="0" smtClean="0">
                <a:solidFill>
                  <a:srgbClr val="F8C13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42 - 43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1325" y="146505"/>
            <a:ext cx="1457704" cy="59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0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8882" y="236607"/>
            <a:ext cx="10585150" cy="1507067"/>
          </a:xfrm>
        </p:spPr>
        <p:txBody>
          <a:bodyPr/>
          <a:lstStyle/>
          <a:p>
            <a:r>
              <a:rPr lang="en-GB" b="1" noProof="1" smtClean="0">
                <a:latin typeface="Arial" panose="020B0604020202020204" pitchFamily="34" charset="0"/>
                <a:cs typeface="Arial" panose="020B0604020202020204" pitchFamily="34" charset="0"/>
              </a:rPr>
              <a:t>Opakování</a:t>
            </a:r>
            <a:r>
              <a:rPr lang="en-GB" noProof="1" smtClean="0">
                <a:latin typeface="Arial" panose="020B0604020202020204" pitchFamily="34" charset="0"/>
                <a:cs typeface="Arial" panose="020B0604020202020204" pitchFamily="34" charset="0"/>
              </a:rPr>
              <a:t> – rychlost, zrychlENÍ</a:t>
            </a:r>
            <a:r>
              <a:rPr lang="cs-CZ" dirty="0"/>
              <a:t>	</a:t>
            </a:r>
            <a:endParaRPr lang="en-US" dirty="0"/>
          </a:p>
        </p:txBody>
      </p:sp>
      <p:sp>
        <p:nvSpPr>
          <p:cNvPr id="3" name="TextovéPole 2"/>
          <p:cNvSpPr txBox="1"/>
          <p:nvPr/>
        </p:nvSpPr>
        <p:spPr>
          <a:xfrm>
            <a:off x="568882" y="1743674"/>
            <a:ext cx="109146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noProof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Cvičení</a:t>
            </a:r>
            <a:r>
              <a:rPr lang="en-GB" sz="2800" noProof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noProof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početní příklady</a:t>
            </a:r>
            <a:r>
              <a:rPr lang="cs-CZ" sz="2800" noProof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endParaRPr lang="cs-CZ" sz="2800" noProof="1" smtClean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noProof="1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</a:t>
            </a:r>
            <a:r>
              <a:rPr lang="en-GB" sz="2800" noProof="1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://</a:t>
            </a:r>
            <a:r>
              <a:rPr lang="en-GB" sz="2800" noProof="1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www.realisticky.cz/ucebnice</a:t>
            </a:r>
            <a:r>
              <a:rPr lang="cs-CZ" sz="2800" noProof="1" smtClean="0">
                <a:latin typeface="Arial" panose="020B0604020202020204" pitchFamily="34" charset="0"/>
                <a:cs typeface="Arial" panose="020B0604020202020204" pitchFamily="34" charset="0"/>
              </a:rPr>
              <a:t>  ,  Fyzika SŠ</a:t>
            </a:r>
          </a:p>
          <a:p>
            <a:r>
              <a:rPr lang="cs-CZ" sz="2800" noProof="1" smtClean="0">
                <a:latin typeface="Arial" panose="020B0604020202020204" pitchFamily="34" charset="0"/>
                <a:cs typeface="Arial" panose="020B0604020202020204" pitchFamily="34" charset="0"/>
              </a:rPr>
              <a:t>příklady rovnoměrně zrychlený pohyb   010117, 010118</a:t>
            </a:r>
            <a:endParaRPr lang="en-GB" sz="28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1325" y="146505"/>
            <a:ext cx="1457704" cy="59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63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8882" y="236607"/>
            <a:ext cx="10585150" cy="1507067"/>
          </a:xfrm>
        </p:spPr>
        <p:txBody>
          <a:bodyPr/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Tíhové zrychlení 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Země, Volný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pád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/>
              <p:cNvSpPr txBox="1"/>
              <p:nvPr/>
            </p:nvSpPr>
            <p:spPr>
              <a:xfrm>
                <a:off x="568882" y="1406610"/>
                <a:ext cx="10914664" cy="75723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Tíhové zrychlení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noProof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Země 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–  </a:t>
                </a:r>
                <a:r>
                  <a: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</a:t>
                </a:r>
                <a:r>
                  <a:rPr lang="cs-CZ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endParaRPr lang="cs-CZ" sz="2800" i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cs-CZ" sz="2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Tato </a:t>
                </a: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další fyzikální veličina má v </a:t>
                </a:r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naší </a:t>
                </a: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zeměpisné šířce hodnotu </a:t>
                </a:r>
                <a:endParaRPr lang="cs-CZ" sz="3200" b="1" i="0" dirty="0" smtClean="0">
                  <a:solidFill>
                    <a:srgbClr val="FF0000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𝐠</m:t>
                    </m:r>
                    <m:r>
                      <a:rPr lang="cs-CZ" sz="32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sz="32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𝟗</m:t>
                    </m:r>
                    <m:r>
                      <a:rPr lang="cs-CZ" sz="32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cs-CZ" sz="32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𝟖𝟏</m:t>
                    </m:r>
                  </m:oMath>
                </a14:m>
                <a:r>
                  <a:rPr lang="cs-CZ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m/s</a:t>
                </a:r>
                <a:r>
                  <a:rPr lang="en-US" sz="3200" b="1" baseline="300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32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</a:t>
                </a:r>
                <a:endParaRPr lang="cs-CZ" sz="32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cs-CZ" sz="28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Pro </a:t>
                </a:r>
                <a:r>
                  <a:rPr lang="cs-CZ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přibližné výpočty můžeme použít </a:t>
                </a:r>
                <a:r>
                  <a:rPr lang="cs-CZ" sz="28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hodnotu    </a:t>
                </a:r>
                <a14:m>
                  <m:oMath xmlns:m="http://schemas.openxmlformats.org/officeDocument/2006/math">
                    <m:r>
                      <a:rPr lang="en-US" sz="2800" b="1" i="1">
                        <a:latin typeface="Cambria Math" panose="02040503050406030204" pitchFamily="18" charset="0"/>
                      </a:rPr>
                      <m:t>𝐠</m:t>
                    </m:r>
                    <m:r>
                      <a:rPr lang="cs-CZ" sz="2800" b="1" i="1">
                        <a:latin typeface="Cambria Math" panose="02040503050406030204" pitchFamily="18" charset="0"/>
                      </a:rPr>
                      <m:t> = </m:t>
                    </m:r>
                    <m:r>
                      <a:rPr lang="cs-CZ" sz="2800" b="1" i="1">
                        <a:latin typeface="Cambria Math" panose="02040503050406030204" pitchFamily="18" charset="0"/>
                      </a:rPr>
                      <m:t>𝟏𝟎</m:t>
                    </m:r>
                  </m:oMath>
                </a14:m>
                <a:r>
                  <a:rPr lang="cs-CZ" sz="28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m/s</a:t>
                </a:r>
                <a:r>
                  <a:rPr lang="en-US" sz="2800" i="1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 </a:t>
                </a:r>
              </a:p>
              <a:p>
                <a:endParaRPr lang="cs-CZ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Výška volného pádu </a:t>
                </a:r>
                <a14:m>
                  <m:oMath xmlns:m="http://schemas.openxmlformats.org/officeDocument/2006/math">
                    <m:r>
                      <a:rPr lang="cs-CZ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𝐡</m:t>
                    </m:r>
                    <m:r>
                      <a:rPr lang="cs-CZ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je </a:t>
                </a: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tudíž drahou tohoto příkladu </a:t>
                </a:r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rovnoměrně zrychleného </a:t>
                </a: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pohybu a pro její výpočet platí obdobný </a:t>
                </a:r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vztah:</a:t>
                </a: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	      </a:t>
                </a:r>
                <a14:m>
                  <m:oMath xmlns:m="http://schemas.openxmlformats.org/officeDocument/2006/math">
                    <m:r>
                      <a:rPr lang="cs-CZ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                    </m:t>
                    </m:r>
                    <m:r>
                      <a:rPr lang="cs-CZ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                        </m:t>
                    </m:r>
                    <m:r>
                      <a:rPr lang="cs-CZ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𝐡</m:t>
                    </m:r>
                    <m:r>
                      <a:rPr lang="cs-CZ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32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cs-CZ" sz="32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cs-CZ" sz="32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cs-CZ" sz="32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𝐠</m:t>
                    </m:r>
                    <m:r>
                      <a:rPr lang="cs-CZ" sz="32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· </m:t>
                    </m:r>
                    <m:sSup>
                      <m:sSup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sz="32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𝐭</m:t>
                        </m:r>
                      </m:e>
                      <m:sup>
                        <m:r>
                          <a:rPr lang="cs-CZ" sz="32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cs-CZ" sz="32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cs-CZ" sz="32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s-CZ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endPara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r"/>
                <a:r>
                  <a:rPr lang="cs-CZ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:r>
                  <a:rPr lang="cs-CZ" sz="3200" i="1" dirty="0"/>
                  <a:t> </a:t>
                </a:r>
                <a:endParaRPr lang="cs-CZ" sz="3200" i="1" dirty="0" smtClean="0"/>
              </a:p>
              <a:p>
                <a:pPr algn="r"/>
                <a:r>
                  <a:rPr lang="cs-CZ" sz="3200" dirty="0" smtClean="0">
                    <a:solidFill>
                      <a:srgbClr val="F8C136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Odkaz</a:t>
                </a:r>
                <a:r>
                  <a:rPr lang="cs-CZ" sz="3200" i="1" dirty="0" smtClean="0">
                    <a:solidFill>
                      <a:srgbClr val="F8C136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</a:t>
                </a:r>
                <a:r>
                  <a:rPr lang="cs-CZ" sz="3200" dirty="0">
                    <a:solidFill>
                      <a:srgbClr val="F8C136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Učebnice  </a:t>
                </a:r>
                <a:r>
                  <a:rPr lang="en-US" sz="3200" dirty="0">
                    <a:solidFill>
                      <a:srgbClr val="F8C136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str. </a:t>
                </a:r>
                <a:r>
                  <a:rPr lang="cs-CZ" sz="3200" dirty="0" smtClean="0">
                    <a:solidFill>
                      <a:srgbClr val="F8C136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42-43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3200" i="1" dirty="0" smtClean="0"/>
                  <a:t> </a:t>
                </a:r>
                <a:endParaRPr lang="en-US" sz="3200" dirty="0"/>
              </a:p>
              <a:p>
                <a:pPr algn="ctr"/>
                <a:endPara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cs-CZ" sz="2800" dirty="0">
                  <a:solidFill>
                    <a:srgbClr val="F8C136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ovéPo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882" y="1406610"/>
                <a:ext cx="10914664" cy="7572394"/>
              </a:xfrm>
              <a:prstGeom prst="rect">
                <a:avLst/>
              </a:prstGeom>
              <a:blipFill rotWithShape="0">
                <a:blip r:embed="rId2"/>
                <a:stretch>
                  <a:fillRect l="-1117" t="-886" r="-1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1325" y="146505"/>
            <a:ext cx="1457704" cy="59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64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8882" y="236607"/>
            <a:ext cx="10585150" cy="1507067"/>
          </a:xfrm>
        </p:spPr>
        <p:txBody>
          <a:bodyPr/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D Y N A M I K 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Síla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68882" y="1743674"/>
            <a:ext cx="10914664" cy="778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Síla jako fyzikální veličina	        </a:t>
            </a:r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Účinky 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působení sil 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Síla  </a:t>
            </a:r>
            <a:r>
              <a:rPr lang="cs-CZ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cs-C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jako 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další fyzikální veličina je určena </a:t>
            </a:r>
            <a:endParaRPr lang="cs-CZ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			  velikostí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, směrem a působištěm </a:t>
            </a:r>
            <a:r>
              <a:rPr lang="cs-CZ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	   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síla  -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  </a:t>
            </a:r>
            <a:r>
              <a:rPr lang="cs-C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   </a:t>
            </a:r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fyzikální 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jednotka  </a:t>
            </a:r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(1  Newton)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3200" i="1" dirty="0"/>
              <a:t> </a:t>
            </a:r>
            <a:endParaRPr lang="cs-CZ" sz="3200" i="1" dirty="0" smtClean="0"/>
          </a:p>
          <a:p>
            <a:pPr algn="r"/>
            <a:endParaRPr lang="cs-CZ" sz="3200" dirty="0" smtClean="0">
              <a:solidFill>
                <a:srgbClr val="F8C13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/>
            <a:endParaRPr lang="cs-CZ" sz="3200" dirty="0">
              <a:solidFill>
                <a:srgbClr val="F8C13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/>
            <a:endParaRPr lang="cs-CZ" sz="3200" dirty="0" smtClean="0">
              <a:solidFill>
                <a:srgbClr val="F8C13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i="1" dirty="0" smtClean="0"/>
              <a:t> </a:t>
            </a:r>
            <a:endParaRPr lang="en-US" sz="3200" dirty="0"/>
          </a:p>
          <a:p>
            <a:pPr algn="ctr"/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800" dirty="0">
              <a:solidFill>
                <a:srgbClr val="F8C13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1325" y="146505"/>
            <a:ext cx="1457704" cy="59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22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8882" y="236607"/>
            <a:ext cx="10585150" cy="1507067"/>
          </a:xfrm>
        </p:spPr>
        <p:txBody>
          <a:bodyPr/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D Y N A M I K 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Newtonovy   pohybové   zákony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68882" y="1743674"/>
            <a:ext cx="10914664" cy="12526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Isaac 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Newton  ( 1643 – 1727 )  </a:t>
            </a:r>
            <a:endParaRPr lang="cs-CZ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noProof="1" smtClean="0">
                <a:latin typeface="Arial" panose="020B0604020202020204" pitchFamily="34" charset="0"/>
                <a:cs typeface="Arial" panose="020B0604020202020204" pitchFamily="34" charset="0"/>
              </a:rPr>
              <a:t>byl anglický fyzik, matematik, astronom, alchymista </a:t>
            </a:r>
            <a:endParaRPr lang="cs-CZ" sz="2800" noProof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noProof="1" smtClean="0">
                <a:latin typeface="Arial" panose="020B0604020202020204" pitchFamily="34" charset="0"/>
                <a:cs typeface="Arial" panose="020B0604020202020204" pitchFamily="34" charset="0"/>
              </a:rPr>
              <a:t>a teolog, jenž bývá často považován za jednu </a:t>
            </a:r>
            <a:endParaRPr lang="cs-CZ" sz="2800" noProof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noProof="1" smtClean="0">
                <a:latin typeface="Arial" panose="020B0604020202020204" pitchFamily="34" charset="0"/>
                <a:cs typeface="Arial" panose="020B0604020202020204" pitchFamily="34" charset="0"/>
              </a:rPr>
              <a:t>z nejvlivnějších osobností v dějinách lidstva.</a:t>
            </a:r>
          </a:p>
          <a:p>
            <a:endParaRPr lang="cs-CZ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. Newtonův pohybový zákon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–  </a:t>
            </a:r>
            <a:r>
              <a:rPr lang="en-GB" sz="2800" i="1" noProof="1" smtClean="0">
                <a:latin typeface="Arial" panose="020B0604020202020204" pitchFamily="34" charset="0"/>
                <a:cs typeface="Arial" panose="020B0604020202020204" pitchFamily="34" charset="0"/>
              </a:rPr>
              <a:t>Zákon setrvačnosti	    </a:t>
            </a:r>
            <a:r>
              <a:rPr lang="en-GB" sz="2800" noProof="1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endParaRPr lang="en-GB" sz="2800" i="1" noProof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Každé </a:t>
            </a:r>
            <a:r>
              <a:rPr lang="cs-CZ" sz="2800" i="1" dirty="0">
                <a:latin typeface="Arial" panose="020B0604020202020204" pitchFamily="34" charset="0"/>
                <a:cs typeface="Arial" panose="020B0604020202020204" pitchFamily="34" charset="0"/>
              </a:rPr>
              <a:t>těleso setrvává v relativním klidu nebo v rovnoměrném přímočarém </a:t>
            </a:r>
            <a:r>
              <a:rPr lang="cs-CZ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pohybu,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dokud </a:t>
            </a:r>
            <a:r>
              <a:rPr lang="cs-CZ" sz="2800" i="1" dirty="0">
                <a:latin typeface="Arial" panose="020B0604020202020204" pitchFamily="34" charset="0"/>
                <a:cs typeface="Arial" panose="020B0604020202020204" pitchFamily="34" charset="0"/>
              </a:rPr>
              <a:t>není přinuceno silovým působením jiného </a:t>
            </a:r>
            <a:r>
              <a:rPr lang="cs-CZ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tělesa tento </a:t>
            </a:r>
            <a:r>
              <a:rPr lang="cs-CZ" sz="2800" i="1" dirty="0">
                <a:latin typeface="Arial" panose="020B0604020202020204" pitchFamily="34" charset="0"/>
                <a:cs typeface="Arial" panose="020B0604020202020204" pitchFamily="34" charset="0"/>
              </a:rPr>
              <a:t>stav změnit</a:t>
            </a:r>
            <a:r>
              <a:rPr lang="cs-CZ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cs-CZ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</a:t>
            </a:r>
            <a:r>
              <a:rPr lang="cs-CZ" sz="2800" dirty="0" smtClean="0">
                <a:solidFill>
                  <a:srgbClr val="F8C13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Odkaz</a:t>
            </a:r>
            <a:r>
              <a:rPr lang="cs-CZ" sz="2800" i="1" dirty="0" smtClean="0">
                <a:solidFill>
                  <a:srgbClr val="F8C13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</a:t>
            </a:r>
            <a:r>
              <a:rPr lang="cs-CZ" sz="2800" dirty="0">
                <a:solidFill>
                  <a:srgbClr val="F8C13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Učebnice  </a:t>
            </a:r>
            <a:r>
              <a:rPr lang="en-US" sz="2800" dirty="0">
                <a:solidFill>
                  <a:srgbClr val="F8C13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str. </a:t>
            </a:r>
            <a:r>
              <a:rPr lang="cs-CZ" sz="2800" dirty="0" smtClean="0">
                <a:solidFill>
                  <a:srgbClr val="F8C13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26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cs-CZ" sz="2800" dirty="0" smtClean="0">
              <a:solidFill>
                <a:srgbClr val="F8C13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/>
            <a:endParaRPr lang="cs-CZ" sz="2800" dirty="0">
              <a:solidFill>
                <a:srgbClr val="F8C13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/>
            <a:endParaRPr lang="cs-CZ" sz="2800" dirty="0" smtClean="0">
              <a:solidFill>
                <a:srgbClr val="F8C13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/>
            <a:endParaRPr lang="cs-CZ" sz="2800" dirty="0" smtClean="0">
              <a:solidFill>
                <a:srgbClr val="F8C13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/>
            <a:endParaRPr lang="cs-CZ" sz="2800" dirty="0">
              <a:solidFill>
                <a:srgbClr val="F8C13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/>
            <a:endParaRPr lang="cs-CZ" sz="2800" dirty="0" smtClean="0">
              <a:solidFill>
                <a:srgbClr val="F8C13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/>
            <a:endParaRPr lang="cs-CZ" sz="3200" dirty="0">
              <a:solidFill>
                <a:srgbClr val="F8C13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/>
            <a:endParaRPr lang="cs-CZ" sz="3200" dirty="0" smtClean="0">
              <a:solidFill>
                <a:srgbClr val="F8C13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/>
            <a:endParaRPr lang="cs-CZ" sz="3200" dirty="0" smtClean="0">
              <a:solidFill>
                <a:srgbClr val="F8C13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/>
            <a:r>
              <a:rPr lang="cs-CZ" sz="3200" dirty="0" smtClean="0">
                <a:solidFill>
                  <a:srgbClr val="F8C13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Odkaz</a:t>
            </a:r>
            <a:r>
              <a:rPr lang="cs-CZ" sz="3200" i="1" dirty="0" smtClean="0">
                <a:solidFill>
                  <a:srgbClr val="F8C13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</a:t>
            </a:r>
            <a:r>
              <a:rPr lang="cs-CZ" sz="3200" dirty="0">
                <a:solidFill>
                  <a:srgbClr val="F8C13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Učebnice  </a:t>
            </a:r>
            <a:r>
              <a:rPr lang="en-US" sz="3200" dirty="0">
                <a:solidFill>
                  <a:srgbClr val="F8C13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str. </a:t>
            </a:r>
            <a:r>
              <a:rPr lang="cs-CZ" sz="3200" dirty="0" smtClean="0">
                <a:solidFill>
                  <a:srgbClr val="F8C13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43 </a:t>
            </a:r>
            <a:r>
              <a:rPr lang="cs-CZ" sz="3200" dirty="0">
                <a:solidFill>
                  <a:srgbClr val="F8C13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cs-CZ" sz="3200" dirty="0" smtClean="0">
                <a:solidFill>
                  <a:srgbClr val="F8C13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45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i="1" dirty="0" smtClean="0"/>
              <a:t> </a:t>
            </a:r>
            <a:endParaRPr lang="en-US" sz="3200" dirty="0"/>
          </a:p>
          <a:p>
            <a:pPr algn="ctr"/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800" dirty="0">
              <a:solidFill>
                <a:srgbClr val="F8C13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1325" y="146505"/>
            <a:ext cx="1457704" cy="59417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5385" y="1518824"/>
            <a:ext cx="2048161" cy="223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36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8882" y="236607"/>
            <a:ext cx="10585150" cy="1507067"/>
          </a:xfrm>
        </p:spPr>
        <p:txBody>
          <a:bodyPr/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D Y N A M I K 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Newtonovy   pohybové   zákony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/>
              <p:cNvSpPr txBox="1"/>
              <p:nvPr/>
            </p:nvSpPr>
            <p:spPr>
              <a:xfrm>
                <a:off x="568882" y="1743674"/>
                <a:ext cx="10914664" cy="72374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cs-CZ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. Newtonův pohybový zákon</a:t>
                </a: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– </a:t>
                </a:r>
                <a:r>
                  <a:rPr lang="en-GB" sz="2800" i="1" noProof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Zákon síly	    	</a:t>
                </a:r>
                <a:endParaRPr lang="en-GB" sz="2800" noProof="1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cs-CZ" sz="2800" i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cs-CZ" sz="28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K</a:t>
                </a:r>
                <a:r>
                  <a:rPr lang="cs-CZ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 uvedení do pohybu tělesa o hmotnosti  </a:t>
                </a:r>
                <a:r>
                  <a:rPr lang="cs-CZ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r>
                  <a:rPr lang="cs-CZ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cs-CZ" sz="28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je </a:t>
                </a:r>
                <a:r>
                  <a:rPr lang="cs-CZ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potřeba, aby síla </a:t>
                </a:r>
                <a:r>
                  <a:rPr lang="cs-CZ" sz="28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</a:t>
                </a:r>
                <a:r>
                  <a:rPr lang="cs-CZ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  udělila  </a:t>
                </a:r>
                <a:r>
                  <a:rPr lang="cs-CZ" sz="28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tělesu</a:t>
                </a: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28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určitou </a:t>
                </a:r>
                <a:r>
                  <a:rPr lang="cs-CZ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velikost zrychlení  </a:t>
                </a:r>
                <a:r>
                  <a:rPr lang="cs-CZ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cs-CZ" sz="28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cs-CZ" sz="28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Zrychlení  </a:t>
                </a:r>
                <a:r>
                  <a:rPr lang="cs-CZ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cs-CZ" sz="2800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je přímo úměrná velikosti této síly  a nepřímo úměrná hmotnosti tělesa  </a:t>
                </a:r>
                <a:r>
                  <a:rPr lang="cs-CZ" sz="28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</a:p>
              <a:p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cs-CZ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		 </a:t>
                </a:r>
                <a14:m>
                  <m:oMath xmlns:m="http://schemas.openxmlformats.org/officeDocument/2006/math">
                    <m:r>
                      <a:rPr lang="cs-CZ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cs-CZ" sz="28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a:rPr lang="cs-CZ" sz="2800" b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cs-CZ" sz="28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a:rPr lang="cs-CZ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𝐅</m:t>
                    </m:r>
                  </m:oMath>
                </a14:m>
                <a:r>
                  <a:rPr lang="cs-CZ" sz="2800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cs-CZ" sz="2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cs-CZ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cs-CZ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cs-CZ" sz="28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cs-CZ" sz="2800" b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cs-CZ" sz="28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cs-CZ" sz="2800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cs-CZ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</m:den>
                    </m:f>
                  </m:oMath>
                </a14:m>
                <a:r>
                  <a:rPr lang="cs-CZ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endParaRPr lang="cs-CZ" sz="2800" i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cs-CZ" sz="28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                            </a:t>
                </a:r>
                <a:r>
                  <a:rPr lang="cs-CZ" sz="2800" dirty="0" smtClean="0">
                    <a:solidFill>
                      <a:srgbClr val="F8C136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Odkaz</a:t>
                </a:r>
                <a:r>
                  <a:rPr lang="cs-CZ" sz="2800" i="1" dirty="0" smtClean="0">
                    <a:solidFill>
                      <a:srgbClr val="F8C136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</a:t>
                </a:r>
                <a:r>
                  <a:rPr lang="cs-CZ" sz="2800" dirty="0">
                    <a:solidFill>
                      <a:srgbClr val="F8C136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Učebnice  </a:t>
                </a:r>
                <a:r>
                  <a:rPr lang="en-US" sz="2800" dirty="0">
                    <a:solidFill>
                      <a:srgbClr val="F8C136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str. </a:t>
                </a:r>
                <a:r>
                  <a:rPr lang="cs-CZ" sz="2800" dirty="0" smtClean="0">
                    <a:solidFill>
                      <a:srgbClr val="F8C136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27 </a:t>
                </a:r>
                <a:r>
                  <a:rPr lang="cs-CZ" sz="2800" dirty="0">
                    <a:solidFill>
                      <a:srgbClr val="F8C136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- </a:t>
                </a:r>
                <a:r>
                  <a:rPr lang="cs-CZ" sz="2800" dirty="0" smtClean="0">
                    <a:solidFill>
                      <a:srgbClr val="F8C136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29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cs-CZ" sz="2800" dirty="0">
                  <a:solidFill>
                    <a:srgbClr val="F8C136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ovéPo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882" y="1743674"/>
                <a:ext cx="10914664" cy="7237494"/>
              </a:xfrm>
              <a:prstGeom prst="rect">
                <a:avLst/>
              </a:prstGeom>
              <a:blipFill rotWithShape="0">
                <a:blip r:embed="rId2"/>
                <a:stretch>
                  <a:fillRect l="-1117" t="-842" r="-7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1325" y="146505"/>
            <a:ext cx="1457704" cy="59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84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8882" y="236607"/>
            <a:ext cx="10585150" cy="1507067"/>
          </a:xfrm>
        </p:spPr>
        <p:txBody>
          <a:bodyPr>
            <a:normAutofit/>
          </a:bodyPr>
          <a:lstStyle/>
          <a:p>
            <a:r>
              <a:rPr lang="cs-CZ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OBSAH</a:t>
            </a:r>
            <a:endParaRPr lang="en-US" dirty="0"/>
          </a:p>
        </p:txBody>
      </p:sp>
      <p:sp>
        <p:nvSpPr>
          <p:cNvPr id="3" name="TextovéPole 2"/>
          <p:cNvSpPr txBox="1"/>
          <p:nvPr/>
        </p:nvSpPr>
        <p:spPr>
          <a:xfrm>
            <a:off x="568882" y="1677598"/>
            <a:ext cx="10956368" cy="7958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Význam fyziky								</a:t>
            </a:r>
            <a:r>
              <a:rPr lang="cs-C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			4</a:t>
            </a:r>
            <a:endParaRPr lang="cs-C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Fyzikální veličiny, fyzikální jednotky – </a:t>
            </a:r>
            <a:r>
              <a:rPr lang="cs-CZ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– 4.			5 - 8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Kinematika</a:t>
            </a: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,  Mechanický pohyb</a:t>
            </a:r>
            <a:r>
              <a:rPr lang="cs-CZ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					9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Rychlost															</a:t>
            </a: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10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Cvičení -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Přepočet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jednotek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rychlosti</a:t>
            </a: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1</a:t>
            </a:r>
            <a:r>
              <a:rPr lang="cs-CZ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., 2.</a:t>
            </a:r>
            <a:r>
              <a:rPr lang="cs-C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11 – 12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Rovnoměrně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zrychlený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pohyb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Zrychlení			   13 – 14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Opakování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– r</a:t>
            </a:r>
            <a:r>
              <a:rPr lang="cs-CZ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ychlost</a:t>
            </a: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zrychlení + cvičení			   15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Tíhové </a:t>
            </a: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zrychlení Země, Volný </a:t>
            </a:r>
            <a:r>
              <a:rPr lang="cs-C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pád					        16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/>
              <a:t/>
            </a:r>
            <a:br>
              <a:rPr lang="en-US" sz="2000" dirty="0"/>
            </a:b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8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	</a:t>
            </a:r>
            <a:r>
              <a:rPr lang="cs-CZ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</a:t>
            </a:r>
            <a:endParaRPr lang="cs-CZ" sz="28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8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1325" y="146505"/>
            <a:ext cx="1457704" cy="59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84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8882" y="236607"/>
            <a:ext cx="10585150" cy="1507067"/>
          </a:xfrm>
        </p:spPr>
        <p:txBody>
          <a:bodyPr/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D Y N A M I K 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Newtonovy   pohybové   zákony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/>
              <p:cNvSpPr txBox="1"/>
              <p:nvPr/>
            </p:nvSpPr>
            <p:spPr>
              <a:xfrm>
                <a:off x="568882" y="1743674"/>
                <a:ext cx="10914664" cy="175814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Díky geniálnímu fyziku </a:t>
                </a:r>
                <a:r>
                  <a:rPr lang="cs-CZ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Issacu</a:t>
                </a: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Newtonovi platí už 300 let pro vzájemný vztah </a:t>
                </a:r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těchto</a:t>
                </a: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fyzikálních </a:t>
                </a: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veličin  :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cs-CZ" sz="2800" b="1" i="1" dirty="0" smtClean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cs-CZ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𝐅</m:t>
                    </m:r>
                    <m:r>
                      <a:rPr lang="cs-CZ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=</m:t>
                    </m:r>
                  </m:oMath>
                </a14:m>
                <a:r>
                  <a:rPr lang="cs-CZ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cs-CZ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𝐦</m:t>
                    </m:r>
                    <m:r>
                      <a:rPr lang="cs-CZ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· </m:t>
                    </m:r>
                    <m:r>
                      <a:rPr lang="cs-CZ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𝐚</m:t>
                    </m:r>
                  </m:oMath>
                </a14:m>
                <a:r>
                  <a:rPr lang="cs-CZ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,       </a:t>
                </a:r>
                <a:r>
                  <a:rPr lang="cs-CZ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cs-CZ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r>
                  <a:rPr lang="cs-CZ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cs-CZ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=  </m:t>
                    </m:r>
                  </m:oMath>
                </a14:m>
                <a:r>
                  <a:rPr lang="cs-CZ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𝐅</m:t>
                        </m:r>
                      </m:num>
                      <m:den>
                        <m:r>
                          <a:rPr lang="cs-CZ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𝐚</m:t>
                        </m:r>
                      </m:den>
                    </m:f>
                  </m:oMath>
                </a14:m>
                <a:r>
                  <a:rPr lang="cs-CZ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  	</a:t>
                </a: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,         </a:t>
                </a:r>
                <a:r>
                  <a:rPr lang="cs-CZ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cs-CZ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𝐚</m:t>
                    </m:r>
                  </m:oMath>
                </a14:m>
                <a:r>
                  <a:rPr lang="cs-CZ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cs-CZ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= </m:t>
                    </m:r>
                  </m:oMath>
                </a14:m>
                <a:r>
                  <a:rPr lang="cs-CZ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𝐅</m:t>
                        </m:r>
                      </m:num>
                      <m:den>
                        <m:r>
                          <a:rPr lang="cs-CZ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</m:den>
                    </m:f>
                  </m:oMath>
                </a14:m>
                <a:r>
                  <a:rPr lang="cs-CZ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endParaRPr lang="cs-CZ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cs-CZ" sz="2800" i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cs-CZ" sz="28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Dosadíme-li  </a:t>
                </a:r>
                <a:r>
                  <a:rPr lang="cs-CZ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do vztahu  </a:t>
                </a: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F =</a:t>
                </a:r>
                <a:r>
                  <a:rPr lang="cs-CZ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14:m>
                  <m:oMath xmlns:m="http://schemas.openxmlformats.org/officeDocument/2006/math">
                    <m:r>
                      <a:rPr lang="cs-CZ" sz="28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cs-CZ" sz="2800" b="1" i="1">
                        <a:latin typeface="Cambria Math" panose="02040503050406030204" pitchFamily="18" charset="0"/>
                      </a:rPr>
                      <m:t>·</m:t>
                    </m:r>
                  </m:oMath>
                </a14:m>
                <a:r>
                  <a:rPr lang="cs-CZ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cs-CZ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 za hmotnost  </a:t>
                </a: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m = 1 kg</a:t>
                </a:r>
                <a:r>
                  <a:rPr lang="cs-CZ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 a  </a:t>
                </a:r>
                <a:r>
                  <a:rPr lang="cs-CZ" sz="28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zrychlení   </a:t>
                </a: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a = 1 m/</a:t>
                </a:r>
                <a:r>
                  <a:rPr lang="cs-CZ" sz="28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s </a:t>
                </a:r>
                <a:r>
                  <a:rPr lang="cs-CZ" sz="28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cs-CZ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cs-CZ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dostaneme vyjádření jednotky Newton v základních fyzikálních jednotkách soustavy </a:t>
                </a: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SI :</a:t>
                </a:r>
                <a:r>
                  <a:rPr lang="cs-CZ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cs-CZ" sz="32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cs-CZ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N</a:t>
                </a:r>
                <a:r>
                  <a:rPr lang="cs-CZ" sz="3200" b="1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cs-CZ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cs-CZ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1 kg</a:t>
                </a:r>
                <a14:m>
                  <m:oMath xmlns:m="http://schemas.openxmlformats.org/officeDocument/2006/math">
                    <m:r>
                      <a:rPr lang="cs-CZ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·</m:t>
                    </m:r>
                  </m:oMath>
                </a14:m>
                <a:r>
                  <a:rPr lang="cs-CZ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 m/</a:t>
                </a:r>
                <a:r>
                  <a:rPr lang="cs-CZ" sz="3200" b="1" baseline="30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 </a:t>
                </a:r>
                <a:r>
                  <a:rPr lang="cs-CZ" sz="3200" b="1" baseline="30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		</a:t>
                </a:r>
                <a:r>
                  <a:rPr lang="cs-CZ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r"/>
                <a:endParaRPr lang="cs-CZ" sz="2800" dirty="0">
                  <a:solidFill>
                    <a:srgbClr val="F8C136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r"/>
                <a:endParaRPr lang="cs-CZ" sz="2800" dirty="0">
                  <a:solidFill>
                    <a:srgbClr val="F8C136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r"/>
                <a:endParaRPr lang="cs-CZ" sz="2800" dirty="0">
                  <a:solidFill>
                    <a:srgbClr val="F8C136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r"/>
                <a:endParaRPr lang="cs-CZ" sz="2800" dirty="0">
                  <a:solidFill>
                    <a:srgbClr val="F8C136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r"/>
                <a:endParaRPr lang="cs-CZ" sz="2800" dirty="0">
                  <a:solidFill>
                    <a:srgbClr val="F8C136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r"/>
                <a:endParaRPr lang="cs-CZ" sz="2800" dirty="0">
                  <a:solidFill>
                    <a:srgbClr val="F8C136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r>
                  <a:rPr lang="cs-CZ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  	</a:t>
                </a: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,         </a:t>
                </a:r>
                <a:r>
                  <a:rPr lang="cs-CZ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cs-CZ" sz="2800" b="1" i="1">
                        <a:latin typeface="Cambria Math" panose="02040503050406030204" pitchFamily="18" charset="0"/>
                      </a:rPr>
                      <m:t>𝐚</m:t>
                    </m:r>
                  </m:oMath>
                </a14:m>
                <a:r>
                  <a:rPr lang="cs-CZ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cs-CZ" sz="2800" b="1" i="1">
                        <a:latin typeface="Cambria Math" panose="02040503050406030204" pitchFamily="18" charset="0"/>
                      </a:rPr>
                      <m:t> = </m:t>
                    </m:r>
                  </m:oMath>
                </a14:m>
                <a:r>
                  <a:rPr lang="cs-CZ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800" b="1" i="1">
                            <a:latin typeface="Cambria Math" panose="02040503050406030204" pitchFamily="18" charset="0"/>
                          </a:rPr>
                          <m:t>𝐅</m:t>
                        </m:r>
                      </m:num>
                      <m:den>
                        <m:r>
                          <a:rPr lang="cs-CZ" sz="2800" b="1" i="1">
                            <a:latin typeface="Cambria Math" panose="02040503050406030204" pitchFamily="18" charset="0"/>
                          </a:rPr>
                          <m:t>𝐦</m:t>
                        </m:r>
                      </m:den>
                    </m:f>
                  </m:oMath>
                </a14:m>
                <a:r>
                  <a:rPr lang="cs-CZ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cs-CZ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Dosadíme-li  do vztahu  </a:t>
                </a: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F =</a:t>
                </a:r>
                <a:r>
                  <a:rPr lang="cs-CZ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14:m>
                  <m:oMath xmlns:m="http://schemas.openxmlformats.org/officeDocument/2006/math">
                    <m:r>
                      <a:rPr lang="cs-CZ" sz="28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cs-CZ" sz="2800" b="1" i="1">
                        <a:latin typeface="Cambria Math" panose="02040503050406030204" pitchFamily="18" charset="0"/>
                      </a:rPr>
                      <m:t>·</m:t>
                    </m:r>
                  </m:oMath>
                </a14:m>
                <a:r>
                  <a:rPr lang="cs-CZ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cs-CZ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 za hmotnost  </a:t>
                </a: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m = 1 kg</a:t>
                </a:r>
                <a:r>
                  <a:rPr lang="cs-CZ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 a   zrychlení   </a:t>
                </a: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a = 1 m/</a:t>
                </a:r>
                <a:r>
                  <a:rPr lang="cs-CZ" sz="28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s </a:t>
                </a:r>
                <a:r>
                  <a:rPr lang="cs-CZ" sz="28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cs-CZ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cs-CZ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dostaneme vyjádření jednotky Newton v základních fyzikálních jednotkách soustavy </a:t>
                </a: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SI :</a:t>
                </a:r>
                <a:r>
                  <a:rPr lang="cs-CZ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cs-CZ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N</a:t>
                </a:r>
                <a:r>
                  <a:rPr lang="cs-CZ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cs-CZ" sz="2800" b="1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cs-CZ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kg</a:t>
                </a:r>
                <a14:m>
                  <m:oMath xmlns:m="http://schemas.openxmlformats.org/officeDocument/2006/math">
                    <m:r>
                      <a:rPr lang="cs-CZ" sz="28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cs-CZ" sz="2800" b="1" i="1">
                        <a:latin typeface="Cambria Math" panose="02040503050406030204" pitchFamily="18" charset="0"/>
                      </a:rPr>
                      <m:t>·</m:t>
                    </m:r>
                  </m:oMath>
                </a14:m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 </a:t>
                </a: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m/</a:t>
                </a:r>
                <a:r>
                  <a:rPr lang="cs-CZ" sz="28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s </a:t>
                </a:r>
                <a:r>
                  <a:rPr lang="cs-CZ" sz="28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		</a:t>
                </a:r>
                <a:r>
                  <a:rPr lang="cs-CZ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r"/>
                <a:endParaRPr lang="cs-CZ" sz="2800" dirty="0" smtClean="0">
                  <a:solidFill>
                    <a:srgbClr val="F8C136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r"/>
                <a:endParaRPr lang="cs-CZ" sz="2800" dirty="0">
                  <a:solidFill>
                    <a:srgbClr val="F8C136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r"/>
                <a:endParaRPr lang="cs-CZ" sz="2800" dirty="0" smtClean="0">
                  <a:solidFill>
                    <a:srgbClr val="F8C136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r"/>
                <a:endParaRPr lang="cs-CZ" sz="2800" dirty="0" smtClean="0">
                  <a:solidFill>
                    <a:srgbClr val="F8C136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r"/>
                <a:endParaRPr lang="cs-CZ" sz="2800" dirty="0">
                  <a:solidFill>
                    <a:srgbClr val="F8C136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r"/>
                <a:endParaRPr lang="cs-CZ" sz="2800" dirty="0" smtClean="0">
                  <a:solidFill>
                    <a:srgbClr val="F8C136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r"/>
                <a:endParaRPr lang="cs-CZ" sz="3200" dirty="0">
                  <a:solidFill>
                    <a:srgbClr val="F8C136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r"/>
                <a:endParaRPr lang="cs-CZ" sz="3200" dirty="0" smtClean="0">
                  <a:solidFill>
                    <a:srgbClr val="F8C136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r"/>
                <a:endParaRPr lang="cs-CZ" sz="3200" dirty="0" smtClean="0">
                  <a:solidFill>
                    <a:srgbClr val="F8C136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cs-CZ" sz="2800" dirty="0">
                  <a:solidFill>
                    <a:srgbClr val="F8C136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ovéPo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882" y="1743674"/>
                <a:ext cx="10914664" cy="17581480"/>
              </a:xfrm>
              <a:prstGeom prst="rect">
                <a:avLst/>
              </a:prstGeom>
              <a:blipFill rotWithShape="0">
                <a:blip r:embed="rId2"/>
                <a:stretch>
                  <a:fillRect l="-1117" t="-3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1325" y="146505"/>
            <a:ext cx="1457704" cy="59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19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8882" y="236607"/>
            <a:ext cx="10585150" cy="1507067"/>
          </a:xfrm>
        </p:spPr>
        <p:txBody>
          <a:bodyPr/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D Y N A M I K 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Tíhová síla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/>
              <p:cNvSpPr txBox="1"/>
              <p:nvPr/>
            </p:nvSpPr>
            <p:spPr>
              <a:xfrm>
                <a:off x="568882" y="1743674"/>
                <a:ext cx="10914664" cy="72943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Tíha (</a:t>
                </a:r>
                <a:r>
                  <a:rPr lang="cs-CZ" sz="2800" i="1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nesprávně</a:t>
                </a:r>
                <a:r>
                  <a:rPr lang="cs-CZ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váha</a:t>
                </a: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tělesa</a:t>
                </a:r>
              </a:p>
              <a:p>
                <a:endParaRPr lang="cs-CZ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cs-CZ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Druhý Newtonův pohybový </a:t>
                </a:r>
                <a:r>
                  <a:rPr lang="cs-CZ" sz="28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zákon </a:t>
                </a:r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cs-CZ" sz="28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Zákon </a:t>
                </a:r>
                <a:r>
                  <a:rPr lang="cs-CZ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síly</a:t>
                </a: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r>
                  <a:rPr lang="cs-CZ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udává pro vztah tíhové síly Země  </a:t>
                </a:r>
                <a:r>
                  <a:rPr lang="cs-CZ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</a:t>
                </a:r>
                <a:r>
                  <a:rPr lang="cs-CZ" sz="2800" b="1" i="1" baseline="-25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</a:t>
                </a:r>
                <a:r>
                  <a:rPr lang="cs-CZ" sz="2800" b="1" i="1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cs-CZ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tíhového zrychlení  </a:t>
                </a:r>
                <a:r>
                  <a: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</a:t>
                </a: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cs-CZ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a  hmotnost tělesa  </a:t>
                </a:r>
                <a:r>
                  <a:rPr lang="cs-CZ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r>
                  <a:rPr lang="cs-CZ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cs-CZ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relaci</a:t>
                </a:r>
                <a:r>
                  <a:rPr lang="cs-CZ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   </a:t>
                </a:r>
                <a:endParaRPr lang="cs-CZ" sz="2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32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</a:t>
                </a:r>
                <a:r>
                  <a:rPr lang="cs-CZ" sz="3200" b="1" i="1" baseline="-25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</a:t>
                </a:r>
                <a:r>
                  <a:rPr lang="cs-CZ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3200" i="1" baseline="-25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cs-CZ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cs-CZ" sz="3200" i="1" baseline="-25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cs-CZ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𝐦</m:t>
                    </m:r>
                    <m:r>
                      <a:rPr lang="cs-CZ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· </m:t>
                    </m:r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𝐠</m:t>
                    </m:r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cs-CZ" sz="2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Existence </a:t>
                </a: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fyzikální veličiny tíhová síla Země dává možnost určovat hmotnost tělesa    vážením.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cs-CZ" sz="3200" dirty="0" smtClean="0">
                  <a:solidFill>
                    <a:srgbClr val="F8C136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r"/>
                <a:r>
                  <a:rPr lang="cs-CZ" sz="3200" dirty="0" smtClean="0">
                    <a:solidFill>
                      <a:srgbClr val="F8C136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Odkaz</a:t>
                </a:r>
                <a:r>
                  <a:rPr lang="cs-CZ" sz="3200" i="1" dirty="0" smtClean="0">
                    <a:solidFill>
                      <a:srgbClr val="F8C136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</a:t>
                </a:r>
                <a:r>
                  <a:rPr lang="cs-CZ" sz="3200" dirty="0">
                    <a:solidFill>
                      <a:srgbClr val="F8C136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Učebnice  </a:t>
                </a:r>
                <a:r>
                  <a:rPr lang="en-US" sz="3200" dirty="0">
                    <a:solidFill>
                      <a:srgbClr val="F8C136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str. </a:t>
                </a:r>
                <a:r>
                  <a:rPr lang="cs-CZ" sz="3200" dirty="0" smtClean="0">
                    <a:solidFill>
                      <a:srgbClr val="F8C136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29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3200" i="1" dirty="0" smtClean="0"/>
                  <a:t> </a:t>
                </a:r>
                <a:endParaRPr lang="en-US" sz="3200" dirty="0"/>
              </a:p>
              <a:p>
                <a:pPr algn="ctr"/>
                <a:endPara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cs-CZ" sz="2800" dirty="0">
                  <a:solidFill>
                    <a:srgbClr val="F8C136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ovéPo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882" y="1743674"/>
                <a:ext cx="10914664" cy="7294305"/>
              </a:xfrm>
              <a:prstGeom prst="rect">
                <a:avLst/>
              </a:prstGeom>
              <a:blipFill rotWithShape="0">
                <a:blip r:embed="rId2"/>
                <a:stretch>
                  <a:fillRect l="-1117" t="-835" r="-1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1325" y="146505"/>
            <a:ext cx="1457704" cy="59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80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8882" y="236607"/>
            <a:ext cx="10585150" cy="1507067"/>
          </a:xfrm>
        </p:spPr>
        <p:txBody>
          <a:bodyPr>
            <a:noAutofit/>
          </a:bodyPr>
          <a:lstStyle/>
          <a:p>
            <a:r>
              <a:rPr lang="en-GB" b="1" noProof="1" smtClean="0">
                <a:latin typeface="Arial" panose="020B0604020202020204" pitchFamily="34" charset="0"/>
                <a:cs typeface="Arial" panose="020B0604020202020204" pitchFamily="34" charset="0"/>
              </a:rPr>
              <a:t>Opakování</a:t>
            </a:r>
            <a:r>
              <a:rPr lang="en-GB" noProof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noProof="1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noProof="1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i="1" noProof="1" smtClean="0">
                <a:latin typeface="Arial" panose="020B0604020202020204" pitchFamily="34" charset="0"/>
                <a:cs typeface="Arial" panose="020B0604020202020204" pitchFamily="34" charset="0"/>
              </a:rPr>
              <a:t>2. Newtonův pohybový zákon, tíhová síla </a:t>
            </a:r>
            <a:endParaRPr lang="en-GB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68882" y="1891955"/>
            <a:ext cx="10914664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noProof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Cvičení</a:t>
            </a:r>
            <a:r>
              <a:rPr lang="en-GB" sz="2800" noProof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noProof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početní příklady</a:t>
            </a:r>
            <a:endParaRPr lang="cs-CZ" sz="2800" noProof="1" smtClean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noProof="1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</a:t>
            </a:r>
            <a:r>
              <a:rPr lang="en-GB" sz="2800" noProof="1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://www.realisticky.cz/ucebnice</a:t>
            </a:r>
            <a:r>
              <a:rPr lang="cs-CZ" sz="2800" noProof="1">
                <a:latin typeface="Arial" panose="020B0604020202020204" pitchFamily="34" charset="0"/>
                <a:cs typeface="Arial" panose="020B0604020202020204" pitchFamily="34" charset="0"/>
              </a:rPr>
              <a:t>  ,  Fyzika SŠ</a:t>
            </a:r>
          </a:p>
          <a:p>
            <a:r>
              <a:rPr lang="cs-CZ" sz="2800" noProof="1">
                <a:latin typeface="Arial" panose="020B0604020202020204" pitchFamily="34" charset="0"/>
                <a:cs typeface="Arial" panose="020B0604020202020204" pitchFamily="34" charset="0"/>
              </a:rPr>
              <a:t>příklady </a:t>
            </a:r>
            <a:r>
              <a:rPr lang="cs-CZ" sz="2800" noProof="1" smtClean="0">
                <a:latin typeface="Arial" panose="020B0604020202020204" pitchFamily="34" charset="0"/>
                <a:cs typeface="Arial" panose="020B0604020202020204" pitchFamily="34" charset="0"/>
              </a:rPr>
              <a:t> -  dynamika   010205, 010206</a:t>
            </a:r>
            <a:endParaRPr lang="en-GB" sz="2800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800" noProof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800" dirty="0" smtClean="0">
              <a:solidFill>
                <a:srgbClr val="F8C13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Odporové síly.   Dostředivá a odstředivá síla</a:t>
            </a:r>
            <a:endParaRPr lang="cs-CZ" sz="2800" dirty="0" smtClean="0">
              <a:solidFill>
                <a:srgbClr val="F8C13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/>
            <a:endParaRPr lang="cs-CZ" sz="2800" dirty="0" smtClean="0">
              <a:solidFill>
                <a:srgbClr val="F8C13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cs-CZ" sz="3200" i="1" dirty="0" smtClean="0"/>
          </a:p>
          <a:p>
            <a:pPr algn="ctr"/>
            <a:r>
              <a:rPr lang="cs-CZ" sz="3200" dirty="0" smtClean="0">
                <a:solidFill>
                  <a:srgbClr val="F8C13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</a:t>
            </a:r>
          </a:p>
          <a:p>
            <a:pPr algn="ctr"/>
            <a:r>
              <a:rPr lang="cs-CZ" sz="3200" dirty="0">
                <a:solidFill>
                  <a:srgbClr val="F8C13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3200" dirty="0" smtClean="0">
                <a:solidFill>
                  <a:srgbClr val="F8C13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				Odkaz</a:t>
            </a:r>
            <a:r>
              <a:rPr lang="cs-CZ" sz="3200" i="1" dirty="0" smtClean="0">
                <a:solidFill>
                  <a:srgbClr val="F8C13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</a:t>
            </a:r>
            <a:r>
              <a:rPr lang="cs-CZ" sz="3200" dirty="0">
                <a:solidFill>
                  <a:srgbClr val="F8C13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Učebnice  </a:t>
            </a:r>
            <a:r>
              <a:rPr lang="en-US" sz="3200" dirty="0">
                <a:solidFill>
                  <a:srgbClr val="F8C13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str. </a:t>
            </a:r>
            <a:r>
              <a:rPr lang="cs-CZ" sz="3200" dirty="0" smtClean="0">
                <a:solidFill>
                  <a:srgbClr val="F8C13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30, 34</a:t>
            </a:r>
            <a:endParaRPr lang="en-US" sz="3200" dirty="0" smtClean="0"/>
          </a:p>
          <a:p>
            <a:pPr algn="ctr"/>
            <a:r>
              <a:rPr lang="en-US" sz="3200" i="1" dirty="0" smtClean="0"/>
              <a:t> </a:t>
            </a:r>
            <a:endParaRPr lang="en-US" sz="3200" dirty="0" smtClean="0"/>
          </a:p>
          <a:p>
            <a:pPr algn="ctr"/>
            <a:endParaRPr lang="en-US" sz="32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800" dirty="0" smtClean="0">
              <a:solidFill>
                <a:srgbClr val="F8C13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1325" y="146505"/>
            <a:ext cx="1457704" cy="59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1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8882" y="236608"/>
            <a:ext cx="10585150" cy="1320344"/>
          </a:xfrm>
        </p:spPr>
        <p:txBody>
          <a:bodyPr>
            <a:normAutofit/>
          </a:bodyPr>
          <a:lstStyle/>
          <a:p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D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Y N A M I K 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Newtonovy   pohybové   zákony</a:t>
            </a:r>
            <a:endParaRPr lang="en-GB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68882" y="1647055"/>
            <a:ext cx="10914664" cy="901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Newtonův pohybový zákon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GB" sz="2800" i="1" noProof="1">
                <a:latin typeface="Arial" panose="020B0604020202020204" pitchFamily="34" charset="0"/>
                <a:cs typeface="Arial" panose="020B0604020202020204" pitchFamily="34" charset="0"/>
              </a:rPr>
              <a:t>Zákon </a:t>
            </a:r>
            <a:r>
              <a:rPr lang="cs-CZ" sz="2800" i="1" noProof="1" smtClean="0">
                <a:latin typeface="Arial" panose="020B0604020202020204" pitchFamily="34" charset="0"/>
                <a:cs typeface="Arial" panose="020B0604020202020204" pitchFamily="34" charset="0"/>
              </a:rPr>
              <a:t>akce a reakce</a:t>
            </a:r>
            <a:endParaRPr lang="cs-CZ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Síly</a:t>
            </a:r>
            <a:r>
              <a:rPr lang="cs-CZ" sz="2700" b="1" dirty="0">
                <a:latin typeface="Arial" panose="020B0604020202020204" pitchFamily="34" charset="0"/>
                <a:cs typeface="Arial" panose="020B0604020202020204" pitchFamily="34" charset="0"/>
              </a:rPr>
              <a:t>, kterými na sebe vzájemně působí dvě tělesa, jsou stejně velké, navzájem opačného směru, každá z nich působí na jiné těleso a nelze je tedy sčítat. Tyto síly současně vznikají a zanikají</a:t>
            </a:r>
            <a:r>
              <a:rPr lang="cs-CZ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7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Každá </a:t>
            </a:r>
            <a:r>
              <a:rPr lang="cs-CZ" sz="2700" b="1" dirty="0">
                <a:latin typeface="Arial" panose="020B0604020202020204" pitchFamily="34" charset="0"/>
                <a:cs typeface="Arial" panose="020B0604020202020204" pitchFamily="34" charset="0"/>
              </a:rPr>
              <a:t>akce vyvolává stejně velkou reakci opačného směru.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7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Síly </a:t>
            </a:r>
            <a:r>
              <a:rPr lang="cs-CZ" sz="2700" b="1" dirty="0">
                <a:latin typeface="Arial" panose="020B0604020202020204" pitchFamily="34" charset="0"/>
                <a:cs typeface="Arial" panose="020B0604020202020204" pitchFamily="34" charset="0"/>
              </a:rPr>
              <a:t>akce a reakce působí každá </a:t>
            </a:r>
            <a:r>
              <a:rPr lang="cs-CZ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 jiné </a:t>
            </a:r>
            <a:r>
              <a:rPr lang="cs-CZ" sz="2700" b="1" dirty="0">
                <a:latin typeface="Arial" panose="020B0604020202020204" pitchFamily="34" charset="0"/>
                <a:cs typeface="Arial" panose="020B0604020202020204" pitchFamily="34" charset="0"/>
              </a:rPr>
              <a:t>těleso. Proto se ve svých účincích navzájem </a:t>
            </a:r>
            <a:r>
              <a:rPr lang="cs-CZ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neruší.</a:t>
            </a:r>
          </a:p>
          <a:p>
            <a:endParaRPr lang="cs-CZ" sz="32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3200" dirty="0" smtClean="0">
                <a:solidFill>
                  <a:srgbClr val="F8C13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Odkaz</a:t>
            </a:r>
            <a:r>
              <a:rPr lang="cs-CZ" sz="3200" i="1" dirty="0" smtClean="0">
                <a:solidFill>
                  <a:srgbClr val="F8C13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</a:t>
            </a:r>
            <a:r>
              <a:rPr lang="cs-CZ" sz="3200" dirty="0">
                <a:solidFill>
                  <a:srgbClr val="F8C13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Učebnice  </a:t>
            </a:r>
            <a:r>
              <a:rPr lang="en-US" sz="3200" dirty="0">
                <a:solidFill>
                  <a:srgbClr val="F8C13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str. </a:t>
            </a:r>
            <a:r>
              <a:rPr lang="cs-CZ" sz="3200" dirty="0" smtClean="0">
                <a:solidFill>
                  <a:srgbClr val="F8C13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32-34</a:t>
            </a:r>
            <a:endParaRPr lang="en-US" sz="3200" dirty="0"/>
          </a:p>
          <a:p>
            <a:pPr algn="ctr"/>
            <a:endParaRPr lang="cs-CZ" sz="3200" i="1" dirty="0"/>
          </a:p>
          <a:p>
            <a:pPr algn="ctr"/>
            <a:endParaRPr lang="cs-CZ" sz="3200" i="1" dirty="0" smtClean="0"/>
          </a:p>
          <a:p>
            <a:pPr algn="ctr"/>
            <a:endParaRPr lang="cs-CZ" sz="3200" i="1" dirty="0" smtClean="0"/>
          </a:p>
          <a:p>
            <a:pPr algn="ctr"/>
            <a:r>
              <a:rPr lang="cs-CZ" sz="3200" dirty="0" smtClean="0">
                <a:solidFill>
                  <a:srgbClr val="F8C13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</a:t>
            </a:r>
          </a:p>
          <a:p>
            <a:pPr algn="ctr"/>
            <a:r>
              <a:rPr lang="cs-CZ" sz="3200" dirty="0">
                <a:solidFill>
                  <a:srgbClr val="F8C13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3200" dirty="0" smtClean="0">
                <a:solidFill>
                  <a:srgbClr val="F8C13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</a:t>
            </a:r>
            <a:endParaRPr lang="en-US" sz="32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800" dirty="0" smtClean="0">
              <a:solidFill>
                <a:srgbClr val="F8C13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1325" y="146505"/>
            <a:ext cx="1457704" cy="59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41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2407" y="335987"/>
            <a:ext cx="10585150" cy="1320344"/>
          </a:xfrm>
        </p:spPr>
        <p:txBody>
          <a:bodyPr>
            <a:noAutofit/>
          </a:bodyPr>
          <a:lstStyle/>
          <a:p>
            <a:r>
              <a:rPr lang="en-GB" b="1" noProof="1" smtClean="0">
                <a:latin typeface="Arial" panose="020B0604020202020204" pitchFamily="34" charset="0"/>
                <a:cs typeface="Arial" panose="020B0604020202020204" pitchFamily="34" charset="0"/>
              </a:rPr>
              <a:t>Opakování</a:t>
            </a:r>
            <a:r>
              <a:rPr lang="en-GB" noProof="1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br>
              <a:rPr lang="en-GB" noProof="1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500" i="1" noProof="1" smtClean="0">
                <a:latin typeface="Arial" panose="020B0604020202020204" pitchFamily="34" charset="0"/>
                <a:cs typeface="Arial" panose="020B0604020202020204" pitchFamily="34" charset="0"/>
              </a:rPr>
              <a:t>Dynamika,  </a:t>
            </a:r>
            <a:r>
              <a:rPr lang="cs-CZ" sz="3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Newtonovy pohybové zákony 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43022" y="1779910"/>
            <a:ext cx="10914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noProof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Cvičení</a:t>
            </a:r>
            <a:r>
              <a:rPr lang="en-GB" sz="2800" noProof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noProof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početní příklady</a:t>
            </a:r>
            <a:endParaRPr lang="en-GB" sz="28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1325" y="146505"/>
            <a:ext cx="1457704" cy="59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17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2407" y="335987"/>
            <a:ext cx="10585150" cy="891451"/>
          </a:xfrm>
        </p:spPr>
        <p:txBody>
          <a:bodyPr>
            <a:no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Hybnost tělesa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/>
              <p:cNvSpPr txBox="1"/>
              <p:nvPr/>
            </p:nvSpPr>
            <p:spPr>
              <a:xfrm>
                <a:off x="552407" y="1475110"/>
                <a:ext cx="10914664" cy="4031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hybnost tělesa 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–  </a:t>
                </a:r>
                <a:r>
                  <a: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;    </a:t>
                </a: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fyzikální jednotka  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–   </a:t>
                </a:r>
                <a:r>
                  <a:rPr lang="cs-CZ" sz="28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cs-CZ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kg</a:t>
                </a:r>
                <a14:m>
                  <m:oMath xmlns:m="http://schemas.openxmlformats.org/officeDocument/2006/math">
                    <m:r>
                      <a:rPr lang="cs-CZ" sz="28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·</m:t>
                    </m:r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m/s </a:t>
                </a:r>
                <a:endParaRPr lang="cs-CZ" sz="2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8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...  hybnost tělesa charakterizuje pohybový stav tělesa a </a:t>
                </a:r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vyjádření </a:t>
                </a: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vzájemného  účinku </a:t>
                </a:r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rychlosti </a:t>
                </a: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pohybu tělesa </a:t>
                </a:r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cs-CZ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𝐯</m:t>
                    </m:r>
                  </m:oMath>
                </a14:m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endParaRPr lang="cs-CZ" sz="2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   </a:t>
                </a: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jeho hmotnosti   </a:t>
                </a:r>
                <a14:m>
                  <m:oMath xmlns:m="http://schemas.openxmlformats.org/officeDocument/2006/math">
                    <m:r>
                      <a:rPr lang="cs-CZ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cs-CZ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	 				</a:t>
                </a:r>
                <a:endParaRPr lang="cs-CZ" sz="2800" b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32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   </a:t>
                </a:r>
                <a14:m>
                  <m:oMath xmlns:m="http://schemas.openxmlformats.org/officeDocument/2006/math">
                    <m:r>
                      <a:rPr lang="cs-CZ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cs-CZ" sz="3200" b="1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cs-CZ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𝐦</m:t>
                    </m:r>
                    <m:r>
                      <a:rPr lang="cs-CZ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· </m:t>
                    </m:r>
                    <m:r>
                      <a:rPr lang="cs-CZ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𝐯</m:t>
                    </m:r>
                  </m:oMath>
                </a14:m>
                <a:r>
                  <a:rPr lang="cs-CZ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endPara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800" dirty="0"/>
                  <a:t> </a:t>
                </a:r>
              </a:p>
              <a:p>
                <a:endParaRPr lang="en-GB" sz="2800" noProof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ovéPo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407" y="1475110"/>
                <a:ext cx="10914664" cy="4031873"/>
              </a:xfrm>
              <a:prstGeom prst="rect">
                <a:avLst/>
              </a:prstGeom>
              <a:blipFill rotWithShape="0">
                <a:blip r:embed="rId2"/>
                <a:stretch>
                  <a:fillRect l="-1173" t="-1664" r="-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1325" y="146505"/>
            <a:ext cx="1457704" cy="594173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6652278" y="6144053"/>
            <a:ext cx="52175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dirty="0">
                <a:solidFill>
                  <a:srgbClr val="F8C13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Odkaz</a:t>
            </a:r>
            <a:r>
              <a:rPr lang="cs-CZ" sz="2800" i="1" dirty="0">
                <a:solidFill>
                  <a:srgbClr val="F8C13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</a:t>
            </a:r>
            <a:r>
              <a:rPr lang="cs-CZ" sz="2800" dirty="0">
                <a:solidFill>
                  <a:srgbClr val="F8C13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Učebnice  </a:t>
            </a:r>
            <a:r>
              <a:rPr lang="en-US" sz="2800" dirty="0">
                <a:solidFill>
                  <a:srgbClr val="F8C13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str. </a:t>
            </a:r>
            <a:r>
              <a:rPr lang="cs-CZ" sz="2800" dirty="0" smtClean="0">
                <a:solidFill>
                  <a:srgbClr val="F8C13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32 - 33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7118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2407" y="335987"/>
            <a:ext cx="10585150" cy="891451"/>
          </a:xfrm>
        </p:spPr>
        <p:txBody>
          <a:bodyPr>
            <a:noAutofit/>
          </a:bodyPr>
          <a:lstStyle/>
          <a:p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Zákon zachování hybnosti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/>
              <p:cNvSpPr txBox="1"/>
              <p:nvPr/>
            </p:nvSpPr>
            <p:spPr>
              <a:xfrm>
                <a:off x="618309" y="1351542"/>
                <a:ext cx="10914664" cy="27392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cs-CZ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Součet hybností vzájemného působení dvou těles v pohybu je nulový, tj. stejný </a:t>
                </a:r>
                <a:r>
                  <a:rPr lang="cs-CZ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jako</a:t>
                </a:r>
                <a:r>
                  <a:rPr lang="cs-CZ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byl </a:t>
                </a:r>
                <a:r>
                  <a:rPr lang="cs-CZ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v klidu před uvedením těles do pohybu</a:t>
                </a:r>
                <a:r>
                  <a:rPr lang="cs-CZ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cs-CZ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cs-CZ" sz="28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	p</a:t>
                </a:r>
                <a:r>
                  <a:rPr lang="cs-CZ" sz="2800" b="1" baseline="-250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 </a:t>
                </a:r>
                <a:r>
                  <a:rPr lang="cs-CZ" sz="28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cs-CZ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cs-CZ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p</a:t>
                </a:r>
                <a:r>
                  <a:rPr lang="cs-CZ" sz="2800" b="1" baseline="-25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cs-CZ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	</a:t>
                </a:r>
                <a:r>
                  <a:rPr lang="cs-CZ" sz="28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p</a:t>
                </a:r>
                <a:r>
                  <a:rPr lang="cs-CZ" sz="2800" b="1" baseline="-250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 </a:t>
                </a:r>
                <a:r>
                  <a:rPr lang="cs-CZ" sz="28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cs-CZ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cs-CZ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m</a:t>
                </a:r>
                <a:r>
                  <a:rPr lang="cs-CZ" sz="2800" b="1" baseline="-25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cs-CZ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cs-CZ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·</m:t>
                    </m:r>
                  </m:oMath>
                </a14:m>
                <a:r>
                  <a:rPr lang="cs-CZ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</a:t>
                </a:r>
                <a:r>
                  <a:rPr lang="cs-CZ" sz="2800" b="1" baseline="-25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cs-CZ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cs-CZ" sz="28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</a:t>
                </a:r>
                <a:r>
                  <a:rPr lang="cs-CZ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lang="cs-CZ" sz="2800" b="1" baseline="-25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 </a:t>
                </a:r>
                <a:r>
                  <a:rPr lang="cs-CZ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cs-CZ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cs-CZ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m</a:t>
                </a:r>
                <a:r>
                  <a:rPr lang="cs-CZ" sz="2800" b="1" baseline="-25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cs-CZ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cs-CZ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·</m:t>
                    </m:r>
                  </m:oMath>
                </a14:m>
                <a:r>
                  <a:rPr lang="cs-CZ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</a:t>
                </a:r>
                <a:r>
                  <a:rPr lang="cs-CZ" sz="2800" b="1" baseline="-25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cs-CZ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endPara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cs-CZ" sz="2800" b="1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:endPara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cs-CZ" sz="2800" b="1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			</a:t>
                </a:r>
                <a:r>
                  <a:rPr lang="cs-CZ" sz="2800" b="1" i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32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r>
                  <a:rPr lang="cs-CZ" sz="3200" b="1" baseline="-250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cs-CZ" sz="32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cs-CZ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·</m:t>
                    </m:r>
                  </m:oMath>
                </a14:m>
                <a:r>
                  <a:rPr lang="cs-CZ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</a:t>
                </a:r>
                <a:r>
                  <a:rPr lang="cs-CZ" sz="3200" b="1" baseline="-25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cs-CZ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+   m</a:t>
                </a:r>
                <a:r>
                  <a:rPr lang="cs-CZ" sz="3200" b="1" baseline="-25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cs-CZ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cs-CZ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·</m:t>
                    </m:r>
                  </m:oMath>
                </a14:m>
                <a:r>
                  <a:rPr lang="cs-CZ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</a:t>
                </a:r>
                <a:r>
                  <a:rPr lang="cs-CZ" sz="3200" b="1" baseline="-25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cs-CZ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cs-CZ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cs-CZ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cs-CZ" sz="32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ovéPo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309" y="1351542"/>
                <a:ext cx="10914664" cy="2739211"/>
              </a:xfrm>
              <a:prstGeom prst="rect">
                <a:avLst/>
              </a:prstGeom>
              <a:blipFill rotWithShape="0">
                <a:blip r:embed="rId2"/>
                <a:stretch>
                  <a:fillRect l="-1117" t="-2450" r="-1117" b="-6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1325" y="146505"/>
            <a:ext cx="1457704" cy="594173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618309" y="4611231"/>
            <a:ext cx="113892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 smtClean="0">
                <a:solidFill>
                  <a:srgbClr val="F8C13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												Odkaz</a:t>
            </a:r>
            <a:r>
              <a:rPr lang="cs-CZ" sz="2800" i="1" dirty="0" smtClean="0">
                <a:solidFill>
                  <a:srgbClr val="F8C13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</a:t>
            </a:r>
            <a:r>
              <a:rPr lang="cs-CZ" sz="2800" dirty="0">
                <a:solidFill>
                  <a:srgbClr val="F8C13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Učebnice  </a:t>
            </a:r>
            <a:r>
              <a:rPr lang="en-US" sz="2800" dirty="0">
                <a:solidFill>
                  <a:srgbClr val="F8C13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str. </a:t>
            </a:r>
            <a:r>
              <a:rPr lang="cs-CZ" sz="2800" dirty="0" smtClean="0">
                <a:solidFill>
                  <a:srgbClr val="F8C13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32</a:t>
            </a:r>
          </a:p>
          <a:p>
            <a:r>
              <a:rPr lang="en-GB" sz="2800" b="1" noProof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Cvičení</a:t>
            </a:r>
            <a:r>
              <a:rPr lang="en-GB" sz="2800" noProof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noProof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početní </a:t>
            </a:r>
            <a:r>
              <a:rPr lang="en-GB" sz="2800" noProof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příklady</a:t>
            </a:r>
            <a:endParaRPr lang="cs-CZ" sz="2800" noProof="1" smtClean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noProof="1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</a:t>
            </a:r>
            <a:r>
              <a:rPr lang="en-GB" sz="2800" noProof="1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://www.realisticky.cz/ucebnice</a:t>
            </a:r>
            <a:r>
              <a:rPr lang="cs-CZ" sz="2800" noProof="1">
                <a:latin typeface="Arial" panose="020B0604020202020204" pitchFamily="34" charset="0"/>
                <a:cs typeface="Arial" panose="020B0604020202020204" pitchFamily="34" charset="0"/>
              </a:rPr>
              <a:t>  ,  Fyzika SŠ</a:t>
            </a:r>
          </a:p>
          <a:p>
            <a:r>
              <a:rPr lang="cs-CZ" sz="2800" noProof="1">
                <a:latin typeface="Arial" panose="020B0604020202020204" pitchFamily="34" charset="0"/>
                <a:cs typeface="Arial" panose="020B0604020202020204" pitchFamily="34" charset="0"/>
              </a:rPr>
              <a:t>příklady </a:t>
            </a:r>
            <a:r>
              <a:rPr lang="cs-CZ" sz="2800" noProof="1" smtClean="0">
                <a:latin typeface="Arial" panose="020B0604020202020204" pitchFamily="34" charset="0"/>
                <a:cs typeface="Arial" panose="020B0604020202020204" pitchFamily="34" charset="0"/>
              </a:rPr>
              <a:t> -  hybnost, impulsová věta    010217</a:t>
            </a:r>
            <a:endParaRPr lang="en-GB" sz="2800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8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62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1117" y="237133"/>
            <a:ext cx="10585150" cy="891451"/>
          </a:xfrm>
        </p:spPr>
        <p:txBody>
          <a:bodyPr>
            <a:noAutofit/>
          </a:bodyPr>
          <a:lstStyle/>
          <a:p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Impuls 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síly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/>
              <p:cNvSpPr txBox="1"/>
              <p:nvPr/>
            </p:nvSpPr>
            <p:spPr>
              <a:xfrm>
                <a:off x="561117" y="1128584"/>
                <a:ext cx="10914664" cy="59803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8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Součin síly   </a:t>
                </a:r>
                <a14:m>
                  <m:oMath xmlns:m="http://schemas.openxmlformats.org/officeDocument/2006/math">
                    <m:r>
                      <a:rPr lang="cs-CZ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𝐅</m:t>
                    </m:r>
                  </m:oMath>
                </a14:m>
                <a:r>
                  <a:rPr lang="cs-CZ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  a   doby   </a:t>
                </a:r>
                <a:r>
                  <a:rPr lang="cs-CZ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cs-CZ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 ,  po kterou síla na těleso působí, představuje </a:t>
                </a:r>
                <a:r>
                  <a:rPr lang="cs-CZ" sz="28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novou</a:t>
                </a: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28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fyzikální </a:t>
                </a:r>
                <a:r>
                  <a:rPr lang="cs-CZ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veličinu zvanou  Impuls síly   </a:t>
                </a:r>
                <a14:m>
                  <m:oMath xmlns:m="http://schemas.openxmlformats.org/officeDocument/2006/math">
                    <m:r>
                      <a:rPr lang="cs-CZ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𝑰</m:t>
                    </m:r>
                  </m:oMath>
                </a14:m>
                <a:r>
                  <a:rPr lang="cs-CZ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.   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									   </a:t>
                </a:r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2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Impuls </a:t>
                </a: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síly  </a:t>
                </a:r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cs-CZ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</a:t>
                </a: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:r>
                  <a:rPr lang="en-US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fyzikální jednotka   </a:t>
                </a:r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cs-CZ" sz="28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 </a:t>
                </a:r>
                <a:r>
                  <a:rPr lang="cs-CZ" sz="2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14:m>
                  <m:oMath xmlns:m="http://schemas.openxmlformats.org/officeDocument/2006/math">
                    <m:r>
                      <a:rPr lang="cs-CZ" sz="28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·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lang="en-US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(1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Newtonsekunda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cs-CZ" sz="2400" u="sng" dirty="0" smtClean="0">
                    <a:solidFill>
                      <a:srgbClr val="F8C13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Zákon síly</a:t>
                </a:r>
                <a:r>
                  <a:rPr lang="cs-CZ" sz="2400" dirty="0" smtClean="0">
                    <a:solidFill>
                      <a:srgbClr val="F8C13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</a:t>
                </a:r>
                <a:r>
                  <a:rPr lang="cs-CZ" sz="2400" b="1" dirty="0" smtClean="0">
                    <a:solidFill>
                      <a:srgbClr val="F8C13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</a:t>
                </a:r>
                <a:r>
                  <a:rPr lang="cs-CZ" sz="2400" b="1" baseline="-25000" dirty="0" smtClean="0">
                    <a:solidFill>
                      <a:srgbClr val="F8C13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2400" b="1" dirty="0" smtClean="0">
                    <a:solidFill>
                      <a:srgbClr val="F8C13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cs-CZ" sz="2400" b="1" i="1">
                        <a:solidFill>
                          <a:srgbClr val="F8C136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cs-CZ" sz="2400" b="1" dirty="0">
                    <a:solidFill>
                      <a:srgbClr val="F8C13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m </a:t>
                </a:r>
                <a14:m>
                  <m:oMath xmlns:m="http://schemas.openxmlformats.org/officeDocument/2006/math">
                    <m:r>
                      <a:rPr lang="cs-CZ" sz="2400" b="1" i="1">
                        <a:solidFill>
                          <a:srgbClr val="F8C136"/>
                        </a:solidFill>
                        <a:latin typeface="Cambria Math" panose="02040503050406030204" pitchFamily="18" charset="0"/>
                      </a:rPr>
                      <m:t>·</m:t>
                    </m:r>
                  </m:oMath>
                </a14:m>
                <a:r>
                  <a:rPr lang="cs-CZ" sz="2400" b="1" dirty="0">
                    <a:solidFill>
                      <a:srgbClr val="F8C13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:r>
                  <a:rPr lang="cs-CZ" sz="2400" b="1" dirty="0" smtClean="0">
                    <a:solidFill>
                      <a:srgbClr val="F8C13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2400" dirty="0">
                    <a:solidFill>
                      <a:srgbClr val="F8C13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…</a:t>
                </a:r>
                <a14:m>
                  <m:oMath xmlns:m="http://schemas.openxmlformats.org/officeDocument/2006/math">
                    <m:r>
                      <a:rPr lang="cs-CZ" sz="2400" i="1">
                        <a:solidFill>
                          <a:srgbClr val="F8C136"/>
                        </a:solidFill>
                        <a:latin typeface="Cambria Math" panose="02040503050406030204" pitchFamily="18" charset="0"/>
                      </a:rPr>
                      <m:t> →</m:t>
                    </m:r>
                  </m:oMath>
                </a14:m>
                <a:r>
                  <a:rPr lang="cs-CZ" sz="2400" dirty="0">
                    <a:solidFill>
                      <a:srgbClr val="F8C13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2400" b="1" dirty="0" smtClean="0">
                    <a:solidFill>
                      <a:srgbClr val="F8C13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</a:t>
                </a:r>
                <a:r>
                  <a:rPr lang="cs-CZ" sz="2400" b="1" baseline="-25000" dirty="0" smtClean="0">
                    <a:solidFill>
                      <a:srgbClr val="F8C13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2400" b="1" dirty="0" smtClean="0">
                    <a:solidFill>
                      <a:srgbClr val="F8C13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cs-CZ" sz="2400" b="1" i="1">
                        <a:solidFill>
                          <a:srgbClr val="F8C136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cs-CZ" sz="2400" b="1" dirty="0">
                    <a:solidFill>
                      <a:srgbClr val="F8C13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m </a:t>
                </a:r>
                <a14:m>
                  <m:oMath xmlns:m="http://schemas.openxmlformats.org/officeDocument/2006/math">
                    <m:r>
                      <a:rPr lang="cs-CZ" sz="2400" b="1" i="1">
                        <a:solidFill>
                          <a:srgbClr val="F8C136"/>
                        </a:solidFill>
                        <a:latin typeface="Cambria Math" panose="02040503050406030204" pitchFamily="18" charset="0"/>
                      </a:rPr>
                      <m:t>·</m:t>
                    </m:r>
                  </m:oMath>
                </a14:m>
                <a:r>
                  <a:rPr lang="cs-CZ" sz="2400" b="1" dirty="0">
                    <a:solidFill>
                      <a:srgbClr val="F8C13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F8C13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b="1" i="1">
                            <a:solidFill>
                              <a:srgbClr val="F8C136"/>
                            </a:solidFill>
                            <a:latin typeface="Cambria Math" panose="02040503050406030204" pitchFamily="18" charset="0"/>
                          </a:rPr>
                          <m:t>𝚫</m:t>
                        </m:r>
                        <m:r>
                          <a:rPr lang="cs-CZ" sz="2400" b="1">
                            <a:solidFill>
                              <a:srgbClr val="F8C136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1" i="1">
                            <a:solidFill>
                              <a:srgbClr val="F8C136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num>
                      <m:den>
                        <m:r>
                          <a:rPr lang="cs-CZ" sz="2400" b="1" i="1">
                            <a:solidFill>
                              <a:srgbClr val="F8C136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den>
                    </m:f>
                  </m:oMath>
                </a14:m>
                <a:r>
                  <a:rPr lang="cs-CZ" sz="2400" b="1" dirty="0">
                    <a:solidFill>
                      <a:srgbClr val="F8C13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2400" b="1" dirty="0" smtClean="0">
                    <a:solidFill>
                      <a:srgbClr val="F8C13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2400" dirty="0">
                    <a:solidFill>
                      <a:srgbClr val="F8C13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…</a:t>
                </a:r>
                <a14:m>
                  <m:oMath xmlns:m="http://schemas.openxmlformats.org/officeDocument/2006/math">
                    <m:r>
                      <a:rPr lang="cs-CZ" sz="2400" i="1">
                        <a:solidFill>
                          <a:srgbClr val="F8C136"/>
                        </a:solidFill>
                        <a:latin typeface="Cambria Math" panose="02040503050406030204" pitchFamily="18" charset="0"/>
                      </a:rPr>
                      <m:t> →</m:t>
                    </m:r>
                  </m:oMath>
                </a14:m>
                <a:r>
                  <a:rPr lang="cs-CZ" sz="2400" dirty="0">
                    <a:solidFill>
                      <a:srgbClr val="F8C13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2400" b="1" dirty="0" smtClean="0">
                    <a:solidFill>
                      <a:srgbClr val="F8C13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</a:t>
                </a:r>
                <a14:m>
                  <m:oMath xmlns:m="http://schemas.openxmlformats.org/officeDocument/2006/math">
                    <m:r>
                      <a:rPr lang="cs-CZ" sz="2400" b="1" i="1">
                        <a:solidFill>
                          <a:srgbClr val="F8C136"/>
                        </a:solidFill>
                        <a:latin typeface="Cambria Math" panose="02040503050406030204" pitchFamily="18" charset="0"/>
                      </a:rPr>
                      <m:t>·</m:t>
                    </m:r>
                  </m:oMath>
                </a14:m>
                <a:r>
                  <a:rPr lang="cs-CZ" sz="2400" b="1" dirty="0">
                    <a:solidFill>
                      <a:srgbClr val="F8C13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 </a:t>
                </a:r>
                <a14:m>
                  <m:oMath xmlns:m="http://schemas.openxmlformats.org/officeDocument/2006/math">
                    <m:r>
                      <a:rPr lang="cs-CZ" sz="2400" b="1" i="1">
                        <a:solidFill>
                          <a:srgbClr val="F8C136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cs-CZ" sz="2400" b="1" dirty="0">
                    <a:solidFill>
                      <a:srgbClr val="F8C13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2400" b="1" dirty="0" smtClean="0">
                    <a:solidFill>
                      <a:srgbClr val="F8C13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 </a:t>
                </a:r>
                <a14:m>
                  <m:oMath xmlns:m="http://schemas.openxmlformats.org/officeDocument/2006/math">
                    <m:r>
                      <a:rPr lang="cs-CZ" sz="2400" b="1" i="1" smtClean="0">
                        <a:solidFill>
                          <a:srgbClr val="F8C136"/>
                        </a:solidFill>
                        <a:latin typeface="Cambria Math" panose="02040503050406030204" pitchFamily="18" charset="0"/>
                      </a:rPr>
                      <m:t>·</m:t>
                    </m:r>
                    <m:r>
                      <a:rPr lang="cs-CZ" sz="2400" b="1" i="1">
                        <a:solidFill>
                          <a:srgbClr val="F8C136"/>
                        </a:solidFill>
                        <a:latin typeface="Cambria Math" panose="02040503050406030204" pitchFamily="18" charset="0"/>
                      </a:rPr>
                      <m:t>𝚫</m:t>
                    </m:r>
                    <m:r>
                      <a:rPr lang="cs-CZ" sz="2400" b="1">
                        <a:solidFill>
                          <a:srgbClr val="F8C136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b="1" dirty="0" smtClean="0">
                    <a:solidFill>
                      <a:srgbClr val="F8C13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cs-CZ" sz="2400" b="1" dirty="0" smtClean="0">
                    <a:solidFill>
                      <a:srgbClr val="F8C13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smtClean="0">
                    <a:solidFill>
                      <a:srgbClr val="F8C13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2400" dirty="0">
                    <a:solidFill>
                      <a:srgbClr val="F8C13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…</a:t>
                </a:r>
                <a14:m>
                  <m:oMath xmlns:m="http://schemas.openxmlformats.org/officeDocument/2006/math">
                    <m:r>
                      <a:rPr lang="cs-CZ" sz="2400" b="0" i="0" smtClean="0">
                        <a:solidFill>
                          <a:srgbClr val="F8C136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cs-CZ" sz="2400" i="1">
                        <a:solidFill>
                          <a:srgbClr val="F8C136"/>
                        </a:solidFill>
                        <a:latin typeface="Cambria Math" panose="02040503050406030204" pitchFamily="18" charset="0"/>
                      </a:rPr>
                      <m:t> →</m:t>
                    </m:r>
                  </m:oMath>
                </a14:m>
                <a:r>
                  <a:rPr lang="cs-CZ" sz="2400" dirty="0">
                    <a:solidFill>
                      <a:srgbClr val="F8C13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cs-CZ" sz="2400" i="1">
                        <a:solidFill>
                          <a:srgbClr val="F8C136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s-CZ" sz="2400" b="1" dirty="0" smtClean="0">
                    <a:solidFill>
                      <a:srgbClr val="F8C13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</a:t>
                </a:r>
                <a14:m>
                  <m:oMath xmlns:m="http://schemas.openxmlformats.org/officeDocument/2006/math">
                    <m:r>
                      <a:rPr lang="cs-CZ" b="1" i="0" smtClean="0">
                        <a:solidFill>
                          <a:srgbClr val="F8C136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cs-CZ" b="1" i="1">
                        <a:solidFill>
                          <a:srgbClr val="F8C136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cs-CZ" sz="2400" b="1" dirty="0">
                    <a:solidFill>
                      <a:srgbClr val="F8C13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2400" b="1" dirty="0" smtClean="0">
                    <a:solidFill>
                      <a:srgbClr val="F8C13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</a:p>
              <a:p>
                <a:r>
                  <a:rPr lang="cs-CZ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Impuls </a:t>
                </a:r>
                <a:r>
                  <a:rPr lang="cs-CZ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síly </a:t>
                </a:r>
                <a:r>
                  <a:rPr lang="cs-CZ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28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</a:t>
                </a:r>
                <a:r>
                  <a:rPr lang="cs-CZ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 se </a:t>
                </a:r>
                <a:r>
                  <a:rPr lang="cs-CZ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rovná   změně</a:t>
                </a: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2800" b="1" noProof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hybnosti  </a:t>
                </a: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cs-CZ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𝚫</m:t>
                    </m:r>
                    <m:r>
                      <a:rPr lang="cs-CZ" sz="28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cs-CZ" sz="28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cs-CZ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Impuls </a:t>
                </a:r>
                <a:r>
                  <a:rPr lang="cs-CZ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síly </a:t>
                </a:r>
                <a:r>
                  <a:rPr lang="cs-CZ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28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</a:t>
                </a:r>
                <a:r>
                  <a:rPr lang="cs-CZ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vyjadřuje  </a:t>
                </a:r>
                <a:r>
                  <a:rPr lang="cs-CZ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časový účinek </a:t>
                </a:r>
                <a:r>
                  <a:rPr lang="cs-CZ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síly</a:t>
                </a:r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cs-CZ" sz="28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𝐅</m:t>
                    </m:r>
                  </m:oMath>
                </a14:m>
                <a:r>
                  <a:rPr lang="cs-CZ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28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cs-CZ" sz="2000" b="1" noProof="1" smtClean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cs-CZ" sz="2000" b="1" noProof="1" smtClean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GB" sz="2800" b="1" noProof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Cvičení</a:t>
                </a:r>
                <a:r>
                  <a:rPr lang="en-GB" sz="2800" noProof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noProof="1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 početní </a:t>
                </a:r>
                <a:r>
                  <a:rPr lang="en-GB" sz="2800" noProof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příklady</a:t>
                </a:r>
                <a:endParaRPr lang="cs-CZ" sz="2800" noProof="1" smtClean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GB" sz="2800" noProof="1" smtClean="0">
                    <a:latin typeface="Arial" panose="020B0604020202020204" pitchFamily="34" charset="0"/>
                    <a:cs typeface="Arial" panose="020B0604020202020204" pitchFamily="34" charset="0"/>
                    <a:hlinkClick r:id="rId2"/>
                  </a:rPr>
                  <a:t>http</a:t>
                </a:r>
                <a:r>
                  <a:rPr lang="en-GB" sz="2800" noProof="1">
                    <a:latin typeface="Arial" panose="020B0604020202020204" pitchFamily="34" charset="0"/>
                    <a:cs typeface="Arial" panose="020B0604020202020204" pitchFamily="34" charset="0"/>
                    <a:hlinkClick r:id="rId2"/>
                  </a:rPr>
                  <a:t>://www.realisticky.cz/ucebnice</a:t>
                </a:r>
                <a:r>
                  <a:rPr lang="cs-CZ" sz="2800" noProof="1">
                    <a:latin typeface="Arial" panose="020B0604020202020204" pitchFamily="34" charset="0"/>
                    <a:cs typeface="Arial" panose="020B0604020202020204" pitchFamily="34" charset="0"/>
                  </a:rPr>
                  <a:t>  ,  Fyzika SŠ</a:t>
                </a:r>
              </a:p>
              <a:p>
                <a:r>
                  <a:rPr lang="cs-CZ" sz="2800" noProof="1">
                    <a:latin typeface="Arial" panose="020B0604020202020204" pitchFamily="34" charset="0"/>
                    <a:cs typeface="Arial" panose="020B0604020202020204" pitchFamily="34" charset="0"/>
                  </a:rPr>
                  <a:t>příklady  -  </a:t>
                </a:r>
                <a:r>
                  <a:rPr lang="cs-CZ" sz="2800" noProof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zákon zachování hybnosti    010218</a:t>
                </a:r>
                <a:endParaRPr lang="en-GB" sz="2800" noProof="1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GB" sz="2800" noProof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ovéPo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117" y="1128584"/>
                <a:ext cx="10914664" cy="5980355"/>
              </a:xfrm>
              <a:prstGeom prst="rect">
                <a:avLst/>
              </a:prstGeom>
              <a:blipFill rotWithShape="0">
                <a:blip r:embed="rId3"/>
                <a:stretch>
                  <a:fillRect l="-1117" t="-1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1325" y="146505"/>
            <a:ext cx="1457704" cy="59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25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8882" y="236607"/>
            <a:ext cx="10585150" cy="1312107"/>
          </a:xfrm>
        </p:spPr>
        <p:txBody>
          <a:bodyPr>
            <a:normAutofit/>
          </a:bodyPr>
          <a:lstStyle/>
          <a:p>
            <a:r>
              <a:rPr lang="cs-CZ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OBSAH</a:t>
            </a:r>
            <a:endParaRPr lang="en-US" dirty="0"/>
          </a:p>
        </p:txBody>
      </p:sp>
      <p:sp>
        <p:nvSpPr>
          <p:cNvPr id="3" name="TextovéPole 2"/>
          <p:cNvSpPr txBox="1"/>
          <p:nvPr/>
        </p:nvSpPr>
        <p:spPr>
          <a:xfrm>
            <a:off x="568882" y="1638816"/>
            <a:ext cx="10956368" cy="895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DYNAMIKA</a:t>
            </a: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cs-CZ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Síla</a:t>
            </a: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							</a:t>
            </a:r>
            <a:r>
              <a:rPr lang="cs-C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							   17</a:t>
            </a:r>
            <a:endParaRPr lang="cs-C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Newtonův pohybový zákon								   </a:t>
            </a:r>
            <a:r>
              <a:rPr lang="cs-C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cs-C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Newtonův </a:t>
            </a:r>
            <a:r>
              <a:rPr lang="cs-CZ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pohybový zákon								   </a:t>
            </a:r>
            <a:r>
              <a:rPr lang="cs-C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cs-C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Tíhová síla. Gravitace										   21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lang="cs-CZ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Newtonův pohybový zákon								   </a:t>
            </a:r>
            <a:r>
              <a:rPr lang="cs-CZ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23</a:t>
            </a:r>
            <a:endParaRPr lang="cs-C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ybnost tělesa</a:t>
            </a:r>
            <a:r>
              <a:rPr lang="cs-CZ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					   </a:t>
            </a:r>
            <a:r>
              <a:rPr lang="cs-CZ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		   25</a:t>
            </a:r>
            <a:endParaRPr lang="cs-C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Zákon zachování h</a:t>
            </a:r>
            <a:r>
              <a:rPr lang="cs-CZ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ybnosti</a:t>
            </a:r>
            <a:r>
              <a:rPr lang="cs-CZ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						   </a:t>
            </a:r>
            <a:r>
              <a:rPr lang="cs-CZ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26</a:t>
            </a:r>
            <a:endParaRPr lang="cs-C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Impul</a:t>
            </a:r>
            <a:r>
              <a:rPr lang="cs-CZ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 síly</a:t>
            </a:r>
            <a:r>
              <a:rPr lang="cs-CZ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					   					</a:t>
            </a:r>
            <a:r>
              <a:rPr lang="cs-CZ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   27</a:t>
            </a:r>
            <a:endParaRPr lang="cs-C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cs-CZ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/>
              <a:t/>
            </a:r>
            <a:br>
              <a:rPr lang="en-US" sz="2000" dirty="0"/>
            </a:b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8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	</a:t>
            </a:r>
            <a:r>
              <a:rPr lang="cs-CZ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</a:t>
            </a:r>
            <a:endParaRPr lang="cs-CZ" sz="28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8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1325" y="146505"/>
            <a:ext cx="1457704" cy="59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8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8882" y="236607"/>
            <a:ext cx="10585150" cy="1507067"/>
          </a:xfrm>
        </p:spPr>
        <p:txBody>
          <a:bodyPr>
            <a:normAutofit/>
          </a:bodyPr>
          <a:lstStyle/>
          <a:p>
            <a:r>
              <a:rPr lang="cs-CZ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Význam </a:t>
            </a:r>
            <a:r>
              <a:rPr lang="cs-CZ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fyziky</a:t>
            </a:r>
            <a:endParaRPr lang="en-US" dirty="0"/>
          </a:p>
        </p:txBody>
      </p:sp>
      <p:sp>
        <p:nvSpPr>
          <p:cNvPr id="3" name="TextovéPole 2"/>
          <p:cNvSpPr txBox="1"/>
          <p:nvPr/>
        </p:nvSpPr>
        <p:spPr>
          <a:xfrm>
            <a:off x="568882" y="1460756"/>
            <a:ext cx="10957913" cy="3187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Přírodní </a:t>
            </a:r>
            <a:r>
              <a:rPr lang="cs-CZ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vědy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Fyzikální </a:t>
            </a:r>
            <a:r>
              <a:rPr lang="cs-CZ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jevy   </a:t>
            </a:r>
            <a:endParaRPr lang="cs-CZ" sz="28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Přírodní </a:t>
            </a:r>
            <a:r>
              <a:rPr lang="cs-CZ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zákony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		</a:t>
            </a:r>
            <a:endParaRPr lang="cs-CZ" sz="28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8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1325" y="146505"/>
            <a:ext cx="1457704" cy="594173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4460488" y="3234652"/>
            <a:ext cx="7140962" cy="3371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endParaRPr lang="cs-CZ" sz="2800" dirty="0" smtClean="0">
              <a:solidFill>
                <a:srgbClr val="F8C13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endParaRPr lang="cs-CZ" sz="2800" dirty="0">
              <a:solidFill>
                <a:srgbClr val="F8C13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endParaRPr lang="cs-CZ" sz="2800" dirty="0" smtClean="0">
              <a:solidFill>
                <a:srgbClr val="F8C13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endParaRPr lang="cs-CZ" sz="2800" dirty="0">
              <a:solidFill>
                <a:srgbClr val="F8C13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endParaRPr lang="cs-CZ" sz="2800" dirty="0" smtClean="0">
              <a:solidFill>
                <a:srgbClr val="F8C13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cs-CZ" sz="2800" dirty="0" smtClean="0">
                <a:solidFill>
                  <a:srgbClr val="F8C13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Odkaz</a:t>
            </a:r>
            <a:r>
              <a:rPr lang="cs-CZ" sz="2800" i="1" dirty="0" smtClean="0">
                <a:solidFill>
                  <a:srgbClr val="F8C13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</a:t>
            </a:r>
            <a:r>
              <a:rPr lang="cs-CZ" sz="2800" dirty="0">
                <a:solidFill>
                  <a:srgbClr val="F8C13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Učebnice  </a:t>
            </a:r>
            <a:r>
              <a:rPr lang="en-US" sz="2800" dirty="0">
                <a:solidFill>
                  <a:srgbClr val="F8C13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str. </a:t>
            </a:r>
            <a:r>
              <a:rPr lang="cs-CZ" sz="2800" dirty="0" smtClean="0">
                <a:solidFill>
                  <a:srgbClr val="F8C13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9</a:t>
            </a:r>
            <a:r>
              <a:rPr lang="en-US" sz="2800" dirty="0" smtClean="0">
                <a:solidFill>
                  <a:srgbClr val="F8C13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-1</a:t>
            </a:r>
            <a:r>
              <a:rPr lang="cs-CZ" sz="2800" dirty="0" smtClean="0">
                <a:solidFill>
                  <a:srgbClr val="F8C13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endParaRPr lang="cs-CZ" sz="2800" dirty="0">
              <a:solidFill>
                <a:srgbClr val="F8C136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7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8882" y="236607"/>
            <a:ext cx="10585150" cy="1507067"/>
          </a:xfrm>
        </p:spPr>
        <p:txBody>
          <a:bodyPr>
            <a:normAutofit/>
          </a:bodyPr>
          <a:lstStyle/>
          <a:p>
            <a:r>
              <a:rPr lang="cs-CZ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Fyzikální veličiny, fyzikální </a:t>
            </a:r>
            <a:r>
              <a:rPr lang="cs-CZ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jednotky </a:t>
            </a:r>
            <a:r>
              <a:rPr lang="cs-CZ" sz="20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1.</a:t>
            </a:r>
            <a:endParaRPr lang="en-US" sz="20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568882" y="1482810"/>
            <a:ext cx="1111237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Fyzikální veličina 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vlastnost zkoumaného jevu</a:t>
            </a:r>
          </a:p>
          <a:p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Značka  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a  hodnota fyzikální veličiny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cs-CZ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Fyzikální 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jednotka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Sedm  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základních fyzikálních jednotek  </a:t>
            </a:r>
            <a:endParaRPr lang="cs-CZ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			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metr  	</a:t>
            </a:r>
            <a:r>
              <a:rPr lang="cs-CZ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- kilogram    </a:t>
            </a:r>
            <a:r>
              <a:rPr lang="cs-CZ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- sekunda     </a:t>
            </a:r>
            <a:r>
              <a:rPr lang="cs-CZ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- ampér </a:t>
            </a:r>
          </a:p>
          <a:p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cs-CZ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- kelvin  	</a:t>
            </a:r>
            <a:r>
              <a:rPr lang="cs-CZ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</a:t>
            </a:r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- mol  		</a:t>
            </a:r>
            <a:r>
              <a:rPr lang="cs-CZ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</a:t>
            </a:r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- kandela </a:t>
            </a:r>
          </a:p>
          <a:p>
            <a:endParaRPr lang="cs-CZ" sz="2800" dirty="0" smtClean="0">
              <a:solidFill>
                <a:srgbClr val="F8C13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cs-CZ" sz="2800" dirty="0" smtClean="0">
              <a:solidFill>
                <a:srgbClr val="F8C13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cs-CZ" sz="2800" dirty="0">
              <a:solidFill>
                <a:srgbClr val="F8C13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/>
            <a:r>
              <a:rPr lang="cs-CZ" sz="2800" dirty="0" smtClean="0">
                <a:solidFill>
                  <a:srgbClr val="F8C13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Odkaz</a:t>
            </a:r>
            <a:r>
              <a:rPr lang="cs-CZ" sz="2800" i="1" dirty="0" smtClean="0">
                <a:solidFill>
                  <a:srgbClr val="F8C13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</a:t>
            </a:r>
            <a:r>
              <a:rPr lang="cs-CZ" sz="2800" dirty="0">
                <a:solidFill>
                  <a:srgbClr val="F8C13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Učebnice  </a:t>
            </a:r>
            <a:r>
              <a:rPr lang="en-US" sz="2800" dirty="0">
                <a:solidFill>
                  <a:srgbClr val="F8C13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str. </a:t>
            </a:r>
            <a:r>
              <a:rPr lang="cs-CZ" sz="2800" dirty="0" smtClean="0">
                <a:solidFill>
                  <a:srgbClr val="F8C13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11 – 13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1325" y="98880"/>
            <a:ext cx="1457704" cy="59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79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8882" y="236607"/>
            <a:ext cx="10585150" cy="1507067"/>
          </a:xfrm>
        </p:spPr>
        <p:txBody>
          <a:bodyPr/>
          <a:lstStyle/>
          <a:p>
            <a:r>
              <a:rPr lang="cs-CZ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Fyzikální veličiny, fyzikální </a:t>
            </a:r>
            <a:r>
              <a:rPr lang="cs-CZ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jednotky </a:t>
            </a:r>
            <a:r>
              <a:rPr lang="cs-CZ" sz="18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2. </a:t>
            </a:r>
            <a:endParaRPr lang="en-US" sz="18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641493" y="1446004"/>
            <a:ext cx="1077891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Značka </a:t>
            </a: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fyzikální </a:t>
            </a:r>
            <a:r>
              <a:rPr lang="cs-C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veličiny</a:t>
            </a:r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její  užití je mezinárodně srozumitelné.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Fyzikální jednotka - mezinárodní soustava </a:t>
            </a:r>
            <a:r>
              <a:rPr lang="cs-CZ" sz="2800" b="1" dirty="0"/>
              <a:t>SI</a:t>
            </a:r>
            <a:endParaRPr lang="en-US" sz="2800" dirty="0"/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800" dirty="0" smtClean="0">
              <a:solidFill>
                <a:srgbClr val="F8C13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cs-CZ" sz="2800" dirty="0">
              <a:solidFill>
                <a:srgbClr val="F8C13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7313038"/>
              </p:ext>
            </p:extLst>
          </p:nvPr>
        </p:nvGraphicFramePr>
        <p:xfrm>
          <a:off x="773797" y="3043173"/>
          <a:ext cx="7538180" cy="25272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76145"/>
                <a:gridCol w="1007833"/>
                <a:gridCol w="370224"/>
                <a:gridCol w="2576145"/>
                <a:gridCol w="1007833"/>
              </a:tblGrid>
              <a:tr h="36996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1" u="none" strike="noStrike" noProof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Základní veličina</a:t>
                      </a:r>
                      <a:endParaRPr lang="cs-CZ" sz="1400" b="1" i="0" u="none" strike="noStrike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u="none" strike="noStrike" noProof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Značka</a:t>
                      </a:r>
                      <a:endParaRPr lang="cs-CZ" sz="1400" b="1" i="0" u="none" strike="noStrike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2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BFD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1" u="none" strike="noStrike" noProof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Základní jednotka</a:t>
                      </a:r>
                      <a:endParaRPr lang="cs-CZ" sz="1400" b="1" i="0" u="none" strike="noStrike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u="none" strike="noStrike" noProof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Značka</a:t>
                      </a:r>
                      <a:endParaRPr lang="cs-CZ" sz="1400" b="1" i="0" u="none" strike="noStrike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6996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u="none" strike="noStrike" noProof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délka</a:t>
                      </a:r>
                      <a:endParaRPr lang="cs-CZ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noProof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cs-CZ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BFD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u="none" strike="noStrike" noProof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metr</a:t>
                      </a:r>
                      <a:endParaRPr lang="cs-CZ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noProof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cs-CZ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5586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u="none" strike="noStrike" noProof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hmotnost</a:t>
                      </a:r>
                      <a:endParaRPr lang="cs-CZ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noProof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kg</a:t>
                      </a:r>
                      <a:endParaRPr lang="cs-CZ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BFD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u="none" strike="noStrike" noProof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kilogram</a:t>
                      </a:r>
                      <a:endParaRPr lang="cs-CZ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noProof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kg</a:t>
                      </a:r>
                      <a:endParaRPr lang="cs-CZ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5586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u="none" strike="noStrike" noProof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čas</a:t>
                      </a:r>
                      <a:endParaRPr lang="cs-CZ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noProof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endParaRPr lang="cs-CZ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BFD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u="none" strike="noStrike" noProof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sekunda</a:t>
                      </a:r>
                      <a:endParaRPr lang="cs-CZ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noProof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cs-CZ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6996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u="none" strike="noStrike" noProof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elektrický proud</a:t>
                      </a:r>
                      <a:endParaRPr lang="cs-CZ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noProof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cs-CZ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BFD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u="none" strike="noStrike" noProof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ampér</a:t>
                      </a:r>
                      <a:endParaRPr lang="cs-CZ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noProof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cs-CZ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4976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u="none" strike="noStrike" noProof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termodynamická teplota</a:t>
                      </a:r>
                      <a:endParaRPr lang="cs-CZ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noProof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endParaRPr lang="cs-CZ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BFD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u="none" strike="noStrike" noProof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kelvin</a:t>
                      </a:r>
                      <a:endParaRPr lang="cs-CZ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noProof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  <a:endParaRPr lang="cs-CZ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5586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u="none" strike="noStrike" noProof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látkové množství</a:t>
                      </a:r>
                      <a:endParaRPr lang="cs-CZ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noProof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cs-CZ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BFD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u="none" strike="noStrike" noProof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mol</a:t>
                      </a:r>
                      <a:endParaRPr lang="cs-CZ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noProof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mol</a:t>
                      </a:r>
                      <a:endParaRPr lang="cs-CZ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1325" y="146505"/>
            <a:ext cx="1457704" cy="59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34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8882" y="236607"/>
            <a:ext cx="10585150" cy="1507067"/>
          </a:xfrm>
        </p:spPr>
        <p:txBody>
          <a:bodyPr/>
          <a:lstStyle/>
          <a:p>
            <a:r>
              <a:rPr lang="cs-CZ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Fyzikální veličiny, fyzikální </a:t>
            </a:r>
            <a:r>
              <a:rPr lang="cs-CZ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jednotky </a:t>
            </a:r>
            <a:r>
              <a:rPr lang="cs-CZ" sz="18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3. </a:t>
            </a:r>
            <a:endParaRPr lang="en-US" sz="18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1325" y="146505"/>
            <a:ext cx="1457704" cy="594173"/>
          </a:xfrm>
          <a:prstGeom prst="rect">
            <a:avLst/>
          </a:prstGeom>
        </p:spPr>
      </p:pic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3444699"/>
              </p:ext>
            </p:extLst>
          </p:nvPr>
        </p:nvGraphicFramePr>
        <p:xfrm>
          <a:off x="732155" y="2998786"/>
          <a:ext cx="8712000" cy="1846901"/>
        </p:xfrm>
        <a:graphic>
          <a:graphicData uri="http://schemas.openxmlformats.org/drawingml/2006/table">
            <a:tbl>
              <a:tblPr firstRow="1" firstCol="1" bandRow="1"/>
              <a:tblGrid>
                <a:gridCol w="2176094"/>
                <a:gridCol w="2179906"/>
                <a:gridCol w="2179906"/>
                <a:gridCol w="2176094"/>
              </a:tblGrid>
              <a:tr h="182245"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Předpona (zkratka) 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900" marR="45720" marT="355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4381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Díl 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900" marR="45720" marT="355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" indent="-63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Předpona </a:t>
                      </a:r>
                      <a:r>
                        <a:rPr lang="cs-CZ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(zkratka) 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900" marR="45720" marT="355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4318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Násobek 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900" marR="45720" marT="355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715">
                <a:tc>
                  <a:txBody>
                    <a:bodyPr/>
                    <a:lstStyle/>
                    <a:p>
                      <a:pPr marL="6350" marR="4381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mili (</a:t>
                      </a:r>
                      <a:r>
                        <a:rPr lang="cs-CZ" sz="1400" i="1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cs-CZ" sz="14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endParaRPr lang="cs-CZ" sz="1200" noProof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900" marR="45720" marT="355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6477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cs-CZ" sz="1400" baseline="300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egoe UI Symbol" panose="020B0502040204020203" pitchFamily="34" charset="0"/>
                          <a:cs typeface="Times New Roman" panose="02020603050405020304" pitchFamily="18" charset="0"/>
                        </a:rPr>
                        <a:t>−</a:t>
                      </a:r>
                      <a:r>
                        <a:rPr lang="cs-CZ" sz="1400" baseline="300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 </a:t>
                      </a:r>
                      <a:r>
                        <a:rPr lang="cs-CZ" sz="14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egoe UI Symbol" panose="020B0502040204020203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cs-CZ" sz="14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0,001</a:t>
                      </a:r>
                      <a:r>
                        <a:rPr lang="cs-CZ" sz="14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egoe UI Symbol" panose="020B0502040204020203" pitchFamily="34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cs-CZ" sz="14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cs-CZ" sz="1200" noProof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900" marR="45720" marT="355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444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kilo (</a:t>
                      </a:r>
                      <a:r>
                        <a:rPr lang="cs-CZ" sz="1400" i="1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cs-CZ" sz="14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endParaRPr lang="cs-CZ" sz="1200" noProof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900" marR="45720" marT="355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5524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cs-CZ" sz="1400" baseline="300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cs-CZ" sz="14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egoe UI Symbol" panose="020B0502040204020203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cs-CZ" sz="14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r>
                        <a:rPr lang="cs-CZ" sz="14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egoe UI Symbol" panose="020B0502040204020203" pitchFamily="34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cs-CZ" sz="14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cs-CZ" sz="1200" noProof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900" marR="45720" marT="355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6350" marR="4508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mikro (</a:t>
                      </a:r>
                      <a:r>
                        <a:rPr lang="cs-CZ" sz="14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egoe UI Symbol" panose="020B0502040204020203" pitchFamily="34" charset="0"/>
                          <a:cs typeface="Times New Roman" panose="02020603050405020304" pitchFamily="18" charset="0"/>
                        </a:rPr>
                        <a:t>µ</a:t>
                      </a:r>
                      <a:r>
                        <a:rPr lang="cs-CZ" sz="14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endParaRPr lang="cs-CZ" sz="1200" noProof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900" marR="45720" marT="355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6223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cs-CZ" sz="1400" baseline="300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egoe UI Symbol" panose="020B0502040204020203" pitchFamily="34" charset="0"/>
                          <a:cs typeface="Times New Roman" panose="02020603050405020304" pitchFamily="18" charset="0"/>
                        </a:rPr>
                        <a:t>−</a:t>
                      </a:r>
                      <a:r>
                        <a:rPr lang="cs-CZ" sz="1400" baseline="300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cs-CZ" sz="14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egoe UI Symbol" panose="020B0502040204020203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cs-CZ" sz="14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0,000001</a:t>
                      </a:r>
                      <a:r>
                        <a:rPr lang="cs-CZ" sz="14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egoe UI Symbol" panose="020B0502040204020203" pitchFamily="34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cs-CZ" sz="14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cs-CZ" sz="1200" noProof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900" marR="45720" marT="355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4572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mega (</a:t>
                      </a:r>
                      <a:r>
                        <a:rPr lang="cs-CZ" sz="1400" i="1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cs-CZ" sz="14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endParaRPr lang="cs-CZ" sz="1200" noProof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900" marR="45720" marT="355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6604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cs-CZ" sz="1400" baseline="300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cs-CZ" sz="14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egoe UI Symbol" panose="020B0502040204020203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cs-CZ" sz="14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1000000</a:t>
                      </a:r>
                      <a:r>
                        <a:rPr lang="cs-CZ" sz="14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egoe UI Symbol" panose="020B0502040204020203" pitchFamily="34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cs-CZ" sz="14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cs-CZ" sz="1200" noProof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900" marR="45720" marT="355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6350" marR="4381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nano (</a:t>
                      </a:r>
                      <a:r>
                        <a:rPr lang="cs-CZ" sz="1400" i="1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cs-CZ" sz="14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endParaRPr lang="cs-CZ" sz="1200" noProof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900" marR="45720" marT="355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635" indent="-63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cs-CZ" sz="1400" baseline="300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egoe UI Symbol" panose="020B0502040204020203" pitchFamily="34" charset="0"/>
                          <a:cs typeface="Times New Roman" panose="02020603050405020304" pitchFamily="18" charset="0"/>
                        </a:rPr>
                        <a:t>−</a:t>
                      </a:r>
                      <a:r>
                        <a:rPr lang="cs-CZ" sz="1400" baseline="300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cs-CZ" sz="14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egoe UI Symbol" panose="020B0502040204020203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cs-CZ" sz="14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0,000 000 001</a:t>
                      </a:r>
                      <a:r>
                        <a:rPr lang="cs-CZ" sz="14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egoe UI Symbol" panose="020B0502040204020203" pitchFamily="34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cs-CZ" sz="14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cs-CZ" sz="1200" noProof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900" marR="45720" marT="355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444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giga (</a:t>
                      </a:r>
                      <a:r>
                        <a:rPr lang="cs-CZ" sz="1400" i="1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cs-CZ" sz="14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endParaRPr lang="cs-CZ" sz="1200" noProof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900" marR="45720" marT="355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6604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cs-CZ" sz="1400" baseline="300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cs-CZ" sz="14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egoe UI Symbol" panose="020B0502040204020203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cs-CZ" sz="14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1000000000</a:t>
                      </a:r>
                      <a:r>
                        <a:rPr lang="cs-CZ" sz="14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egoe UI Symbol" panose="020B0502040204020203" pitchFamily="34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cs-CZ" sz="14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cs-CZ" sz="1200" noProof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900" marR="45720" marT="355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</a:tr>
              <a:tr h="208915">
                <a:tc>
                  <a:txBody>
                    <a:bodyPr/>
                    <a:lstStyle/>
                    <a:p>
                      <a:pPr marL="6350" marR="4381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piko (</a:t>
                      </a:r>
                      <a:r>
                        <a:rPr lang="cs-CZ" sz="1400" i="1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cs-CZ" sz="14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endParaRPr lang="cs-CZ" sz="1200" noProof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900" marR="45720" marT="355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6794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cs-CZ" sz="14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egoe UI Symbol" panose="020B0502040204020203" pitchFamily="34" charset="0"/>
                          <a:cs typeface="Times New Roman" panose="02020603050405020304" pitchFamily="18" charset="0"/>
                        </a:rPr>
                        <a:t>−</a:t>
                      </a:r>
                      <a:r>
                        <a:rPr lang="cs-CZ" sz="14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 </a:t>
                      </a:r>
                      <a:endParaRPr lang="cs-CZ" sz="1200" noProof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900" marR="45720" marT="355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4635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tera (</a:t>
                      </a:r>
                      <a:r>
                        <a:rPr lang="cs-CZ" sz="1400" i="1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cs-CZ" sz="14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endParaRPr lang="cs-CZ" sz="1200" noProof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900" marR="45720" marT="355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6286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cs-CZ" sz="1400" baseline="300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cs-CZ" sz="14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cs-CZ" sz="1200" noProof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900" marR="45720" marT="355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210185">
                <a:tc>
                  <a:txBody>
                    <a:bodyPr/>
                    <a:lstStyle/>
                    <a:p>
                      <a:pPr marL="6350" marR="4508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femto (</a:t>
                      </a:r>
                      <a:r>
                        <a:rPr lang="cs-CZ" sz="1400" i="1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cs-CZ" sz="14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endParaRPr lang="cs-CZ" sz="1200" noProof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900" marR="45720" marT="355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6794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cs-CZ" sz="14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egoe UI Symbol" panose="020B0502040204020203" pitchFamily="34" charset="0"/>
                          <a:cs typeface="Times New Roman" panose="02020603050405020304" pitchFamily="18" charset="0"/>
                        </a:rPr>
                        <a:t>−</a:t>
                      </a:r>
                      <a:r>
                        <a:rPr lang="cs-CZ" sz="14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 </a:t>
                      </a:r>
                      <a:endParaRPr lang="cs-CZ" sz="1200" noProof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900" marR="45720" marT="355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4635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peta (</a:t>
                      </a:r>
                      <a:r>
                        <a:rPr lang="cs-CZ" sz="1400" i="1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cs-CZ" sz="14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endParaRPr lang="cs-CZ" sz="1200" noProof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900" marR="45720" marT="355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6286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cs-CZ" sz="1400" baseline="300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cs-CZ" sz="14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cs-CZ" sz="1200" noProof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900" marR="45720" marT="355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208280">
                <a:tc>
                  <a:txBody>
                    <a:bodyPr/>
                    <a:lstStyle/>
                    <a:p>
                      <a:pPr marL="6350" marR="4381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ato (</a:t>
                      </a:r>
                      <a:r>
                        <a:rPr lang="cs-CZ" sz="1400" i="1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cs-CZ" sz="14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endParaRPr lang="cs-CZ" sz="1200" noProof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900" marR="45720" marT="355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6794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cs-CZ" sz="14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egoe UI Symbol" panose="020B0502040204020203" pitchFamily="34" charset="0"/>
                          <a:cs typeface="Times New Roman" panose="02020603050405020304" pitchFamily="18" charset="0"/>
                        </a:rPr>
                        <a:t>−</a:t>
                      </a:r>
                      <a:r>
                        <a:rPr lang="cs-CZ" sz="14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 </a:t>
                      </a:r>
                      <a:endParaRPr lang="cs-CZ" sz="1200" noProof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900" marR="45720" marT="355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4635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exa (</a:t>
                      </a:r>
                      <a:r>
                        <a:rPr lang="cs-CZ" sz="1400" i="1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cs-CZ" sz="14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endParaRPr lang="cs-CZ" sz="1200" noProof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900" marR="45720" marT="355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6286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cs-CZ" sz="1400" baseline="300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r>
                        <a:rPr lang="cs-CZ" sz="14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cs-CZ" sz="1200" noProof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900" marR="45720" marT="355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  <p:sp>
        <p:nvSpPr>
          <p:cNvPr id="7" name="Obdélník 6"/>
          <p:cNvSpPr/>
          <p:nvPr/>
        </p:nvSpPr>
        <p:spPr>
          <a:xfrm>
            <a:off x="550863" y="1613864"/>
            <a:ext cx="10812462" cy="1540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40" indent="-6350">
              <a:lnSpc>
                <a:spcPct val="112000"/>
              </a:lnSpc>
              <a:spcAft>
                <a:spcPts val="25"/>
              </a:spcAft>
            </a:pPr>
            <a:r>
              <a:rPr lang="cs-CZ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Všechny nam</a:t>
            </a:r>
            <a:r>
              <a:rPr lang="cs-CZ" sz="2800" dirty="0">
                <a:latin typeface="Arial" panose="020B0604020202020204" pitchFamily="34" charset="0"/>
                <a:ea typeface="TimesNewRoman"/>
                <a:cs typeface="Arial" panose="020B0604020202020204" pitchFamily="34" charset="0"/>
              </a:rPr>
              <a:t>ěř</a:t>
            </a:r>
            <a:r>
              <a:rPr lang="cs-CZ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ené hodnoty se udávají v této jednotce nebo pomocí jejích násobk</a:t>
            </a:r>
            <a:r>
              <a:rPr lang="cs-CZ" sz="2800" dirty="0">
                <a:latin typeface="Arial" panose="020B0604020202020204" pitchFamily="34" charset="0"/>
                <a:ea typeface="TimesNewRoman"/>
                <a:cs typeface="Arial" panose="020B0604020202020204" pitchFamily="34" charset="0"/>
              </a:rPr>
              <a:t>ů</a:t>
            </a:r>
            <a:r>
              <a:rPr lang="cs-CZ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cs-CZ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dílů </a:t>
            </a:r>
            <a:endParaRPr lang="en-US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5240" indent="-6350">
              <a:lnSpc>
                <a:spcPct val="112000"/>
              </a:lnSpc>
              <a:spcAft>
                <a:spcPts val="25"/>
              </a:spcAft>
            </a:pPr>
            <a:r>
              <a:rPr lang="cs-CZ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70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8882" y="236607"/>
            <a:ext cx="10585150" cy="1507067"/>
          </a:xfrm>
        </p:spPr>
        <p:txBody>
          <a:bodyPr/>
          <a:lstStyle/>
          <a:p>
            <a:r>
              <a:rPr lang="cs-CZ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Fyzikální veličiny, fyzikální </a:t>
            </a:r>
            <a:r>
              <a:rPr lang="cs-CZ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jednotky </a:t>
            </a:r>
            <a:r>
              <a:rPr lang="cs-CZ" sz="18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4. </a:t>
            </a:r>
            <a:endParaRPr lang="en-US" sz="18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1325" y="146505"/>
            <a:ext cx="1457704" cy="594173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550863" y="1613864"/>
            <a:ext cx="10812462" cy="10057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>
                <a:latin typeface="Arial" panose="020B0604020202020204" pitchFamily="34" charset="0"/>
                <a:ea typeface="Times New Roman" panose="02020603050405020304" pitchFamily="18" charset="0"/>
              </a:rPr>
              <a:t>Kromě výše uvedených předpon se používají i další předpony</a:t>
            </a:r>
            <a:endParaRPr lang="en-US" sz="2800" dirty="0"/>
          </a:p>
          <a:p>
            <a:pPr marL="15240" indent="-6350">
              <a:lnSpc>
                <a:spcPct val="112000"/>
              </a:lnSpc>
              <a:spcAft>
                <a:spcPts val="25"/>
              </a:spcAft>
            </a:pPr>
            <a:r>
              <a:rPr lang="cs-CZ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2145248"/>
              </p:ext>
            </p:extLst>
          </p:nvPr>
        </p:nvGraphicFramePr>
        <p:xfrm>
          <a:off x="703580" y="2496884"/>
          <a:ext cx="8352000" cy="791529"/>
        </p:xfrm>
        <a:graphic>
          <a:graphicData uri="http://schemas.openxmlformats.org/drawingml/2006/table">
            <a:tbl>
              <a:tblPr firstRow="1" firstCol="1" bandRow="1"/>
              <a:tblGrid>
                <a:gridCol w="2086174"/>
                <a:gridCol w="2089826"/>
                <a:gridCol w="2089826"/>
                <a:gridCol w="2086174"/>
              </a:tblGrid>
              <a:tr h="182245"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Předpona (zkratka) 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88900" marR="52070" marT="355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3746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Díl 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88900" marR="52070" marT="355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" indent="-63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Předpona </a:t>
                      </a:r>
                      <a:r>
                        <a:rPr lang="cs-CZ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(zkratka) 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88900" marR="52070" marT="355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3746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Násobek 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88900" marR="52070" marT="355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715">
                <a:tc>
                  <a:txBody>
                    <a:bodyPr/>
                    <a:lstStyle/>
                    <a:p>
                      <a:pPr marL="6350" marR="3746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deci (</a:t>
                      </a:r>
                      <a:r>
                        <a:rPr lang="cs-CZ" sz="1400" i="1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cs-CZ" sz="1400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 </a:t>
                      </a:r>
                      <a:endParaRPr lang="cs-CZ" sz="1200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88900" marR="52070" marT="355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514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cs-CZ" sz="1400" baseline="30000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egoe UI Symbol" panose="020B0502040204020203" pitchFamily="34" charset="0"/>
                          <a:cs typeface="Arial" panose="020B0604020202020204" pitchFamily="34" charset="0"/>
                        </a:rPr>
                        <a:t>−</a:t>
                      </a:r>
                      <a:r>
                        <a:rPr lang="cs-CZ" sz="1400" baseline="30000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cs-CZ" sz="1400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egoe UI Symbol" panose="020B0502040204020203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cs-CZ" sz="1400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0,1</a:t>
                      </a:r>
                      <a:r>
                        <a:rPr lang="cs-CZ" sz="1400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egoe UI Symbol" panose="020B0502040204020203" pitchFamily="34" charset="0"/>
                          <a:cs typeface="Arial" panose="020B0604020202020204" pitchFamily="34" charset="0"/>
                        </a:rPr>
                        <a:t>)</a:t>
                      </a:r>
                      <a:r>
                        <a:rPr lang="cs-CZ" sz="1400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cs-CZ" sz="1200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88900" marR="52070" marT="355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4000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deka (</a:t>
                      </a:r>
                      <a:r>
                        <a:rPr lang="cs-CZ" sz="1400" i="1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dk</a:t>
                      </a:r>
                      <a:r>
                        <a:rPr lang="cs-CZ" sz="14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nebo </a:t>
                      </a:r>
                      <a:r>
                        <a:rPr lang="cs-CZ" sz="1400" i="1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da</a:t>
                      </a:r>
                      <a:r>
                        <a:rPr lang="cs-CZ" sz="14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 </a:t>
                      </a:r>
                      <a:endParaRPr lang="cs-CZ" sz="1200" noProof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88900" marR="52070" marT="355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1345" algn="ctr"/>
                          <a:tab pos="841375" algn="ctr"/>
                        </a:tabLst>
                      </a:pPr>
                      <a:r>
                        <a:rPr lang="cs-CZ" sz="1400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cs-CZ" sz="1400" baseline="30000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cs-CZ" sz="1400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egoe UI Symbol" panose="020B0502040204020203" pitchFamily="34" charset="0"/>
                          <a:cs typeface="Arial" panose="020B0604020202020204" pitchFamily="34" charset="0"/>
                        </a:rPr>
                        <a:t>(10	)</a:t>
                      </a:r>
                      <a:r>
                        <a:rPr lang="cs-CZ" sz="1400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cs-CZ" sz="1200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88900" marR="52070" marT="355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259715">
                <a:tc>
                  <a:txBody>
                    <a:bodyPr/>
                    <a:lstStyle/>
                    <a:p>
                      <a:pPr marL="6350" marR="3746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centi (</a:t>
                      </a:r>
                      <a:r>
                        <a:rPr lang="cs-CZ" sz="1400" i="1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cs-CZ" sz="14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 </a:t>
                      </a:r>
                      <a:endParaRPr lang="cs-CZ" sz="1200" noProof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88900" marR="52070" marT="355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5588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cs-CZ" sz="1400" baseline="30000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egoe UI Symbol" panose="020B0502040204020203" pitchFamily="34" charset="0"/>
                          <a:cs typeface="Arial" panose="020B0604020202020204" pitchFamily="34" charset="0"/>
                        </a:rPr>
                        <a:t>−</a:t>
                      </a:r>
                      <a:r>
                        <a:rPr lang="cs-CZ" sz="1400" baseline="30000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cs-CZ" sz="1400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egoe UI Symbol" panose="020B0502040204020203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cs-CZ" sz="1400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0,01</a:t>
                      </a:r>
                      <a:r>
                        <a:rPr lang="cs-CZ" sz="1400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egoe UI Symbol" panose="020B0502040204020203" pitchFamily="34" charset="0"/>
                          <a:cs typeface="Arial" panose="020B0604020202020204" pitchFamily="34" charset="0"/>
                        </a:rPr>
                        <a:t>)</a:t>
                      </a:r>
                      <a:r>
                        <a:rPr lang="cs-CZ" sz="1400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cs-CZ" sz="1200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88900" marR="52070" marT="355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387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hekto (</a:t>
                      </a:r>
                      <a:r>
                        <a:rPr lang="cs-CZ" sz="1400" i="1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cs-CZ" sz="1400" noProof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 </a:t>
                      </a:r>
                      <a:endParaRPr lang="cs-CZ" sz="1200" noProof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88900" marR="52070" marT="355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5842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cs-CZ" sz="1400" baseline="30000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cs-CZ" sz="1400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egoe UI Symbol" panose="020B0502040204020203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cs-CZ" sz="1400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r>
                        <a:rPr lang="cs-CZ" sz="1400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egoe UI Symbol" panose="020B0502040204020203" pitchFamily="34" charset="0"/>
                          <a:cs typeface="Arial" panose="020B0604020202020204" pitchFamily="34" charset="0"/>
                        </a:rPr>
                        <a:t>)</a:t>
                      </a:r>
                      <a:r>
                        <a:rPr lang="cs-CZ" sz="1400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cs-CZ" sz="1200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88900" marR="52070" marT="355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  <p:sp>
        <p:nvSpPr>
          <p:cNvPr id="4" name="Obdélník 3"/>
          <p:cNvSpPr/>
          <p:nvPr/>
        </p:nvSpPr>
        <p:spPr>
          <a:xfrm>
            <a:off x="703580" y="4241489"/>
            <a:ext cx="10450452" cy="1540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40" indent="-6350" algn="just">
              <a:lnSpc>
                <a:spcPct val="112000"/>
              </a:lnSpc>
              <a:spcAft>
                <a:spcPts val="25"/>
              </a:spcAft>
            </a:pPr>
            <a:r>
              <a:rPr lang="cs-CZ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Velkou výjimkou je měření času, kde se násobky nepoužívají a nadále se používá klasické dělení - sekunda, minuta, hodina, den, rok. 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33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8882" y="236607"/>
            <a:ext cx="10585150" cy="1507067"/>
          </a:xfrm>
        </p:spPr>
        <p:txBody>
          <a:bodyPr/>
          <a:lstStyle/>
          <a:p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Kinematika, 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Mechanický pohyb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68881" y="1482810"/>
            <a:ext cx="1100399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K studiu a popisu mechanického pohybu slouží </a:t>
            </a:r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ve 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fyzice </a:t>
            </a:r>
            <a:endParaRPr lang="cs-CZ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čtyři 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nejdůležitější fyzikální </a:t>
            </a:r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veličiny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		dráha -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fyzikální jednotka </a:t>
            </a:r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  <a:p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		čas  - 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	   </a:t>
            </a:r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fyzikální jednotka - 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  <a:p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		rychlost - </a:t>
            </a:r>
            <a:r>
              <a:rPr lang="cs-CZ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   </a:t>
            </a:r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fyzikální 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jednotka </a:t>
            </a:r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m/s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km/</a:t>
            </a:r>
            <a:r>
              <a:rPr lang="en-US" sz="2800" noProof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hod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		zrychlení -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fyzikální 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jednotka </a:t>
            </a:r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m/s</a:t>
            </a:r>
            <a:r>
              <a:rPr lang="en-US" sz="28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800" dirty="0">
              <a:solidFill>
                <a:srgbClr val="F8C13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cs-CZ" sz="2800" dirty="0" smtClean="0">
              <a:solidFill>
                <a:srgbClr val="F8C13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cs-CZ" sz="2800" dirty="0">
              <a:solidFill>
                <a:srgbClr val="F8C13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1325" y="146505"/>
            <a:ext cx="1457704" cy="59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45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Řez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448</TotalTime>
  <Words>736</Words>
  <Application>Microsoft Office PowerPoint</Application>
  <PresentationFormat>Širokoúhlá obrazovka</PresentationFormat>
  <Paragraphs>379</Paragraphs>
  <Slides>27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6" baseType="lpstr">
      <vt:lpstr>Arial</vt:lpstr>
      <vt:lpstr>Calibri</vt:lpstr>
      <vt:lpstr>Cambria Math</vt:lpstr>
      <vt:lpstr>Century Gothic</vt:lpstr>
      <vt:lpstr>Segoe UI Symbol</vt:lpstr>
      <vt:lpstr>Times New Roman</vt:lpstr>
      <vt:lpstr>TimesNewRoman</vt:lpstr>
      <vt:lpstr>Wingdings 3</vt:lpstr>
      <vt:lpstr>Řez</vt:lpstr>
      <vt:lpstr>Prezentace aplikace PowerPoint</vt:lpstr>
      <vt:lpstr>OBSAH</vt:lpstr>
      <vt:lpstr>OBSAH</vt:lpstr>
      <vt:lpstr>Význam  fyziky</vt:lpstr>
      <vt:lpstr>Fyzikální veličiny, fyzikální jednotky – 1.</vt:lpstr>
      <vt:lpstr>Fyzikální veličiny, fyzikální jednotky – 2. </vt:lpstr>
      <vt:lpstr>Fyzikální veličiny, fyzikální jednotky – 3. </vt:lpstr>
      <vt:lpstr>Fyzikální veličiny, fyzikální jednotky – 4. </vt:lpstr>
      <vt:lpstr>Kinematika,  Mechanický pohyb</vt:lpstr>
      <vt:lpstr>Rychlost</vt:lpstr>
      <vt:lpstr>Cvičení - Přepočet jednotek rychlosti – 1.   </vt:lpstr>
      <vt:lpstr>Cvičení - Přepočet jednotek rychlosti – 2.  </vt:lpstr>
      <vt:lpstr>Rovnoměrně zrychlený pohyb  Zrychlení </vt:lpstr>
      <vt:lpstr>Rovnoměrně zrychlený pohyb  Zrychlení </vt:lpstr>
      <vt:lpstr>Opakování – rychlost, zrychlENÍ </vt:lpstr>
      <vt:lpstr>Tíhové zrychlení Země, Volný pád</vt:lpstr>
      <vt:lpstr>D Y N A M I K A  Síla</vt:lpstr>
      <vt:lpstr>D Y N A M I K A  Newtonovy   pohybové   zákony</vt:lpstr>
      <vt:lpstr>D Y N A M I K A  Newtonovy   pohybové   zákony</vt:lpstr>
      <vt:lpstr>D Y N A M I K A  Newtonovy   pohybové   zákony</vt:lpstr>
      <vt:lpstr>D Y N A M I K A  Tíhová síla </vt:lpstr>
      <vt:lpstr>Opakování  2. Newtonův pohybový zákon, tíhová síla </vt:lpstr>
      <vt:lpstr>D Y N A M I K A  Newtonovy   pohybové   zákony</vt:lpstr>
      <vt:lpstr>Opakování   Dynamika,  Newtonovy pohybové zákony </vt:lpstr>
      <vt:lpstr>Hybnost tělesa</vt:lpstr>
      <vt:lpstr>Zákon zachování hybnosti</vt:lpstr>
      <vt:lpstr>Impuls  síly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Šimon Hajník</dc:creator>
  <cp:lastModifiedBy>Šimon Hajník</cp:lastModifiedBy>
  <cp:revision>48</cp:revision>
  <dcterms:created xsi:type="dcterms:W3CDTF">2022-11-26T10:01:35Z</dcterms:created>
  <dcterms:modified xsi:type="dcterms:W3CDTF">2022-11-29T19:43:25Z</dcterms:modified>
</cp:coreProperties>
</file>