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72" r:id="rId2"/>
    <p:sldId id="270" r:id="rId3"/>
    <p:sldId id="257" r:id="rId4"/>
    <p:sldId id="260" r:id="rId5"/>
    <p:sldId id="261" r:id="rId6"/>
    <p:sldId id="264" r:id="rId7"/>
    <p:sldId id="265" r:id="rId8"/>
    <p:sldId id="267" r:id="rId9"/>
    <p:sldId id="266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44CC"/>
    <a:srgbClr val="F8C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5976B-4511-44BC-BEAD-C9DFF0571B0F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A2A0D-8D8B-4E7A-9BD6-E78C817FB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63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9A2A0D-8D8B-4E7A-9BD6-E78C817FB8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7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imefakta.cz/fyzika" TargetMode="External"/><Relationship Id="rId2" Type="http://schemas.openxmlformats.org/officeDocument/2006/relationships/hyperlink" Target="http://www.realisticky.cz/ucebnic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realisticky.cz/ucebnic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98988" y="-58405"/>
            <a:ext cx="12382662" cy="69748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" y="0"/>
            <a:ext cx="12175349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5" y="0"/>
            <a:ext cx="12130817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06890" y="1546789"/>
            <a:ext cx="360066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5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MECHANICKÁ PRÁCE, ENERGIE</a:t>
            </a:r>
            <a:endParaRPr lang="en-US" sz="165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Obdélník 1"/>
              <p:cNvSpPr/>
              <p:nvPr/>
            </p:nvSpPr>
            <p:spPr>
              <a:xfrm>
                <a:off x="958820" y="1018383"/>
                <a:ext cx="10330174" cy="5693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Při stálém výkonu každého stroje, který pracoval po určitou dobu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můžeme odvedenou práci určit ze vztahu 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/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 práci </a:t>
                </a:r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počítanou  z výkonu platí 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 </a:t>
                </a:r>
              </a:p>
              <a:p>
                <a:pPr algn="ctr"/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·</m:t>
                    </m:r>
                  </m:oMath>
                </a14:m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lang="cs-CZ" sz="2800" b="1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cs-CZ" sz="28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 tohoto vztahu pak máme vedle jednotky práce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1J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velmi  často používanou jednotku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wattsekunda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1J</a:t>
                </a:r>
                <a14:m>
                  <m:oMath xmlns:m="http://schemas.openxmlformats.org/officeDocument/2006/math">
                    <m:r>
                      <a:rPr lang="cs-CZ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14:m>
                  <m:oMath xmlns:m="http://schemas.openxmlformats.org/officeDocument/2006/math">
                    <m:r>
                      <a:rPr lang="cs-CZ" sz="2800" b="0" i="0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·</m:t>
                    </m:r>
                  </m:oMath>
                </a14:m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 běžné praxi čas častěji měříme v hodinách a proto se </a:t>
                </a:r>
                <a:r>
                  <a:rPr lang="cs-CZ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m.j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měření spotřeby elektrické energie určuje ve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watthodinách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 při větších výkonech v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kilowatthodinách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Wh</a:t>
                </a:r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.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Wh 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3600 J	 </a:t>
                </a:r>
                <a:r>
                  <a:rPr lang="cs-CZ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2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1k</a:t>
                </a:r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Wh </a:t>
                </a:r>
                <a14:m>
                  <m:oMath xmlns:m="http://schemas.openxmlformats.org/officeDocument/2006/math">
                    <m:r>
                      <a:rPr lang="cs-CZ" sz="28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3600 </a:t>
                </a:r>
                <a:r>
                  <a:rPr lang="cs-CZ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kJ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3,6 MJ 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20" y="1018383"/>
                <a:ext cx="10330174" cy="5693866"/>
              </a:xfrm>
              <a:prstGeom prst="rect">
                <a:avLst/>
              </a:prstGeom>
              <a:blipFill rotWithShape="0">
                <a:blip r:embed="rId2"/>
                <a:stretch>
                  <a:fillRect l="-1180" t="-1071" r="-1180" b="-2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15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58820" y="1018383"/>
            <a:ext cx="10278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noProof="1" smtClean="0">
                <a:latin typeface="Arial" panose="020B0604020202020204" pitchFamily="34" charset="0"/>
                <a:cs typeface="Arial" panose="020B0604020202020204" pitchFamily="34" charset="0"/>
              </a:rPr>
              <a:t>1.  </a:t>
            </a:r>
            <a:r>
              <a:rPr lang="en-GB" sz="2800" b="1" noProof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Cvičení</a:t>
            </a:r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noProof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početní příklady</a:t>
            </a:r>
            <a:r>
              <a:rPr lang="cs-CZ" sz="2800" noProof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GB" sz="2800" noProof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en-GB" sz="2800" noProof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://www.realisticky.cz/ucebnice</a:t>
            </a:r>
            <a:r>
              <a:rPr lang="cs-CZ" sz="2800" noProof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sz="2800" noProof="1" smtClean="0">
                <a:latin typeface="Arial" panose="020B0604020202020204" pitchFamily="34" charset="0"/>
                <a:cs typeface="Arial" panose="020B0604020202020204" pitchFamily="34" charset="0"/>
              </a:rPr>
              <a:t>Fyzika SŠ - příklady  Výkon, účinnost  010504</a:t>
            </a:r>
            <a:endParaRPr lang="cs-CZ" sz="28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GB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www.umimefakta.cz/fyzika</a:t>
            </a:r>
            <a:r>
              <a:rPr lang="cs-CZ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cs-CZ" sz="2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Práce, </a:t>
            </a:r>
            <a:r>
              <a:rPr lang="cs-CZ" sz="2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výkon, energie.  Účinnost a příkon. </a:t>
            </a:r>
            <a:endParaRPr lang="en-GB" sz="2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 flipH="1">
            <a:off x="10369437" y="6560103"/>
            <a:ext cx="4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8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8780" y="145407"/>
            <a:ext cx="10521643" cy="1190541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MECHANICKÁ  PRÁCE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4023" y="1504060"/>
                <a:ext cx="10647674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 pohledu fyziky se o mechanickou práci jako další fyzikální veličiny jedná se vždy o děj silového působení tělesa na jiné těleso 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z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vedání břemene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řemísťování tělesa po určité trajektorii</a:t>
                </a:r>
              </a:p>
              <a:p>
                <a:pPr marL="457200" indent="-457200" algn="just">
                  <a:buFontTx/>
                  <a:buChar char="-"/>
                </a:pP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padá-li těleso z určité výšky, koná práci tíhová síla </a:t>
                </a:r>
                <a:endParaRPr lang="cs-CZ" sz="12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1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algn="just"/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echanická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práce  ,  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fyzikální jednotka  -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(1 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J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cs-CZ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ule</a:t>
                </a:r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cs-CZ" sz="2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000" noProof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Přemisťuje-li </a:t>
                </a:r>
                <a:r>
                  <a:rPr lang="en-GB" sz="2800" noProof="1">
                    <a:latin typeface="Arial" panose="020B0604020202020204" pitchFamily="34" charset="0"/>
                    <a:cs typeface="Arial" panose="020B0604020202020204" pitchFamily="34" charset="0"/>
                  </a:rPr>
                  <a:t>se těleso po přímce rovnoběžné s trajektorií 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pohybu působením </a:t>
                </a:r>
                <a:r>
                  <a:rPr lang="en-GB" sz="2800" noProof="1">
                    <a:latin typeface="Arial" panose="020B0604020202020204" pitchFamily="34" charset="0"/>
                    <a:cs typeface="Arial" panose="020B0604020202020204" pitchFamily="34" charset="0"/>
                  </a:rPr>
                  <a:t>konstantní 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síly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, pak platí 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14:m>
                  <m:oMath xmlns:m="http://schemas.openxmlformats.org/officeDocument/2006/math">
                    <m:r>
                      <a:rPr lang="cs-CZ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= </m:t>
                    </m:r>
                  </m:oMath>
                </a14:m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sz="16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1600" b="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16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</a:t>
                </a:r>
                <a:r>
                  <a:rPr lang="cs-CZ" sz="28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. Fyzikální jednotku práce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joule </a:t>
                </a:r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můžeme vyjádřit  jako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 Newton</a:t>
                </a:r>
                <a:r>
                  <a:rPr lang="cs-CZ" sz="16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metr</a:t>
                </a:r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1 J</a:t>
                </a:r>
                <a14:m>
                  <m:oMath xmlns:m="http://schemas.openxmlformats.org/officeDocument/2006/math">
                    <m:r>
                      <a:rPr lang="cs-CZ" sz="2000" b="0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= </m:t>
                    </m:r>
                  </m:oMath>
                </a14:m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 N</a:t>
                </a:r>
                <a14:m>
                  <m:oMath xmlns:m="http://schemas.openxmlformats.org/officeDocument/2006/math">
                    <m:r>
                      <a:rPr lang="cs-CZ" sz="2800" b="0" i="0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lang="cs-CZ" sz="2800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)</a:t>
                </a:r>
                <a:r>
                  <a:rPr lang="cs-CZ" sz="2800" b="1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.</a:t>
                </a:r>
                <a:r>
                  <a:rPr lang="cs-CZ" sz="2800" dirty="0">
                    <a:solidFill>
                      <a:srgbClr val="F8C136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						        </a:t>
                </a:r>
                <a:r>
                  <a:rPr lang="cs-CZ" sz="24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</a:t>
                </a:r>
                <a:r>
                  <a:rPr lang="cs-CZ" sz="24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dkaz</a:t>
                </a:r>
                <a:r>
                  <a:rPr lang="cs-CZ" sz="2400" i="1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Učebnice   </a:t>
                </a:r>
                <a:r>
                  <a:rPr lang="en-US" sz="2400" dirty="0" err="1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str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cs-CZ" sz="24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35 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23" y="1504060"/>
                <a:ext cx="10647674" cy="5324535"/>
              </a:xfrm>
              <a:prstGeom prst="rect">
                <a:avLst/>
              </a:prstGeom>
              <a:blipFill rotWithShape="0">
                <a:blip r:embed="rId3"/>
                <a:stretch>
                  <a:fillRect l="-1203" t="-1260" r="-1145" b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délník 14"/>
              <p:cNvSpPr/>
              <p:nvPr/>
            </p:nvSpPr>
            <p:spPr>
              <a:xfrm>
                <a:off x="1092369" y="1636573"/>
                <a:ext cx="9769336" cy="5209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GB" noProof="1" smtClean="0"/>
              </a:p>
              <a:p>
                <a:pPr algn="just"/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Práci koná složka síly rovnoběžná s trajektorií tělesa.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endParaRPr lang="cs-CZ" sz="2800" noProof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Jestliže síla 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svírá se směrem přímé trajektorie úhel </a:t>
                </a:r>
                <a:r>
                  <a:rPr lang="el-GR" sz="2800" i="1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α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, neuplatní se při konání práce celá síla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,  ale jen její složka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cs-CZ" sz="2800" b="1" i="1" baseline="-25000" noProof="1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rovnoběžná s trajektorií pohybu    _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800" i="1" noProof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cs-CZ" sz="2800" b="0" i="1" noProof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cs-CZ" sz="2800" b="0" i="1" noProof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cs-CZ" sz="280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28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800" b="0" i="0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cs-CZ" sz="2800" b="0" i="0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cs-CZ" sz="2800" noProof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noProof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 mechanickou 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práci 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pak 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získ</a:t>
                </a:r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áme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vztah</a:t>
                </a:r>
                <a:endParaRPr lang="en-GB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</a:t>
                </a:r>
                <a14:m>
                  <m:oMath xmlns:m="http://schemas.openxmlformats.org/officeDocument/2006/math">
                    <m:r>
                      <a:rPr lang="cs-CZ" sz="2800" b="1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𝑾</m:t>
                    </m:r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</m:t>
                    </m:r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𝐬</m:t>
                    </m:r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2800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𝐜𝐨𝐬</m:t>
                    </m:r>
                    <m:r>
                      <a:rPr lang="cs-CZ" sz="2800" b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cs-CZ" sz="2800" b="1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</m:oMath>
                </a14:m>
                <a:endParaRPr lang="cs-CZ" sz="2800" b="1" noProof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i="1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	„Mechanická práce závisí na velikosti síly, na dráze , o kterou se těleso přemístí a na úhlu, který síla svírá se směrem trajektorie.“</a:t>
                </a:r>
                <a:endParaRPr lang="en-GB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Obdélník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369" y="1636573"/>
                <a:ext cx="9769336" cy="5209503"/>
              </a:xfrm>
              <a:prstGeom prst="rect">
                <a:avLst/>
              </a:prstGeom>
              <a:blipFill rotWithShape="0">
                <a:blip r:embed="rId2"/>
                <a:stretch>
                  <a:fillRect l="-1248" r="-1248" b="-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69" y="403433"/>
            <a:ext cx="2969820" cy="13100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943" y="403433"/>
            <a:ext cx="3142762" cy="13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8882" y="210969"/>
            <a:ext cx="10438101" cy="893655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MECHANICKÁ  ENERGIE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568882" y="1220364"/>
                <a:ext cx="10642815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Mechanická energie je fyzikální veličina, která souvisí s konáním  mechanické práce. </a:t>
                </a: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POTENCIÁLNÍ  TÍHOVÁ  ENERGIE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Jedná se, vzhledem k Zemi, o polohovou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energii.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Zvedneme-li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těleso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 hmotnosti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výšky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,  působí na něj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tíhová síla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sz="2800" i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cs-CZ" sz="2800" b="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cs-CZ" sz="2800" b="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2800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. Práce vynaložená při zvedání tělesa  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 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</a:p>
              <a:p>
                <a:pPr algn="just"/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</a:t>
                </a:r>
                <a14:m>
                  <m:oMath xmlns:m="http://schemas.openxmlformats.org/officeDocument/2006/math">
                    <m:r>
                      <a:rPr lang="cs-CZ" sz="2800" b="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  <m:r>
                      <a:rPr lang="cs-CZ" sz="2800" b="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cs-CZ" sz="280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2800" noProof="1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cs-CZ" sz="2800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. . . . .    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E 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</m:oMath>
                </a14:m>
                <a:r>
                  <a:rPr lang="cs-CZ" sz="2800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cs-CZ" sz="2800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·</m:t>
                    </m:r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Každé těleso ve výšce má tedy potenciální tíhovou energii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E </a:t>
                </a:r>
                <a:r>
                  <a:rPr lang="cs-CZ" sz="28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.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dkaz</a:t>
                </a:r>
                <a:r>
                  <a:rPr lang="cs-CZ" sz="2400" i="1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Učebnice   </a:t>
                </a:r>
                <a:r>
                  <a:rPr lang="en-US" sz="2400" dirty="0" err="1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str</a:t>
                </a:r>
                <a:r>
                  <a:rPr lang="cs-CZ" sz="2400" dirty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cs-CZ" sz="24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37 </a:t>
                </a:r>
                <a:r>
                  <a:rPr lang="cs-CZ" sz="2800" dirty="0" smtClean="0">
                    <a:solidFill>
                      <a:srgbClr val="F8C136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82" y="1220364"/>
                <a:ext cx="10642815" cy="5693866"/>
              </a:xfrm>
              <a:prstGeom prst="rect">
                <a:avLst/>
              </a:prstGeom>
              <a:blipFill rotWithShape="0">
                <a:blip r:embed="rId3"/>
                <a:stretch>
                  <a:fillRect l="-1145" t="-1071" r="-1718" b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958820" y="377448"/>
                <a:ext cx="10193442" cy="63757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KINETICKÁ  </a:t>
                </a:r>
                <a:r>
                  <a:rPr lang="cs-CZ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ENERGIE</a:t>
                </a:r>
                <a:endParaRPr lang="cs-C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Kinetická energie tělesa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o hmotnosti </a:t>
                </a:r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lang="cs-CZ" sz="28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které se  pohybuje rychlostí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</a:t>
                </a:r>
                <a:r>
                  <a:rPr lang="cs-CZ" sz="28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 přímo úměrné druhé mocnině jeho rychlosti</a:t>
                </a: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cs-CZ" sz="2800" b="1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</m:t>
                    </m:r>
                    <m:r>
                      <m:rPr>
                        <m:nor/>
                      </m:rPr>
                      <a:rPr lang="cs-CZ" sz="2800" b="1" i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cs-CZ" sz="2800" b="1" i="0" baseline="-250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k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· </m:t>
                    </m:r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cs-CZ" sz="280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GB" sz="2800" b="1" noProof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Cvičení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noProof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početní příklady</a:t>
                </a:r>
                <a:r>
                  <a:rPr lang="cs-CZ" sz="2800" noProof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algn="just"/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http</a:t>
                </a:r>
                <a:r>
                  <a:rPr lang="en-GB" sz="2800" noProof="1"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://</a:t>
                </a:r>
                <a:r>
                  <a:rPr lang="en-GB" sz="2800" noProof="1" smtClean="0">
                    <a:latin typeface="Arial" panose="020B0604020202020204" pitchFamily="34" charset="0"/>
                    <a:cs typeface="Arial" panose="020B0604020202020204" pitchFamily="34" charset="0"/>
                    <a:hlinkClick r:id="rId2"/>
                  </a:rPr>
                  <a:t>www.realisticky.cz/ucebnice</a:t>
                </a:r>
                <a:r>
                  <a:rPr lang="cs-CZ" sz="2800" noProof="1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cs-CZ" sz="2800" noProof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noProof="1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400" noProof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Fyzika </a:t>
                </a:r>
                <a:r>
                  <a:rPr lang="cs-CZ" sz="2400" noProof="1">
                    <a:latin typeface="Arial" panose="020B0604020202020204" pitchFamily="34" charset="0"/>
                    <a:cs typeface="Arial" panose="020B0604020202020204" pitchFamily="34" charset="0"/>
                  </a:rPr>
                  <a:t>SŠ - příklady polohová a kinetická energie, 010505, 010506</a:t>
                </a:r>
                <a:endParaRPr lang="en-GB" sz="24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20" y="377448"/>
                <a:ext cx="10193442" cy="6375720"/>
              </a:xfrm>
              <a:prstGeom prst="rect">
                <a:avLst/>
              </a:prstGeom>
              <a:blipFill rotWithShape="0">
                <a:blip r:embed="rId3"/>
                <a:stretch>
                  <a:fillRect l="-1794" t="-1530" r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délník 4"/>
          <p:cNvSpPr/>
          <p:nvPr/>
        </p:nvSpPr>
        <p:spPr>
          <a:xfrm>
            <a:off x="7646605" y="3936544"/>
            <a:ext cx="3877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400" i="1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 </a:t>
            </a:r>
            <a:r>
              <a:rPr lang="en-US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9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779" y="146505"/>
            <a:ext cx="10438101" cy="893655"/>
          </a:xfrm>
        </p:spPr>
        <p:txBody>
          <a:bodyPr/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ZÁKON ZACHOVÁNÍ MECHANICKÉ  ENERGIE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7469" y="1183331"/>
            <a:ext cx="1087879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 gravitačním poli, zanedbáme-li působení odporových sil (tření, odpor vzduchu apod.) je celková mechanická energie tělesa 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stálá, mění se navzájem kinetická tělesa  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 </a:t>
            </a:r>
            <a:r>
              <a:rPr lang="cs-CZ" sz="2800" b="1" baseline="-25000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cs-CZ" sz="2800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 jeho potenciální energii</a:t>
            </a:r>
            <a:r>
              <a:rPr lang="cs-CZ" sz="2800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 </a:t>
            </a:r>
            <a:r>
              <a:rPr lang="cs-CZ" sz="2800" b="1" baseline="-25000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</a:t>
            </a:r>
            <a:r>
              <a:rPr lang="cs-CZ" sz="2800" i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800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naopak. </a:t>
            </a:r>
          </a:p>
          <a:p>
            <a:pPr algn="just"/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Součet kinetické a potenciální energie tělesa zůstává konstantní</a:t>
            </a:r>
          </a:p>
          <a:p>
            <a:pPr algn="just"/>
            <a:endParaRPr 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cs-CZ" sz="2800" i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</a:t>
            </a: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800" b="1" i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 </a:t>
            </a:r>
            <a:r>
              <a:rPr lang="cs-CZ" sz="2800" b="1" baseline="-25000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p</a:t>
            </a:r>
            <a:r>
              <a:rPr lang="cs-CZ" sz="2800" b="1" i="1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+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E </a:t>
            </a:r>
            <a:r>
              <a:rPr lang="cs-CZ" sz="2800" b="1" baseline="-25000" dirty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cs-CZ" sz="28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</a:t>
            </a:r>
            <a:r>
              <a:rPr lang="cs-CZ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noProof="1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konst </a:t>
            </a:r>
            <a:r>
              <a:rPr lang="cs-CZ" sz="2800" b="1" dirty="0" smtClean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</a:t>
            </a:r>
            <a:r>
              <a:rPr lang="cs-CZ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ZÁKON  ZACHOVÁNÍ  ENERGIE	 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obecný princip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/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Při všech dějích v izolované soustavě se jeden druh energie mění v jiný, nebo se jedna forma energie mění v jinou, ale celková energie soustavy se nemění.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4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</a:t>
            </a:r>
            <a:r>
              <a:rPr lang="en-US" sz="24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</a:t>
            </a:r>
            <a:r>
              <a:rPr lang="en-US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37, 39 - 40</a:t>
            </a:r>
            <a:r>
              <a:rPr lang="cs-CZ" sz="28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98999" y="443591"/>
                <a:ext cx="10261808" cy="61978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cs-CZ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VÝKON</a:t>
                </a:r>
                <a:endParaRPr lang="cs-C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Výkon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 </a:t>
                </a:r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fyzikální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veličina, kterou se udává výkonnost zařízení.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Jednotkou výkonu je  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𝐰𝐚𝐭𝐭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[ 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𝐖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] .</a:t>
                </a: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Výkon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určujeme jako podíl vykonané práce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 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 doby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 </a:t>
                </a:r>
                <a:r>
                  <a:rPr lang="cs-CZ" sz="2800" b="1" i="1" dirty="0" smtClean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     z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kterou byla vykonána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		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cs-CZ" sz="2800" b="1" i="1" dirty="0" smtClean="0"/>
              </a:p>
              <a:p>
                <a:pPr algn="just"/>
                <a:endParaRPr lang="cs-CZ" sz="2800" b="1" i="1" dirty="0"/>
              </a:p>
              <a:p>
                <a:pPr algn="just"/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𝐖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je výkon, kdy byla za 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vykonána práce  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𝐉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cs-CZ" sz="28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b="1" noProof="1" smtClean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	 	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1W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</a:t>
                </a:r>
                <a:r>
                  <a:rPr lang="cs-CZ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sz="28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num>
                      <m:den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den>
                    </m:f>
                  </m:oMath>
                </a14:m>
                <a:endParaRPr lang="cs-CZ" sz="2800" b="1" noProof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b="1" noProof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99" y="443591"/>
                <a:ext cx="10261808" cy="6197851"/>
              </a:xfrm>
              <a:prstGeom prst="rect">
                <a:avLst/>
              </a:prstGeom>
              <a:blipFill rotWithShape="0">
                <a:blip r:embed="rId2"/>
                <a:stretch>
                  <a:fillRect l="-1781" t="-1575" r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délník 4"/>
          <p:cNvSpPr/>
          <p:nvPr/>
        </p:nvSpPr>
        <p:spPr>
          <a:xfrm>
            <a:off x="7503207" y="6375163"/>
            <a:ext cx="3901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400" i="1" dirty="0" smtClean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 </a:t>
            </a:r>
            <a:r>
              <a:rPr lang="en-US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40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958820" y="642368"/>
                <a:ext cx="10330174" cy="5940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s-CZ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OKAMŽITÝ VÝKON</a:t>
                </a:r>
                <a:endParaRPr lang="cs-C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b="1" i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		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  <m:r>
                          <a:rPr lang="cs-CZ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i="1" noProof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·</m:t>
                        </m:r>
                        <m:r>
                          <a:rPr lang="cs-CZ" sz="2800" b="1" i="0" noProof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cs-CZ" sz="28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</a:t>
                </a:r>
                <a14:m>
                  <m:oMath xmlns:m="http://schemas.openxmlformats.org/officeDocument/2006/math">
                    <m:r>
                      <a:rPr lang="cs-CZ" sz="2800" i="1" noProof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·</m:t>
                    </m:r>
                    <m:r>
                      <a:rPr lang="cs-CZ" sz="2800" b="0" i="1" noProof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𝑣</m:t>
                    </m:r>
                  </m:oMath>
                </a14:m>
                <a:r>
                  <a:rPr 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Okamžitý výkon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 roven součinu velikosti síly působící na těleso  a velikosti jeho okamžité rychlosti.</a:t>
                </a: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ÚČINNOST  VÝKONU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l-GR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η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𝑾</m:t>
                        </m:r>
                      </m:num>
                      <m:den>
                        <m:r>
                          <a:rPr lang="cs-CZ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den>
                    </m:f>
                  </m:oMath>
                </a14:m>
                <a:endParaRPr lang="cs-CZ" sz="36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Účinnost výkonu stroje </a:t>
                </a:r>
                <a:r>
                  <a:rPr lang="el-GR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η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cs-CZ" sz="28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eta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je podíl práce, kterou stroj vykonal a celkové energie stroji dodané.</a:t>
                </a:r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20" y="642368"/>
                <a:ext cx="10330174" cy="5940729"/>
              </a:xfrm>
              <a:prstGeom prst="rect">
                <a:avLst/>
              </a:prstGeom>
              <a:blipFill rotWithShape="0">
                <a:blip r:embed="rId2"/>
                <a:stretch>
                  <a:fillRect l="-1770" t="-1538" r="-1180" b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délník 4"/>
          <p:cNvSpPr/>
          <p:nvPr/>
        </p:nvSpPr>
        <p:spPr>
          <a:xfrm>
            <a:off x="7486116" y="6255522"/>
            <a:ext cx="39270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400" i="1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 </a:t>
            </a:r>
            <a:r>
              <a:rPr lang="en-US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2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/>
              <p:cNvSpPr/>
              <p:nvPr/>
            </p:nvSpPr>
            <p:spPr>
              <a:xfrm>
                <a:off x="898999" y="541976"/>
                <a:ext cx="10270354" cy="6350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cs-CZ" sz="3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PŘÍKON</a:t>
                </a:r>
                <a:endParaRPr lang="cs-CZ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Příkon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cs-CZ" sz="28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0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 podíl určité energie 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dodané nějakému zařízení za čas  </a:t>
                </a:r>
                <a14:m>
                  <m:oMath xmlns:m="http://schemas.openxmlformats.org/officeDocument/2006/math"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cs-CZ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	</a:t>
                </a:r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P </a:t>
                </a:r>
                <a:r>
                  <a:rPr lang="cs-CZ" sz="2800" b="1" baseline="-25000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0 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num>
                      <m:den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cs-CZ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 praxi se velmi často vyjadřuje účinnost stroje jako podíl výkonu a příkonu				</a:t>
                </a: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		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  </a:t>
                </a:r>
                <a:r>
                  <a:rPr lang="el-GR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η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cs-CZ" sz="2800" b="1" i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cs-CZ" sz="2800" b="1" i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cs-CZ" sz="2800" b="1" i="1" smtClean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2800" b="1" i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cs-CZ" sz="2800" b="1" i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cs-CZ" sz="2800" b="1" baseline="-250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cs-CZ" sz="28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endParaRPr lang="cs-CZ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Jelikož  </a:t>
                </a:r>
                <a:r>
                  <a:rPr lang="cs-CZ" sz="2800" b="1" i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  <a:r>
                  <a:rPr lang="cs-CZ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 </a:t>
                </a:r>
                <a:r>
                  <a:rPr lang="cs-CZ" sz="28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0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,  je účinnost stroje vždy  </a:t>
                </a:r>
                <a:r>
                  <a:rPr lang="el-GR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η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nebo vyjádřeno v procentech   </a:t>
                </a:r>
                <a:r>
                  <a:rPr lang="el-GR" sz="28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η</a:t>
                </a:r>
                <a:r>
                  <a:rPr lang="cs-CZ" sz="2800" i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cs-CZ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&lt; </a:t>
                </a:r>
                <a:r>
                  <a:rPr lang="cs-CZ" sz="2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100 %</a:t>
                </a:r>
                <a:r>
                  <a:rPr 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endParaRPr lang="cs-CZ" sz="3200" b="1" noProof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99" y="541976"/>
                <a:ext cx="10270354" cy="6350649"/>
              </a:xfrm>
              <a:prstGeom prst="rect">
                <a:avLst/>
              </a:prstGeom>
              <a:blipFill rotWithShape="0">
                <a:blip r:embed="rId2"/>
                <a:stretch>
                  <a:fillRect l="-1780" t="-1536" r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bdélník 4"/>
          <p:cNvSpPr/>
          <p:nvPr/>
        </p:nvSpPr>
        <p:spPr>
          <a:xfrm>
            <a:off x="7281016" y="6178609"/>
            <a:ext cx="3888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Odkaz</a:t>
            </a:r>
            <a:r>
              <a:rPr lang="cs-CZ" sz="2400" i="1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Učebnice   </a:t>
            </a:r>
            <a:r>
              <a:rPr lang="en-US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str.</a:t>
            </a:r>
            <a:r>
              <a:rPr lang="cs-CZ" sz="2400" dirty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rgbClr val="F8C13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325" y="146505"/>
            <a:ext cx="1457704" cy="59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4522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771</TotalTime>
  <Words>361</Words>
  <Application>Microsoft Office PowerPoint</Application>
  <PresentationFormat>Širokoúhlá obrazovka</PresentationFormat>
  <Paragraphs>105</Paragraphs>
  <Slides>11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Century Gothic</vt:lpstr>
      <vt:lpstr>Times New Roman</vt:lpstr>
      <vt:lpstr>Wingdings 3</vt:lpstr>
      <vt:lpstr>Řez</vt:lpstr>
      <vt:lpstr>Prezentace aplikace PowerPoint</vt:lpstr>
      <vt:lpstr>MECHANICKÁ  PRÁCE</vt:lpstr>
      <vt:lpstr>Prezentace aplikace PowerPoint</vt:lpstr>
      <vt:lpstr>MECHANICKÁ  ENERGIE</vt:lpstr>
      <vt:lpstr>Prezentace aplikace PowerPoint</vt:lpstr>
      <vt:lpstr>ZÁKON ZACHOVÁNÍ MECHANICKÉ  ENERGIE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Šimon Hajník</dc:creator>
  <cp:lastModifiedBy>Šimon Hajník</cp:lastModifiedBy>
  <cp:revision>64</cp:revision>
  <dcterms:created xsi:type="dcterms:W3CDTF">2022-12-08T13:54:21Z</dcterms:created>
  <dcterms:modified xsi:type="dcterms:W3CDTF">2022-12-13T07:12:55Z</dcterms:modified>
</cp:coreProperties>
</file>