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72" r:id="rId2"/>
    <p:sldId id="284" r:id="rId3"/>
    <p:sldId id="285" r:id="rId4"/>
    <p:sldId id="287" r:id="rId5"/>
    <p:sldId id="286" r:id="rId6"/>
    <p:sldId id="288" r:id="rId7"/>
    <p:sldId id="289" r:id="rId8"/>
    <p:sldId id="27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CC"/>
    <a:srgbClr val="0000FF"/>
    <a:srgbClr val="C8E0FC"/>
    <a:srgbClr val="0000CC"/>
    <a:srgbClr val="E5E6FD"/>
    <a:srgbClr val="E3F0FF"/>
    <a:srgbClr val="F4FCFE"/>
    <a:srgbClr val="F8C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33" autoAdjust="0"/>
  </p:normalViewPr>
  <p:slideViewPr>
    <p:cSldViewPr snapToGrid="0">
      <p:cViewPr varScale="1">
        <p:scale>
          <a:sx n="63" d="100"/>
          <a:sy n="63" d="100"/>
        </p:scale>
        <p:origin x="7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5976B-4511-44BC-BEAD-C9DFF0571B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A2A0D-8D8B-4E7A-9BD6-E78C817FB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83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91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6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6000"/>
                <a:lumOff val="74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klady.eu/cs/fyzika/vnitrni-energie.alej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hyperlink" Target="https://www.priklady.eu/cs/fyzika/skupenske-zmeny.alej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98988" y="-58405"/>
            <a:ext cx="12382662" cy="69748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" y="0"/>
            <a:ext cx="12175349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066" y="0"/>
            <a:ext cx="12130817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155440" y="1270000"/>
            <a:ext cx="3566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TEPELNÁ  KAPACITA</a:t>
            </a:r>
          </a:p>
          <a:p>
            <a:pPr algn="ctr"/>
            <a:r>
              <a:rPr lang="cs-CZ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PŘEMĚNY  SKUPENSTVÍ</a:t>
            </a:r>
            <a:endParaRPr lang="en-US" sz="2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855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4AED3C88-8520-2E83-3E30-A2A0CD8442DF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988800" cy="6767622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4000" b="1" dirty="0">
                    <a:solidFill>
                      <a:schemeClr val="bg2">
                        <a:lumMod val="75000"/>
                      </a:schemeClr>
                    </a:solidFill>
                  </a:rPr>
                  <a:t>	  KALORIMETRIE .  TEPELNÁ KAPACITA  </a:t>
                </a:r>
              </a:p>
              <a:p>
                <a:endParaRPr lang="cs-CZ" sz="1600" b="1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r>
                  <a:rPr lang="cs-CZ" sz="2800" b="1" dirty="0">
                    <a:solidFill>
                      <a:schemeClr val="bg2">
                        <a:lumMod val="75000"/>
                      </a:schemeClr>
                    </a:solidFill>
                  </a:rPr>
                  <a:t>	  </a:t>
                </a:r>
                <a:r>
                  <a:rPr lang="cs-CZ" sz="3200" dirty="0">
                    <a:solidFill>
                      <a:srgbClr val="0044CC"/>
                    </a:solidFill>
                  </a:rPr>
                  <a:t>Přímým důsledkem přijímání tepelné energie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cs-CZ" sz="32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cs-CZ" sz="3200" b="1" i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3200" dirty="0">
                    <a:solidFill>
                      <a:srgbClr val="0044CC"/>
                    </a:solidFill>
                  </a:rPr>
                  <a:t>je</a:t>
                </a:r>
              </a:p>
              <a:p>
                <a:r>
                  <a:rPr lang="cs-CZ" sz="2800" b="1" dirty="0">
                    <a:solidFill>
                      <a:srgbClr val="0044CC"/>
                    </a:solidFill>
                  </a:rPr>
                  <a:t>	  </a:t>
                </a:r>
                <a:r>
                  <a:rPr lang="cs-CZ" sz="3200" dirty="0">
                    <a:solidFill>
                      <a:srgbClr val="0044CC"/>
                    </a:solidFill>
                  </a:rPr>
                  <a:t>zvýšení teploty tělesa.</a:t>
                </a:r>
              </a:p>
              <a:p>
                <a:r>
                  <a:rPr lang="cs-CZ" sz="3200" dirty="0">
                    <a:solidFill>
                      <a:srgbClr val="0044CC"/>
                    </a:solidFill>
                  </a:rPr>
                  <a:t>	  Fyzikální veličina  </a:t>
                </a:r>
                <a:r>
                  <a:rPr lang="cs-CZ" sz="3200" b="1" dirty="0">
                    <a:solidFill>
                      <a:srgbClr val="0044CC"/>
                    </a:solidFill>
                  </a:rPr>
                  <a:t>tepelná kapacita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cs-CZ" sz="3600" b="1" dirty="0">
                    <a:solidFill>
                      <a:srgbClr val="0000FF"/>
                    </a:solidFill>
                  </a:rPr>
                  <a:t> </a:t>
                </a:r>
                <a:r>
                  <a:rPr lang="cs-CZ" sz="3200" b="1" dirty="0">
                    <a:solidFill>
                      <a:srgbClr val="0000FF"/>
                    </a:solidFill>
                  </a:rPr>
                  <a:t>  </a:t>
                </a:r>
                <a:r>
                  <a:rPr lang="cs-CZ" sz="3200" dirty="0">
                    <a:solidFill>
                      <a:srgbClr val="0044CC"/>
                    </a:solidFill>
                  </a:rPr>
                  <a:t>je dána vztahem</a:t>
                </a:r>
              </a:p>
              <a:p>
                <a:r>
                  <a:rPr lang="cs-CZ" sz="3200" dirty="0">
                    <a:solidFill>
                      <a:srgbClr val="0000FF"/>
                    </a:solidFill>
                  </a:rPr>
                  <a:t>			</a:t>
                </a:r>
                <a:r>
                  <a:rPr lang="cs-CZ" sz="32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cs-CZ" sz="3600" dirty="0">
                    <a:solidFill>
                      <a:srgbClr val="0000FF"/>
                    </a:solidFill>
                  </a:rPr>
                  <a:t> </a:t>
                </a:r>
                <a:r>
                  <a:rPr lang="cs-CZ" sz="3200" dirty="0">
                    <a:solidFill>
                      <a:srgbClr val="0000FF"/>
                    </a:solidFill>
                  </a:rPr>
                  <a:t> </a:t>
                </a:r>
                <a:r>
                  <a:rPr lang="cs-CZ" sz="3000" dirty="0">
                    <a:solidFill>
                      <a:srgbClr val="FF0000"/>
                    </a:solidFill>
                  </a:rPr>
                  <a:t>= </a:t>
                </a:r>
                <a:r>
                  <a:rPr lang="cs-CZ" sz="3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</m:num>
                      <m:den>
                        <m:r>
                          <a:rPr lang="cs-CZ" sz="4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△ </m:t>
                        </m:r>
                        <m:r>
                          <a:rPr lang="cs-CZ" sz="4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cs-CZ" sz="4000" dirty="0">
                    <a:solidFill>
                      <a:schemeClr val="bg2">
                        <a:lumMod val="75000"/>
                      </a:schemeClr>
                    </a:solidFill>
                  </a:rPr>
                  <a:t>  , </a:t>
                </a:r>
                <a:r>
                  <a:rPr lang="cs-CZ" sz="4000" dirty="0">
                    <a:solidFill>
                      <a:srgbClr val="0000FF"/>
                    </a:solidFill>
                  </a:rPr>
                  <a:t>   </a:t>
                </a:r>
                <a:r>
                  <a:rPr lang="cs-CZ" sz="3200" dirty="0">
                    <a:solidFill>
                      <a:srgbClr val="0044CC"/>
                    </a:solidFill>
                  </a:rPr>
                  <a:t>který určuje kolik tepla přijímá těleso,</a:t>
                </a:r>
              </a:p>
              <a:p>
                <a:r>
                  <a:rPr lang="cs-CZ" sz="3200" dirty="0">
                    <a:solidFill>
                      <a:srgbClr val="0000FF"/>
                    </a:solidFill>
                  </a:rPr>
                  <a:t>	  </a:t>
                </a:r>
                <a:r>
                  <a:rPr lang="cs-CZ" sz="3200" dirty="0">
                    <a:solidFill>
                      <a:srgbClr val="0044CC"/>
                    </a:solidFill>
                  </a:rPr>
                  <a:t>aby</a:t>
                </a:r>
                <a:r>
                  <a:rPr lang="cs-CZ" sz="4000" dirty="0">
                    <a:solidFill>
                      <a:srgbClr val="0044CC"/>
                    </a:solidFill>
                  </a:rPr>
                  <a:t> </a:t>
                </a:r>
                <a:r>
                  <a:rPr lang="cs-CZ" sz="3200" dirty="0">
                    <a:solidFill>
                      <a:srgbClr val="0044CC"/>
                    </a:solidFill>
                  </a:rPr>
                  <a:t>se jeho teplota zvýšila o jeden Kelvin  (1</a:t>
                </a:r>
                <a:r>
                  <a:rPr lang="cs-CZ" sz="3200" baseline="30000" dirty="0">
                    <a:solidFill>
                      <a:srgbClr val="0044CC"/>
                    </a:solidFill>
                  </a:rPr>
                  <a:t>o</a:t>
                </a:r>
                <a:r>
                  <a:rPr lang="cs-CZ" sz="3200" dirty="0">
                    <a:solidFill>
                      <a:srgbClr val="0044CC"/>
                    </a:solidFill>
                  </a:rPr>
                  <a:t> C) .</a:t>
                </a:r>
              </a:p>
              <a:p>
                <a:r>
                  <a:rPr lang="cs-CZ" sz="3200" dirty="0">
                    <a:solidFill>
                      <a:srgbClr val="0044CC"/>
                    </a:solidFill>
                  </a:rPr>
                  <a:t>	  Zahřáté těleso, které má vyšší teplotu, může při tepelné </a:t>
                </a:r>
              </a:p>
              <a:p>
                <a:r>
                  <a:rPr lang="cs-CZ" sz="3200" dirty="0">
                    <a:solidFill>
                      <a:srgbClr val="0044CC"/>
                    </a:solidFill>
                  </a:rPr>
                  <a:t>      výměně předat část tepla chladnějšímu tělesu.</a:t>
                </a:r>
              </a:p>
              <a:p>
                <a:r>
                  <a:rPr lang="cs-CZ" sz="3200" dirty="0">
                    <a:solidFill>
                      <a:srgbClr val="0044CC"/>
                    </a:solidFill>
                  </a:rPr>
                  <a:t>	  Jednotkou tepelné kapacity je  </a:t>
                </a:r>
                <a:r>
                  <a:rPr lang="cs-CZ" sz="3200" b="1" dirty="0">
                    <a:solidFill>
                      <a:srgbClr val="FF0000"/>
                    </a:solidFill>
                  </a:rPr>
                  <a:t>joule na Kelvin</a:t>
                </a:r>
                <a:r>
                  <a:rPr lang="cs-CZ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cs-CZ" sz="3200" dirty="0">
                    <a:solidFill>
                      <a:srgbClr val="0044CC"/>
                    </a:solidFill>
                  </a:rPr>
                  <a:t>(</a:t>
                </a:r>
                <a:r>
                  <a:rPr lang="cs-CZ" sz="3200" dirty="0">
                    <a:solidFill>
                      <a:srgbClr val="0000FF"/>
                    </a:solidFill>
                  </a:rPr>
                  <a:t> </a:t>
                </a:r>
                <a:r>
                  <a:rPr lang="cs-CZ" sz="3200" b="1" dirty="0">
                    <a:solidFill>
                      <a:srgbClr val="FF0000"/>
                    </a:solidFill>
                  </a:rPr>
                  <a:t>J ∙ K</a:t>
                </a:r>
                <a:r>
                  <a:rPr lang="cs-CZ" sz="3200" b="1" baseline="30000" dirty="0">
                    <a:solidFill>
                      <a:srgbClr val="FF0000"/>
                    </a:solidFill>
                  </a:rPr>
                  <a:t>-1 </a:t>
                </a:r>
                <a:r>
                  <a:rPr lang="cs-CZ" sz="3200" dirty="0">
                    <a:solidFill>
                      <a:srgbClr val="0044CC"/>
                    </a:solidFill>
                  </a:rPr>
                  <a:t>) .</a:t>
                </a:r>
              </a:p>
              <a:p>
                <a:endParaRPr lang="cs-CZ" sz="1600" dirty="0">
                  <a:solidFill>
                    <a:srgbClr val="0000FF"/>
                  </a:solidFill>
                </a:endParaRPr>
              </a:p>
              <a:p>
                <a:r>
                  <a:rPr lang="cs-CZ" sz="3200" dirty="0">
                    <a:solidFill>
                      <a:srgbClr val="0000FF"/>
                    </a:solidFill>
                  </a:rPr>
                  <a:t>	  </a:t>
                </a:r>
                <a:r>
                  <a:rPr lang="cs-CZ" sz="3200" dirty="0">
                    <a:solidFill>
                      <a:srgbClr val="0044CC"/>
                    </a:solidFill>
                  </a:rPr>
                  <a:t>Tepelná kapacita závisí na hmotnosti tělesa  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m</a:t>
                </a:r>
                <a:r>
                  <a:rPr lang="cs-CZ" sz="3200" dirty="0">
                    <a:solidFill>
                      <a:srgbClr val="0000FF"/>
                    </a:solidFill>
                  </a:rPr>
                  <a:t>  </a:t>
                </a:r>
                <a:r>
                  <a:rPr lang="cs-CZ" sz="3200" dirty="0">
                    <a:solidFill>
                      <a:srgbClr val="0044CC"/>
                    </a:solidFill>
                  </a:rPr>
                  <a:t>a  na </a:t>
                </a:r>
              </a:p>
              <a:p>
                <a:r>
                  <a:rPr lang="cs-CZ" sz="3200" dirty="0">
                    <a:solidFill>
                      <a:srgbClr val="0044CC"/>
                    </a:solidFill>
                  </a:rPr>
                  <a:t>      materiálu, ze kterého je těleso vyrobeno.</a:t>
                </a:r>
                <a:r>
                  <a:rPr lang="cs-CZ" sz="2800" b="1" dirty="0">
                    <a:solidFill>
                      <a:srgbClr val="0044CC"/>
                    </a:solidFill>
                  </a:rPr>
                  <a:t> </a:t>
                </a:r>
                <a:endParaRPr lang="cs-CZ" sz="2800" dirty="0">
                  <a:solidFill>
                    <a:srgbClr val="0044CC"/>
                  </a:solidFill>
                </a:endParaRPr>
              </a:p>
            </p:txBody>
          </p:sp>
        </mc:Choice>
        <mc:Fallback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4AED3C88-8520-2E83-3E30-A2A0CD844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1988800" cy="6767622"/>
              </a:xfrm>
              <a:prstGeom prst="rect">
                <a:avLst/>
              </a:prstGeom>
              <a:blipFill>
                <a:blip r:embed="rId2"/>
                <a:stretch>
                  <a:fillRect t="-1622" r="-763" b="-207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4561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20638117-633E-81F5-F603-7A0E4BA619BD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090400" cy="6576159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 rtlCol="0">
                <a:spAutoFit/>
              </a:bodyPr>
              <a:lstStyle/>
              <a:p>
                <a:endParaRPr lang="cs-CZ" sz="4000" b="1" dirty="0">
                  <a:solidFill>
                    <a:srgbClr val="0044CC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cs-CZ" sz="800" b="1" dirty="0">
                    <a:solidFill>
                      <a:srgbClr val="0044CC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	      </a:t>
                </a:r>
                <a:r>
                  <a:rPr lang="cs-CZ" sz="3600" b="1" dirty="0">
                    <a:solidFill>
                      <a:srgbClr val="0044CC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Měrná  tepel</a:t>
                </a:r>
                <a:r>
                  <a:rPr lang="cs-CZ" sz="3600" b="1" dirty="0">
                    <a:solidFill>
                      <a:srgbClr val="0044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ná  kapacita</a:t>
                </a:r>
              </a:p>
              <a:p>
                <a:endParaRPr lang="cs-CZ" sz="2400" b="1" dirty="0">
                  <a:solidFill>
                    <a:srgbClr val="0044CC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cs-CZ" sz="3200" b="1" dirty="0">
                    <a:solidFill>
                      <a:srgbClr val="0044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	  </a:t>
                </a:r>
                <a:r>
                  <a:rPr lang="cs-CZ" sz="3200" dirty="0">
                    <a:solidFill>
                      <a:srgbClr val="0044CC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Hodnota t</a:t>
                </a:r>
                <a:r>
                  <a:rPr lang="cs-CZ" sz="3200" dirty="0">
                    <a:solidFill>
                      <a:srgbClr val="0044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epelná kapacity  </a:t>
                </a:r>
                <a:r>
                  <a:rPr lang="cs-CZ" sz="3600" b="1" i="1" dirty="0">
                    <a:solidFill>
                      <a:srgbClr val="FF0000"/>
                    </a:solidFill>
                  </a:rPr>
                  <a:t>C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  </a:t>
                </a:r>
                <a:r>
                  <a:rPr lang="cs-CZ" sz="3200" dirty="0">
                    <a:solidFill>
                      <a:srgbClr val="0044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tělesa o hmotnosti  </a:t>
                </a:r>
                <a:r>
                  <a:rPr lang="cs-CZ" sz="3600" b="1" i="1" dirty="0">
                    <a:solidFill>
                      <a:srgbClr val="FF0000"/>
                    </a:solidFill>
                  </a:rPr>
                  <a:t>m</a:t>
                </a:r>
                <a:r>
                  <a:rPr lang="cs-CZ" sz="3200" dirty="0">
                    <a:solidFill>
                      <a:srgbClr val="0044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a  	  	  měrné tepelné kapacitě  </a:t>
                </a:r>
                <a:r>
                  <a:rPr lang="cs-CZ" sz="3600" b="1" i="1" dirty="0">
                    <a:solidFill>
                      <a:srgbClr val="FF0000"/>
                    </a:solidFill>
                  </a:rPr>
                  <a:t>c</a:t>
                </a:r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(</a:t>
                </a:r>
                <a:r>
                  <a:rPr lang="cs-CZ" sz="2400" i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tabulková fyzikální hodnota materiálu</a:t>
                </a:r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	  je dána vztahem   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C</a:t>
                </a:r>
                <a:r>
                  <a:rPr lang="cs-CZ" sz="3200" dirty="0">
                    <a:solidFill>
                      <a:srgbClr val="FF0000"/>
                    </a:solidFill>
                  </a:rPr>
                  <a:t> </a:t>
                </a:r>
                <a:r>
                  <a:rPr lang="cs-CZ" sz="3000" dirty="0">
                    <a:solidFill>
                      <a:srgbClr val="FF0000"/>
                    </a:solidFill>
                  </a:rPr>
                  <a:t>=  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m</a:t>
                </a:r>
                <a:r>
                  <a:rPr lang="cs-CZ" sz="3200" b="1" dirty="0">
                    <a:solidFill>
                      <a:srgbClr val="FF0000"/>
                    </a:solidFill>
                  </a:rPr>
                  <a:t> ∙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 c  </a:t>
                </a:r>
                <a:r>
                  <a:rPr lang="cs-CZ" sz="3200" dirty="0">
                    <a:solidFill>
                      <a:srgbClr val="0000FF"/>
                    </a:solidFill>
                  </a:rPr>
                  <a:t>.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 </a:t>
                </a:r>
              </a:p>
              <a:p>
                <a:endParaRPr lang="cs-CZ" sz="2000" dirty="0">
                  <a:solidFill>
                    <a:srgbClr val="0044CC"/>
                  </a:solidFill>
                  <a:cs typeface="Times New Roman" panose="02020603050405020304" pitchFamily="18" charset="0"/>
                </a:endParaRPr>
              </a:p>
              <a:p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  Měrná tepelná kapacita určuje teplo, kterým se při</a:t>
                </a:r>
              </a:p>
              <a:p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     tepelné výměně ohřeje 1kg  látky  o </a:t>
                </a:r>
                <a:r>
                  <a:rPr lang="cs-CZ" sz="3200" dirty="0">
                    <a:solidFill>
                      <a:srgbClr val="0000FF"/>
                    </a:solidFill>
                  </a:rPr>
                  <a:t>1</a:t>
                </a:r>
                <a:r>
                  <a:rPr lang="cs-CZ" sz="3200" baseline="30000" dirty="0">
                    <a:solidFill>
                      <a:srgbClr val="0000FF"/>
                    </a:solidFill>
                  </a:rPr>
                  <a:t>o</a:t>
                </a:r>
                <a:r>
                  <a:rPr lang="cs-CZ" sz="3200" dirty="0">
                    <a:solidFill>
                      <a:srgbClr val="0000FF"/>
                    </a:solidFill>
                  </a:rPr>
                  <a:t> C</a:t>
                </a:r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( 1K )</a:t>
                </a:r>
              </a:p>
              <a:p>
                <a:endParaRPr lang="cs-CZ" sz="1200" dirty="0">
                  <a:solidFill>
                    <a:srgbClr val="0044CC"/>
                  </a:solidFill>
                  <a:cs typeface="Times New Roman" panose="02020603050405020304" pitchFamily="18" charset="0"/>
                </a:endParaRPr>
              </a:p>
              <a:p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					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 </a:t>
                </a:r>
                <a:r>
                  <a:rPr lang="cs-CZ" sz="3600" b="1" i="1" dirty="0">
                    <a:solidFill>
                      <a:srgbClr val="FF0000"/>
                    </a:solidFill>
                  </a:rPr>
                  <a:t>c</a:t>
                </a:r>
                <a:r>
                  <a:rPr lang="cs-CZ" sz="4000" dirty="0">
                    <a:solidFill>
                      <a:srgbClr val="0000FF"/>
                    </a:solidFill>
                  </a:rPr>
                  <a:t> </a:t>
                </a:r>
                <a:r>
                  <a:rPr lang="cs-CZ" sz="3200" dirty="0">
                    <a:solidFill>
                      <a:srgbClr val="FF0000"/>
                    </a:solidFill>
                  </a:rPr>
                  <a:t>= </a:t>
                </a:r>
                <a:r>
                  <a:rPr lang="cs-CZ" sz="4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num>
                      <m:den>
                        <m:r>
                          <a:rPr lang="cs-CZ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cs-CZ" sz="4400" b="1" dirty="0">
                    <a:solidFill>
                      <a:srgbClr val="FF0000"/>
                    </a:solidFill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cs-CZ" sz="3200" dirty="0">
                    <a:solidFill>
                      <a:srgbClr val="FF0000"/>
                    </a:solidFill>
                  </a:rPr>
                  <a:t>= </a:t>
                </a:r>
                <a:r>
                  <a:rPr lang="cs-CZ" sz="4000" b="1" i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</m:num>
                      <m:den>
                        <m:r>
                          <a:rPr lang="cs-CZ" sz="4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  <m:r>
                          <a:rPr lang="cs-CZ" sz="4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∙△</m:t>
                        </m:r>
                        <m:r>
                          <m:rPr>
                            <m:nor/>
                          </m:rPr>
                          <a:rPr lang="cs-CZ" sz="4400" b="1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cs-CZ" sz="4400" b="1" i="1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den>
                    </m:f>
                  </m:oMath>
                </a14:m>
                <a:r>
                  <a:rPr lang="cs-CZ" sz="3200" dirty="0">
                    <a:solidFill>
                      <a:srgbClr val="FF0000"/>
                    </a:solidFill>
                  </a:rPr>
                  <a:t>     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  </a:t>
                </a:r>
                <a:r>
                  <a:rPr lang="cs-CZ" sz="2000" b="1" i="1" dirty="0">
                    <a:solidFill>
                      <a:srgbClr val="FF0000"/>
                    </a:solidFill>
                  </a:rPr>
                  <a:t>		</a:t>
                </a:r>
                <a:endParaRPr lang="cs-CZ" sz="2000" dirty="0">
                  <a:solidFill>
                    <a:srgbClr val="0000FF"/>
                  </a:solidFill>
                </a:endParaRPr>
              </a:p>
              <a:p>
                <a:r>
                  <a:rPr lang="cs-CZ" sz="2000" dirty="0">
                    <a:solidFill>
                      <a:srgbClr val="0000FF"/>
                    </a:solidFill>
                  </a:rPr>
                  <a:t>      </a:t>
                </a:r>
              </a:p>
              <a:p>
                <a:r>
                  <a:rPr lang="cs-CZ" sz="3200" dirty="0">
                    <a:solidFill>
                      <a:srgbClr val="0000FF"/>
                    </a:solidFill>
                  </a:rPr>
                  <a:t>	  </a:t>
                </a:r>
                <a:r>
                  <a:rPr lang="cs-CZ" sz="3200" dirty="0">
                    <a:solidFill>
                      <a:srgbClr val="0044CC"/>
                    </a:solidFill>
                  </a:rPr>
                  <a:t>Jednotkou měrné tepelné kapacity  je  </a:t>
                </a:r>
                <a:r>
                  <a:rPr lang="cs-CZ" sz="3200" b="1" dirty="0">
                    <a:solidFill>
                      <a:srgbClr val="FF0000"/>
                    </a:solidFill>
                  </a:rPr>
                  <a:t>J ∙ kg</a:t>
                </a:r>
                <a:r>
                  <a:rPr lang="cs-CZ" sz="3200" b="1" baseline="30000" dirty="0">
                    <a:solidFill>
                      <a:srgbClr val="FF0000"/>
                    </a:solidFill>
                  </a:rPr>
                  <a:t>-1</a:t>
                </a:r>
                <a:r>
                  <a:rPr lang="cs-CZ" sz="3200" b="1" dirty="0">
                    <a:solidFill>
                      <a:srgbClr val="FF0000"/>
                    </a:solidFill>
                  </a:rPr>
                  <a:t> ∙ K</a:t>
                </a:r>
                <a:r>
                  <a:rPr lang="cs-CZ" sz="3200" b="1" baseline="30000" dirty="0">
                    <a:solidFill>
                      <a:srgbClr val="FF0000"/>
                    </a:solidFill>
                  </a:rPr>
                  <a:t>-1</a:t>
                </a:r>
                <a:r>
                  <a:rPr lang="cs-CZ" sz="3200" b="1" dirty="0">
                    <a:solidFill>
                      <a:srgbClr val="FF0000"/>
                    </a:solidFill>
                  </a:rPr>
                  <a:t>  </a:t>
                </a:r>
                <a:r>
                  <a:rPr lang="cs-CZ" sz="3200" dirty="0">
                    <a:solidFill>
                      <a:srgbClr val="0000FF"/>
                    </a:solidFill>
                  </a:rPr>
                  <a:t>.</a:t>
                </a:r>
                <a:r>
                  <a:rPr lang="cs-CZ" sz="3200" dirty="0">
                    <a:solidFill>
                      <a:srgbClr val="FF0000"/>
                    </a:solidFill>
                  </a:rPr>
                  <a:t> </a:t>
                </a:r>
                <a:endParaRPr lang="cs-CZ" sz="800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20638117-633E-81F5-F603-7A0E4BA61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090400" cy="6576159"/>
              </a:xfrm>
              <a:prstGeom prst="rect">
                <a:avLst/>
              </a:prstGeom>
              <a:blipFill>
                <a:blip r:embed="rId3"/>
                <a:stretch>
                  <a:fillRect r="-1009" b="-213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7823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8CE46B82-DBBE-BB53-582D-E055027AE375}"/>
                  </a:ext>
                </a:extLst>
              </p:cNvPr>
              <p:cNvSpPr txBox="1"/>
              <p:nvPr/>
            </p:nvSpPr>
            <p:spPr>
              <a:xfrm>
                <a:off x="0" y="1"/>
                <a:ext cx="12029440" cy="6801862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     </a:t>
                </a:r>
                <a:r>
                  <a:rPr lang="cs-CZ" sz="28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Teplo, které přijme těleso o hmotnosti  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m</a:t>
                </a:r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  </a:t>
                </a:r>
                <a:r>
                  <a:rPr lang="cs-CZ" sz="28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a  měrné tepelné</a:t>
                </a:r>
              </a:p>
              <a:p>
                <a:r>
                  <a:rPr lang="cs-CZ" sz="28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      kapacitě látky  </a:t>
                </a:r>
                <a:r>
                  <a:rPr lang="cs-CZ" sz="3600" b="1" i="1" dirty="0">
                    <a:solidFill>
                      <a:srgbClr val="FF0000"/>
                    </a:solidFill>
                  </a:rPr>
                  <a:t>c</a:t>
                </a:r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  </a:t>
                </a:r>
                <a:r>
                  <a:rPr lang="cs-CZ" sz="28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je  přímo úměrné přírůstku teploty  </a:t>
                </a:r>
                <a14:m>
                  <m:oMath xmlns:m="http://schemas.openxmlformats.org/officeDocument/2006/math"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cs-CZ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4000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		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 					</a:t>
                </a:r>
                <a:r>
                  <a:rPr lang="cs-CZ" sz="44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cs-CZ" sz="4400" b="1" i="1" dirty="0">
                    <a:solidFill>
                      <a:srgbClr val="FF0000"/>
                    </a:solidFill>
                  </a:rPr>
                  <a:t> </a:t>
                </a:r>
                <a:r>
                  <a:rPr lang="cs-CZ" sz="3600" b="1" i="1" dirty="0">
                    <a:solidFill>
                      <a:srgbClr val="FF0000"/>
                    </a:solidFill>
                  </a:rPr>
                  <a:t> </a:t>
                </a:r>
                <a:r>
                  <a:rPr lang="cs-CZ" sz="3600" dirty="0">
                    <a:solidFill>
                      <a:srgbClr val="0000FF"/>
                    </a:solidFill>
                  </a:rPr>
                  <a:t> </a:t>
                </a:r>
                <a:r>
                  <a:rPr lang="cs-CZ" sz="2800" b="1" dirty="0">
                    <a:solidFill>
                      <a:srgbClr val="FF0000"/>
                    </a:solidFill>
                  </a:rPr>
                  <a:t>=</a:t>
                </a:r>
                <a:r>
                  <a:rPr lang="cs-CZ" sz="2800" dirty="0">
                    <a:solidFill>
                      <a:srgbClr val="FF0000"/>
                    </a:solidFill>
                  </a:rPr>
                  <a:t>   </a:t>
                </a:r>
                <a:r>
                  <a:rPr lang="cs-CZ" sz="3600" b="1" i="1" dirty="0">
                    <a:solidFill>
                      <a:srgbClr val="FF0000"/>
                    </a:solidFill>
                  </a:rPr>
                  <a:t>m</a:t>
                </a:r>
                <a:r>
                  <a:rPr lang="cs-CZ" sz="3600" b="1" dirty="0">
                    <a:solidFill>
                      <a:srgbClr val="FF0000"/>
                    </a:solidFill>
                  </a:rPr>
                  <a:t> ∙ </a:t>
                </a:r>
                <a:r>
                  <a:rPr lang="cs-CZ" sz="3600" b="1" i="1" dirty="0">
                    <a:solidFill>
                      <a:srgbClr val="FF0000"/>
                    </a:solidFill>
                  </a:rPr>
                  <a:t>c</a:t>
                </a:r>
                <a:r>
                  <a:rPr lang="cs-CZ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cs-CZ" sz="2800" b="1" dirty="0">
                    <a:solidFill>
                      <a:srgbClr val="FF0000"/>
                    </a:solidFill>
                  </a:rPr>
                  <a:t>∙ </a:t>
                </a:r>
                <a14:m>
                  <m:oMath xmlns:m="http://schemas.openxmlformats.org/officeDocument/2006/math"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cs-CZ" sz="2800" b="1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4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cs-CZ" sz="800" b="1" dirty="0">
                  <a:solidFill>
                    <a:srgbClr val="0044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cs-CZ" sz="800" b="1" dirty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cs-CZ" sz="800" dirty="0">
                    <a:solidFill>
                      <a:srgbClr val="0044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	        </a:t>
                </a:r>
                <a:r>
                  <a:rPr lang="cs-CZ" sz="28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Přístroj pro měření tepla se nazývá  </a:t>
                </a:r>
                <a:r>
                  <a:rPr lang="cs-CZ" sz="28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kalorimetr .</a:t>
                </a:r>
              </a:p>
              <a:p>
                <a:endParaRPr lang="cs-CZ" sz="800" dirty="0">
                  <a:solidFill>
                    <a:srgbClr val="0044CC"/>
                  </a:solidFill>
                  <a:cs typeface="Times New Roman" panose="02020603050405020304" pitchFamily="18" charset="0"/>
                </a:endParaRPr>
              </a:p>
              <a:p>
                <a:r>
                  <a:rPr lang="cs-CZ" sz="4000" b="1" dirty="0">
                    <a:solidFill>
                      <a:srgbClr val="0044CC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</a:t>
                </a:r>
                <a:r>
                  <a:rPr lang="cs-CZ" sz="4000" b="1" dirty="0">
                    <a:solidFill>
                      <a:schemeClr val="accent1">
                        <a:lumMod val="75000"/>
                      </a:scheme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Kalorimetrick</a:t>
                </a:r>
                <a:r>
                  <a:rPr lang="cs-CZ" sz="40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á  </a:t>
                </a:r>
                <a:r>
                  <a:rPr lang="cs-CZ" sz="4000" b="1" dirty="0">
                    <a:solidFill>
                      <a:schemeClr val="accent1">
                        <a:lumMod val="75000"/>
                      </a:scheme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rovni</a:t>
                </a:r>
                <a:r>
                  <a:rPr lang="cs-CZ" sz="40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ce</a:t>
                </a:r>
              </a:p>
              <a:p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	   </a:t>
                </a:r>
                <a:r>
                  <a:rPr lang="cs-CZ" sz="2800" dirty="0">
                    <a:solidFill>
                      <a:srgbClr val="0044CC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Teplo přijaté při měření kapalinou kalorimetru se musí  rovnat</a:t>
                </a:r>
                <a:r>
                  <a:rPr lang="cs-CZ" sz="2800" dirty="0">
                    <a:solidFill>
                      <a:srgbClr val="0044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		    teplu odevzdanému ohřátým tělesem. </a:t>
                </a:r>
              </a:p>
              <a:p>
                <a:r>
                  <a:rPr lang="cs-CZ" sz="3200" dirty="0">
                    <a:solidFill>
                      <a:srgbClr val="0044CC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cs-CZ" sz="32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cs-CZ" sz="3600" b="1" i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cs-CZ" sz="3600" b="1" i="1" dirty="0">
                    <a:solidFill>
                      <a:srgbClr val="FF0000"/>
                    </a:solidFill>
                  </a:rPr>
                  <a:t> </a:t>
                </a:r>
                <a:r>
                  <a:rPr lang="cs-CZ" sz="2400" dirty="0">
                    <a:solidFill>
                      <a:srgbClr val="0000FF"/>
                    </a:solidFill>
                  </a:rPr>
                  <a:t> </a:t>
                </a:r>
                <a:r>
                  <a:rPr lang="cs-CZ" sz="3200" b="1" dirty="0">
                    <a:solidFill>
                      <a:srgbClr val="FF0000"/>
                    </a:solidFill>
                  </a:rPr>
                  <a:t>=</a:t>
                </a:r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:r>
                  <a:rPr lang="cs-CZ" sz="1800" dirty="0">
                    <a:solidFill>
                      <a:srgbClr val="FF0000"/>
                    </a:solidFill>
                  </a:rPr>
                  <a:t>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cs-CZ" sz="3600" b="1" i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			     </a:t>
                </a:r>
                <a:r>
                  <a:rPr lang="cs-CZ" sz="3600" b="1" i="1" dirty="0">
                    <a:solidFill>
                      <a:srgbClr val="FF0000"/>
                    </a:solidFill>
                  </a:rPr>
                  <a:t>m</a:t>
                </a:r>
                <a:r>
                  <a:rPr lang="cs-CZ" sz="3600" b="1" i="1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cs-CZ" sz="3600" dirty="0">
                    <a:solidFill>
                      <a:srgbClr val="FF0000"/>
                    </a:solidFill>
                  </a:rPr>
                  <a:t>∙</a:t>
                </a:r>
                <a:r>
                  <a:rPr lang="cs-CZ" sz="3600" b="1" i="1" dirty="0">
                    <a:solidFill>
                      <a:srgbClr val="FF0000"/>
                    </a:solidFill>
                  </a:rPr>
                  <a:t>c</a:t>
                </a:r>
                <a:r>
                  <a:rPr lang="cs-CZ" sz="3600" b="1" i="1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cs-CZ" sz="2800" b="1" dirty="0">
                    <a:solidFill>
                      <a:srgbClr val="FF0000"/>
                    </a:solidFill>
                  </a:rPr>
                  <a:t>∙ </a:t>
                </a:r>
                <a:r>
                  <a:rPr lang="cs-CZ" sz="3200" dirty="0">
                    <a:solidFill>
                      <a:srgbClr val="FF0000"/>
                    </a:solidFill>
                  </a:rPr>
                  <a:t>(</a:t>
                </a:r>
                <a:r>
                  <a:rPr lang="cs-CZ" sz="4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4800" b="1" i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cs-CZ" sz="4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cs-CZ" sz="4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4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4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32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)</a:t>
                </a:r>
                <a:r>
                  <a:rPr lang="cs-CZ" sz="4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cs-CZ" sz="3200" dirty="0">
                    <a:solidFill>
                      <a:srgbClr val="FF0000"/>
                    </a:solidFill>
                  </a:rPr>
                  <a:t>=</a:t>
                </a:r>
                <a:r>
                  <a:rPr lang="cs-CZ" sz="4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cs-CZ" sz="3600" b="1" i="1" dirty="0">
                    <a:solidFill>
                      <a:srgbClr val="FF0000"/>
                    </a:solidFill>
                  </a:rPr>
                  <a:t>m</a:t>
                </a:r>
                <a:r>
                  <a:rPr lang="cs-CZ" sz="3600" b="1" i="1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cs-CZ" sz="3600" dirty="0">
                    <a:solidFill>
                      <a:srgbClr val="FF0000"/>
                    </a:solidFill>
                  </a:rPr>
                  <a:t>∙</a:t>
                </a:r>
                <a:r>
                  <a:rPr lang="cs-CZ" sz="3600" b="1" i="1" dirty="0">
                    <a:solidFill>
                      <a:srgbClr val="FF0000"/>
                    </a:solidFill>
                  </a:rPr>
                  <a:t>c</a:t>
                </a:r>
                <a:r>
                  <a:rPr lang="cs-CZ" sz="3600" b="1" i="1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cs-CZ" sz="3600" dirty="0">
                    <a:solidFill>
                      <a:srgbClr val="FF0000"/>
                    </a:solidFill>
                  </a:rPr>
                  <a:t>∙ </a:t>
                </a:r>
                <a:r>
                  <a:rPr lang="cs-CZ" sz="4000" dirty="0">
                    <a:solidFill>
                      <a:srgbClr val="FF0000"/>
                    </a:solidFill>
                  </a:rPr>
                  <a:t>(</a:t>
                </a:r>
                <a:r>
                  <a:rPr lang="cs-CZ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cs-CZ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cs-CZ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cs-CZ" sz="4000" b="1" i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cs-CZ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40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)</a:t>
                </a:r>
                <a:r>
                  <a:rPr lang="cs-CZ" sz="4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cs-CZ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cs-CZ" sz="2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</a:t>
                </a:r>
                <a:r>
                  <a:rPr lang="cs-CZ" sz="2600" b="1" i="1" dirty="0">
                    <a:solidFill>
                      <a:srgbClr val="FF0000"/>
                    </a:solidFill>
                  </a:rPr>
                  <a:t>m</a:t>
                </a:r>
                <a:r>
                  <a:rPr lang="cs-CZ" sz="2600" b="1" i="1" baseline="-25000" dirty="0">
                    <a:solidFill>
                      <a:srgbClr val="FF0000"/>
                    </a:solidFill>
                  </a:rPr>
                  <a:t>1 </a:t>
                </a:r>
                <a:r>
                  <a:rPr lang="cs-CZ" sz="2600" dirty="0">
                    <a:solidFill>
                      <a:srgbClr val="0044CC"/>
                    </a:solidFill>
                  </a:rPr>
                  <a:t>,</a:t>
                </a:r>
                <a:r>
                  <a:rPr lang="cs-CZ" sz="2600" b="1" i="1" baseline="-25000" dirty="0">
                    <a:solidFill>
                      <a:srgbClr val="FF0000"/>
                    </a:solidFill>
                  </a:rPr>
                  <a:t> </a:t>
                </a:r>
                <a:r>
                  <a:rPr lang="cs-CZ" sz="2600" b="1" i="1" dirty="0">
                    <a:solidFill>
                      <a:srgbClr val="FF0000"/>
                    </a:solidFill>
                  </a:rPr>
                  <a:t>c</a:t>
                </a:r>
                <a:r>
                  <a:rPr lang="cs-CZ" sz="2600" b="1" i="1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cs-CZ" sz="2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cs-CZ" sz="2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hmotnost a měrná tepelná kapacita tělesa</a:t>
                </a:r>
              </a:p>
              <a:p>
                <a:r>
                  <a:rPr lang="cs-CZ" sz="2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</a:t>
                </a:r>
                <a:r>
                  <a:rPr lang="cs-CZ" sz="2600" b="1" i="1" dirty="0">
                    <a:solidFill>
                      <a:srgbClr val="FF0000"/>
                    </a:solidFill>
                  </a:rPr>
                  <a:t>m</a:t>
                </a:r>
                <a:r>
                  <a:rPr lang="cs-CZ" sz="2600" b="1" i="1" baseline="-25000" dirty="0">
                    <a:solidFill>
                      <a:srgbClr val="FF0000"/>
                    </a:solidFill>
                  </a:rPr>
                  <a:t>2 </a:t>
                </a:r>
                <a:r>
                  <a:rPr lang="cs-CZ" sz="2600" dirty="0">
                    <a:solidFill>
                      <a:srgbClr val="0044CC"/>
                    </a:solidFill>
                  </a:rPr>
                  <a:t>,</a:t>
                </a:r>
                <a:r>
                  <a:rPr lang="cs-CZ" sz="2600" b="1" i="1" baseline="-25000" dirty="0">
                    <a:solidFill>
                      <a:srgbClr val="FF0000"/>
                    </a:solidFill>
                  </a:rPr>
                  <a:t> </a:t>
                </a:r>
                <a:r>
                  <a:rPr lang="cs-CZ" sz="2600" b="1" i="1" dirty="0">
                    <a:solidFill>
                      <a:srgbClr val="FF0000"/>
                    </a:solidFill>
                  </a:rPr>
                  <a:t>c</a:t>
                </a:r>
                <a:r>
                  <a:rPr lang="cs-CZ" sz="2600" b="1" i="1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cs-CZ" sz="2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cs-CZ" sz="2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hmotnost a měrná tepelná kapacita kapaliny</a:t>
                </a:r>
              </a:p>
              <a:p>
                <a:r>
                  <a:rPr lang="cs-CZ" sz="2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		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2600" b="1" i="1" baseline="-25000" dirty="0">
                    <a:solidFill>
                      <a:srgbClr val="FF0000"/>
                    </a:solidFill>
                  </a:rPr>
                  <a:t>1      </a:t>
                </a:r>
                <a:r>
                  <a:rPr lang="cs-CZ" sz="2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počáteční teplota tělesa  ,  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2600" b="1" i="1" baseline="-25000" dirty="0">
                    <a:solidFill>
                      <a:srgbClr val="FF0000"/>
                    </a:solidFill>
                  </a:rPr>
                  <a:t>2      </a:t>
                </a:r>
                <a:r>
                  <a:rPr lang="cs-CZ" sz="2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počáteční teplota kapaliny </a:t>
                </a:r>
              </a:p>
              <a:p>
                <a:r>
                  <a:rPr lang="cs-CZ" sz="2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	 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2600" b="1" i="1" baseline="-25000" dirty="0">
                    <a:solidFill>
                      <a:srgbClr val="FF0000"/>
                    </a:solidFill>
                  </a:rPr>
                  <a:t>      </a:t>
                </a:r>
                <a:r>
                  <a:rPr lang="cs-CZ" sz="2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výsledná  rovnovážná teplota  </a:t>
                </a:r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8CE46B82-DBBE-BB53-582D-E055027AE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"/>
                <a:ext cx="12029440" cy="6801862"/>
              </a:xfrm>
              <a:prstGeom prst="rect">
                <a:avLst/>
              </a:prstGeom>
              <a:blipFill>
                <a:blip r:embed="rId2"/>
                <a:stretch>
                  <a:fillRect t="-1165" b="-233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501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E894434-577D-FF45-8E8E-8115DD5B90D0}"/>
              </a:ext>
            </a:extLst>
          </p:cNvPr>
          <p:cNvSpPr txBox="1"/>
          <p:nvPr/>
        </p:nvSpPr>
        <p:spPr>
          <a:xfrm>
            <a:off x="81280" y="0"/>
            <a:ext cx="11826240" cy="5831840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730B857A-617C-F09A-2159-55FA618B99AE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009120" cy="6849504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4000" b="1" dirty="0">
                    <a:solidFill>
                      <a:schemeClr val="accent1">
                        <a:lumMod val="75000"/>
                      </a:schemeClr>
                    </a:solidFill>
                  </a:rPr>
                  <a:t>      			ZMĚNA  SKUPENSTVÍ</a:t>
                </a:r>
              </a:p>
              <a:p>
                <a:endParaRPr lang="cs-CZ" sz="1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        </a:t>
                </a:r>
                <a:r>
                  <a:rPr lang="cs-CZ" sz="3200" dirty="0">
                    <a:solidFill>
                      <a:srgbClr val="0000CC"/>
                    </a:solidFill>
                  </a:rPr>
                  <a:t>Tepelné děje 	</a:t>
                </a:r>
                <a:r>
                  <a:rPr lang="cs-CZ" sz="3000" dirty="0">
                    <a:solidFill>
                      <a:srgbClr val="0000CC"/>
                    </a:solidFill>
                  </a:rPr>
                  <a:t>-  tání, tuhnutí</a:t>
                </a:r>
              </a:p>
              <a:p>
                <a:r>
                  <a:rPr lang="cs-CZ" sz="3000" dirty="0">
                    <a:solidFill>
                      <a:srgbClr val="0000CC"/>
                    </a:solidFill>
                  </a:rPr>
                  <a:t>							    -  vypařování, kondenzace</a:t>
                </a:r>
              </a:p>
              <a:p>
                <a:r>
                  <a:rPr lang="cs-CZ" sz="3000" dirty="0">
                    <a:solidFill>
                      <a:srgbClr val="0000CC"/>
                    </a:solidFill>
                  </a:rPr>
                  <a:t>								-  sublimace, desublimace</a:t>
                </a:r>
              </a:p>
              <a:p>
                <a:endParaRPr lang="cs-CZ" sz="1200" dirty="0">
                  <a:solidFill>
                    <a:srgbClr val="0000CC"/>
                  </a:solidFill>
                </a:endParaRPr>
              </a:p>
              <a:p>
                <a:r>
                  <a:rPr lang="cs-CZ" sz="3200" dirty="0">
                    <a:solidFill>
                      <a:srgbClr val="0000CC"/>
                    </a:solidFill>
                  </a:rPr>
                  <a:t>        </a:t>
                </a:r>
                <a:r>
                  <a:rPr lang="cs-CZ" sz="3600" b="1" dirty="0">
                    <a:solidFill>
                      <a:schemeClr val="accent1">
                        <a:lumMod val="75000"/>
                      </a:schemeClr>
                    </a:solidFill>
                  </a:rPr>
                  <a:t>S</a:t>
                </a:r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KUPENSKÉ  TEPLO  TÁNÍ/</a:t>
                </a:r>
                <a:r>
                  <a:rPr lang="cs-CZ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TUHNUTÍ</a:t>
                </a:r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cs-CZ" sz="3600" b="1" i="1" noProof="1">
                    <a:solidFill>
                      <a:srgbClr val="FF0000"/>
                    </a:solidFill>
                  </a:rPr>
                  <a:t>L</a:t>
                </a:r>
                <a:r>
                  <a:rPr lang="cs-CZ" sz="3200" b="1" baseline="-25000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3200" b="1" i="1" noProof="1">
                    <a:solidFill>
                      <a:srgbClr val="FF0000"/>
                    </a:solidFill>
                  </a:rPr>
                  <a:t> </a:t>
                </a:r>
                <a:r>
                  <a:rPr lang="cs-CZ" sz="3200" b="1" i="1" noProof="1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cs-CZ" sz="3000" b="1" i="1" noProof="1">
                    <a:solidFill>
                      <a:schemeClr val="accent1">
                        <a:lumMod val="75000"/>
                      </a:schemeClr>
                    </a:solidFill>
                  </a:rPr>
                  <a:t>		</a:t>
                </a:r>
                <a:r>
                  <a:rPr lang="cs-CZ" sz="3000" noProof="1">
                    <a:solidFill>
                      <a:srgbClr val="0044CC"/>
                    </a:solidFill>
                  </a:rPr>
                  <a:t>-</a:t>
                </a:r>
                <a:r>
                  <a:rPr lang="cs-CZ" sz="3000" b="1" i="1" noProof="1">
                    <a:solidFill>
                      <a:srgbClr val="0044CC"/>
                    </a:solidFill>
                  </a:rPr>
                  <a:t> </a:t>
                </a:r>
                <a:r>
                  <a:rPr lang="cs-CZ" sz="3000" noProof="1">
                    <a:solidFill>
                      <a:srgbClr val="0044CC"/>
                    </a:solidFill>
                  </a:rPr>
                  <a:t>teplo, které je třeba dodat určité látce o hmotnosti  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m</a:t>
                </a:r>
              </a:p>
              <a:p>
                <a:r>
                  <a:rPr lang="cs-CZ" sz="3200" b="1" i="1" noProof="1">
                    <a:solidFill>
                      <a:schemeClr val="accent1">
                        <a:lumMod val="75000"/>
                      </a:schemeClr>
                    </a:solidFill>
                  </a:rPr>
                  <a:t>		</a:t>
                </a:r>
                <a:r>
                  <a:rPr lang="cs-CZ" sz="3200" b="1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Teplota tání/Teplota tuhnutí   </a:t>
                </a:r>
                <a:r>
                  <a:rPr lang="cs-CZ" sz="2800" noProof="1">
                    <a:solidFill>
                      <a:srgbClr val="0044CC"/>
                    </a:solidFill>
                  </a:rPr>
                  <a:t>(daná fyzikální vlastnost látky)</a:t>
                </a:r>
              </a:p>
              <a:p>
                <a:endParaRPr lang="cs-CZ" sz="1200" i="1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cs-CZ" sz="3200" b="1" i="1" noProof="1">
                    <a:solidFill>
                      <a:srgbClr val="FF0000"/>
                    </a:solidFill>
                  </a:rPr>
                  <a:t> </a:t>
                </a:r>
                <a:r>
                  <a:rPr lang="cs-CZ" sz="3200" b="1" i="1" noProof="1">
                    <a:solidFill>
                      <a:schemeClr val="accent1">
                        <a:lumMod val="75000"/>
                      </a:schemeClr>
                    </a:solidFill>
                  </a:rPr>
                  <a:t>	    M</a:t>
                </a:r>
                <a:r>
                  <a:rPr lang="cs-CZ" sz="3200" b="1" noProof="1">
                    <a:solidFill>
                      <a:schemeClr val="accent1">
                        <a:lumMod val="75000"/>
                      </a:schemeClr>
                    </a:solidFill>
                  </a:rPr>
                  <a:t>ěrné </a:t>
                </a:r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skupenské teplo tání  </a:t>
                </a:r>
                <a:r>
                  <a:rPr lang="cs-CZ" sz="3400" b="1" i="1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cs-CZ" sz="3200" b="1" baseline="-25000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3200" b="1" i="1" noProof="1">
                    <a:solidFill>
                      <a:srgbClr val="FF0000"/>
                    </a:solidFill>
                  </a:rPr>
                  <a:t> </a:t>
                </a:r>
                <a:endParaRPr lang="cs-CZ" sz="2800" b="1" i="1" noProof="1">
                  <a:solidFill>
                    <a:srgbClr val="FF0000"/>
                  </a:solidFill>
                </a:endParaRPr>
              </a:p>
              <a:p>
                <a:r>
                  <a:rPr lang="cs-CZ" sz="2800" b="1" i="1" noProof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			</a:t>
                </a:r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(</a:t>
                </a:r>
                <a:r>
                  <a:rPr lang="cs-CZ" sz="2800" i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údaj tabulkové fyzikální hodnoty dané látky</a:t>
                </a:r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		</a:t>
                </a:r>
                <a:r>
                  <a:rPr lang="cs-CZ" sz="3600" b="1" i="1" dirty="0">
                    <a:solidFill>
                      <a:srgbClr val="FF0000"/>
                    </a:solidFill>
                  </a:rPr>
                  <a:t> </a:t>
                </a:r>
                <a:r>
                  <a:rPr lang="cs-CZ" sz="3600" b="1" i="1" noProof="1">
                    <a:solidFill>
                      <a:srgbClr val="FF0000"/>
                    </a:solidFill>
                  </a:rPr>
                  <a:t>L</a:t>
                </a:r>
                <a:r>
                  <a:rPr lang="cs-CZ" sz="3600" b="1" baseline="-25000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3600" dirty="0">
                    <a:solidFill>
                      <a:srgbClr val="FF0000"/>
                    </a:solidFill>
                  </a:rPr>
                  <a:t> </a:t>
                </a:r>
                <a:r>
                  <a:rPr lang="cs-CZ" sz="2800" b="1" dirty="0">
                    <a:solidFill>
                      <a:srgbClr val="FF0000"/>
                    </a:solidFill>
                  </a:rPr>
                  <a:t>=</a:t>
                </a:r>
                <a:r>
                  <a:rPr lang="cs-CZ" sz="3000" dirty="0">
                    <a:solidFill>
                      <a:srgbClr val="FF0000"/>
                    </a:solidFill>
                  </a:rPr>
                  <a:t>  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m</a:t>
                </a:r>
                <a:r>
                  <a:rPr lang="cs-CZ" sz="3200" b="1" dirty="0">
                    <a:solidFill>
                      <a:srgbClr val="FF0000"/>
                    </a:solidFill>
                  </a:rPr>
                  <a:t> ∙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 </a:t>
                </a:r>
                <a:r>
                  <a:rPr lang="cs-CZ" sz="3200" b="1" i="1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cs-CZ" sz="3200" b="1" baseline="-25000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 	  </a:t>
                </a:r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⟷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	   </a:t>
                </a:r>
                <a:r>
                  <a:rPr lang="cs-CZ" sz="2000" b="1" i="1" dirty="0">
                    <a:solidFill>
                      <a:srgbClr val="FF0000"/>
                    </a:solidFill>
                  </a:rPr>
                  <a:t> </a:t>
                </a:r>
                <a:r>
                  <a:rPr lang="cs-CZ" sz="3600" b="1" i="1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cs-CZ" sz="3600" b="1" baseline="-25000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cs-CZ" sz="3200" b="1" dirty="0">
                    <a:solidFill>
                      <a:srgbClr val="0000FF"/>
                    </a:solidFill>
                  </a:rPr>
                  <a:t> </a:t>
                </a:r>
                <a:r>
                  <a:rPr lang="cs-CZ" sz="2400" b="1" dirty="0">
                    <a:solidFill>
                      <a:srgbClr val="FF0000"/>
                    </a:solidFill>
                  </a:rPr>
                  <a:t>=</a:t>
                </a:r>
                <a:r>
                  <a:rPr lang="cs-CZ" sz="3200" b="1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cs-CZ" sz="3400" b="1" i="1" noProof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cs-CZ" sz="3400" b="1" baseline="-25000" noProof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num>
                      <m:den>
                        <m:r>
                          <a:rPr lang="cs-CZ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cs-CZ" sz="3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</a:t>
                </a:r>
              </a:p>
              <a:p>
                <a:r>
                  <a:rPr lang="cs-CZ" sz="3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cs-CZ" sz="3200" dirty="0">
                    <a:solidFill>
                      <a:srgbClr val="0044CC"/>
                    </a:solidFill>
                  </a:rPr>
                  <a:t>Jednotkou měrného skupenského tepla  je</a:t>
                </a:r>
                <a:r>
                  <a:rPr lang="cs-CZ" sz="3600" dirty="0">
                    <a:solidFill>
                      <a:srgbClr val="0044CC"/>
                    </a:solidFill>
                  </a:rPr>
                  <a:t>  </a:t>
                </a:r>
                <a:r>
                  <a:rPr lang="cs-CZ" sz="3300" b="1" dirty="0">
                    <a:solidFill>
                      <a:srgbClr val="FF0000"/>
                    </a:solidFill>
                  </a:rPr>
                  <a:t>J ∙ kg</a:t>
                </a:r>
                <a:r>
                  <a:rPr lang="cs-CZ" sz="3300" b="1" baseline="30000" dirty="0">
                    <a:solidFill>
                      <a:srgbClr val="FF0000"/>
                    </a:solidFill>
                  </a:rPr>
                  <a:t>-1</a:t>
                </a:r>
                <a:r>
                  <a:rPr lang="cs-CZ" sz="3300" dirty="0">
                    <a:solidFill>
                      <a:srgbClr val="FF0000"/>
                    </a:solidFill>
                  </a:rPr>
                  <a:t> </a:t>
                </a:r>
                <a:r>
                  <a:rPr lang="cs-CZ" sz="3600" dirty="0">
                    <a:solidFill>
                      <a:srgbClr val="0000FF"/>
                    </a:solidFill>
                  </a:rPr>
                  <a:t>.</a:t>
                </a:r>
              </a:p>
              <a:p>
                <a:endParaRPr lang="cs-CZ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730B857A-617C-F09A-2159-55FA618B9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009120" cy="6849504"/>
              </a:xfrm>
              <a:prstGeom prst="rect">
                <a:avLst/>
              </a:prstGeom>
              <a:blipFill>
                <a:blip r:embed="rId3"/>
                <a:stretch>
                  <a:fillRect t="-1601" r="-5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9753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06C98FB5-BB4B-6A21-4A6A-CB29308E3E36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070080" cy="6808659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>
                <a:spAutoFit/>
              </a:bodyPr>
              <a:lstStyle/>
              <a:p>
                <a:r>
                  <a:rPr lang="cs-CZ" sz="1200" dirty="0">
                    <a:solidFill>
                      <a:srgbClr val="0000CC"/>
                    </a:solidFill>
                  </a:rPr>
                  <a:t>         </a:t>
                </a:r>
              </a:p>
              <a:p>
                <a:r>
                  <a:rPr lang="cs-CZ" sz="1200" dirty="0">
                    <a:solidFill>
                      <a:srgbClr val="0000CC"/>
                    </a:solidFill>
                  </a:rPr>
                  <a:t>    </a:t>
                </a:r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SKUPENSKÉ  TEPLO  VYPAŘOVÁNÍ/</a:t>
                </a:r>
                <a:r>
                  <a:rPr lang="cs-CZ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KONDENZACE</a:t>
                </a:r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    </a:t>
                </a:r>
                <a:r>
                  <a:rPr lang="cs-CZ" sz="3600" b="1" i="1" noProof="1">
                    <a:solidFill>
                      <a:srgbClr val="FF0000"/>
                    </a:solidFill>
                  </a:rPr>
                  <a:t>L</a:t>
                </a:r>
                <a:r>
                  <a:rPr lang="cs-CZ" sz="3200" b="1" baseline="-25000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cs-CZ" sz="3200" b="1" i="1" noProof="1">
                    <a:solidFill>
                      <a:srgbClr val="FF0000"/>
                    </a:solidFill>
                  </a:rPr>
                  <a:t> </a:t>
                </a:r>
                <a:r>
                  <a:rPr lang="cs-CZ" sz="3200" b="1" i="1" noProof="1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cs-CZ" sz="1800" b="1" i="1" noProof="1">
                    <a:solidFill>
                      <a:schemeClr val="accent1">
                        <a:lumMod val="75000"/>
                      </a:schemeClr>
                    </a:solidFill>
                  </a:rPr>
                  <a:t>	      </a:t>
                </a:r>
                <a:r>
                  <a:rPr lang="cs-CZ" sz="2800" noProof="1">
                    <a:solidFill>
                      <a:srgbClr val="0044CC"/>
                    </a:solidFill>
                  </a:rPr>
                  <a:t>-</a:t>
                </a:r>
                <a:r>
                  <a:rPr lang="cs-CZ" sz="2800" b="1" i="1" noProof="1">
                    <a:solidFill>
                      <a:srgbClr val="0044CC"/>
                    </a:solidFill>
                  </a:rPr>
                  <a:t> </a:t>
                </a:r>
                <a:r>
                  <a:rPr lang="cs-CZ" sz="2800" noProof="1">
                    <a:solidFill>
                      <a:srgbClr val="0044CC"/>
                    </a:solidFill>
                  </a:rPr>
                  <a:t>teplo, které je třeba dodat určité látce o hmotnosti  </a:t>
                </a:r>
                <a:r>
                  <a:rPr lang="cs-CZ" sz="3000" b="1" i="1" dirty="0">
                    <a:solidFill>
                      <a:srgbClr val="FF0000"/>
                    </a:solidFill>
                  </a:rPr>
                  <a:t>m</a:t>
                </a:r>
              </a:p>
              <a:p>
                <a:endParaRPr lang="cs-CZ" sz="600" b="1" i="1" dirty="0">
                  <a:solidFill>
                    <a:srgbClr val="FF0000"/>
                  </a:solidFill>
                </a:endParaRPr>
              </a:p>
              <a:p>
                <a:r>
                  <a:rPr lang="cs-CZ" sz="3200" b="1" i="1" noProof="1">
                    <a:solidFill>
                      <a:schemeClr val="accent1">
                        <a:lumMod val="75000"/>
                      </a:schemeClr>
                    </a:solidFill>
                  </a:rPr>
                  <a:t>		</a:t>
                </a:r>
                <a:r>
                  <a:rPr lang="cs-CZ" sz="2800" b="1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Teplota vypařování / Teplota kondenzace</a:t>
                </a:r>
              </a:p>
              <a:p>
                <a:r>
                  <a:rPr lang="cs-CZ" sz="3200" b="1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		</a:t>
                </a:r>
                <a:r>
                  <a:rPr lang="cs-CZ" sz="3200" b="1" noProof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⨂ ⨂ </a:t>
                </a:r>
                <a:r>
                  <a:rPr lang="cs-CZ" sz="3200" b="1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 </a:t>
                </a:r>
                <a:r>
                  <a:rPr lang="cs-CZ" sz="2800" b="1" noProof="1">
                    <a:solidFill>
                      <a:srgbClr val="FF0000"/>
                    </a:solidFill>
                  </a:rPr>
                  <a:t>Teplota varu</a:t>
                </a:r>
                <a:endParaRPr lang="cs-CZ" sz="1200" b="1" noProof="1">
                  <a:solidFill>
                    <a:srgbClr val="FF0000"/>
                  </a:solidFill>
                </a:endParaRPr>
              </a:p>
              <a:p>
                <a:endParaRPr lang="cs-CZ" sz="1200" b="1" noProof="1">
                  <a:solidFill>
                    <a:srgbClr val="FF0000"/>
                  </a:solidFill>
                </a:endParaRPr>
              </a:p>
              <a:p>
                <a:r>
                  <a:rPr lang="cs-CZ" sz="3200" b="1" noProof="1">
                    <a:solidFill>
                      <a:srgbClr val="FF0000"/>
                    </a:solidFill>
                  </a:rPr>
                  <a:t>	</a:t>
                </a:r>
                <a:r>
                  <a:rPr lang="cs-CZ" sz="2400" b="1" i="1" noProof="1">
                    <a:solidFill>
                      <a:srgbClr val="FF0000"/>
                    </a:solidFill>
                  </a:rPr>
                  <a:t> </a:t>
                </a:r>
                <a:r>
                  <a:rPr lang="cs-CZ" sz="2400" b="1" i="1" noProof="1">
                    <a:solidFill>
                      <a:schemeClr val="accent1">
                        <a:lumMod val="75000"/>
                      </a:schemeClr>
                    </a:solidFill>
                  </a:rPr>
                  <a:t>	</a:t>
                </a:r>
                <a:r>
                  <a:rPr lang="cs-CZ" sz="3200" b="1" i="1" noProof="1">
                    <a:solidFill>
                      <a:schemeClr val="accent1">
                        <a:lumMod val="75000"/>
                      </a:schemeClr>
                    </a:solidFill>
                  </a:rPr>
                  <a:t>M</a:t>
                </a:r>
                <a:r>
                  <a:rPr lang="cs-CZ" sz="3200" b="1" noProof="1">
                    <a:solidFill>
                      <a:schemeClr val="accent1">
                        <a:lumMod val="75000"/>
                      </a:schemeClr>
                    </a:solidFill>
                  </a:rPr>
                  <a:t>ěrné </a:t>
                </a:r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skupenské teplo vypařování  </a:t>
                </a:r>
                <a:r>
                  <a:rPr lang="cs-CZ" sz="3600" b="1" i="1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cs-CZ" sz="2400" b="1" baseline="-25000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cs-CZ" sz="2400" b="1" i="1" noProof="1">
                    <a:solidFill>
                      <a:srgbClr val="FF0000"/>
                    </a:solidFill>
                  </a:rPr>
                  <a:t> </a:t>
                </a:r>
                <a:endParaRPr lang="cs-CZ" sz="2000" b="1" i="1" noProof="1">
                  <a:solidFill>
                    <a:srgbClr val="FF0000"/>
                  </a:solidFill>
                </a:endParaRPr>
              </a:p>
              <a:p>
                <a:r>
                  <a:rPr lang="cs-CZ" sz="2000" b="1" i="1" noProof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			</a:t>
                </a:r>
                <a:r>
                  <a:rPr lang="cs-CZ" sz="3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(</a:t>
                </a:r>
                <a:r>
                  <a:rPr lang="cs-CZ" sz="3200" i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údaj tabulkové fyzikální hodnoty dané látky</a:t>
                </a:r>
                <a:r>
                  <a:rPr lang="cs-CZ" sz="3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cs-CZ" sz="24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		</a:t>
                </a:r>
                <a:r>
                  <a:rPr lang="cs-CZ" sz="2800" b="1" i="1" dirty="0">
                    <a:solidFill>
                      <a:srgbClr val="FF0000"/>
                    </a:solidFill>
                  </a:rPr>
                  <a:t> </a:t>
                </a:r>
                <a:r>
                  <a:rPr lang="cs-CZ" sz="4000" b="1" i="1" noProof="1">
                    <a:solidFill>
                      <a:srgbClr val="FF0000"/>
                    </a:solidFill>
                  </a:rPr>
                  <a:t>L</a:t>
                </a:r>
                <a:r>
                  <a:rPr lang="cs-CZ" sz="4000" b="1" baseline="-25000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</a:t>
                </a:r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:r>
                  <a:rPr lang="cs-CZ" sz="2800" b="1" dirty="0">
                    <a:solidFill>
                      <a:srgbClr val="FF0000"/>
                    </a:solidFill>
                  </a:rPr>
                  <a:t>=</a:t>
                </a:r>
                <a:r>
                  <a:rPr lang="cs-CZ" sz="2400" dirty="0">
                    <a:solidFill>
                      <a:srgbClr val="FF0000"/>
                    </a:solidFill>
                  </a:rPr>
                  <a:t>   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m</a:t>
                </a:r>
                <a:r>
                  <a:rPr lang="cs-CZ" sz="3200" b="1" dirty="0">
                    <a:solidFill>
                      <a:srgbClr val="FF0000"/>
                    </a:solidFill>
                  </a:rPr>
                  <a:t> ∙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 </a:t>
                </a:r>
                <a:r>
                  <a:rPr lang="cs-CZ" sz="3600" b="1" i="1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cs-CZ" sz="3600" b="1" baseline="-25000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cs-CZ" sz="3600" b="1" i="1" dirty="0">
                    <a:solidFill>
                      <a:srgbClr val="FF0000"/>
                    </a:solidFill>
                  </a:rPr>
                  <a:t> </a:t>
                </a:r>
                <a:r>
                  <a:rPr lang="cs-CZ" sz="2400" b="1" i="1" dirty="0">
                    <a:solidFill>
                      <a:srgbClr val="FF0000"/>
                    </a:solidFill>
                  </a:rPr>
                  <a:t>	  </a:t>
                </a:r>
                <a:r>
                  <a:rPr lang="cs-CZ" sz="4000" b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⟷</a:t>
                </a:r>
                <a:r>
                  <a:rPr lang="cs-CZ" sz="4000" b="1" i="1" dirty="0">
                    <a:solidFill>
                      <a:srgbClr val="FF0000"/>
                    </a:solidFill>
                  </a:rPr>
                  <a:t>	  </a:t>
                </a:r>
                <a:r>
                  <a:rPr lang="cs-CZ" sz="4000" b="1" i="1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cs-CZ" sz="4000" b="1" baseline="-25000" noProof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cs-CZ" sz="2400" b="1" dirty="0">
                    <a:solidFill>
                      <a:srgbClr val="0000FF"/>
                    </a:solidFill>
                  </a:rPr>
                  <a:t>  </a:t>
                </a:r>
                <a:r>
                  <a:rPr lang="cs-CZ" sz="2800" b="1" dirty="0">
                    <a:solidFill>
                      <a:srgbClr val="FF0000"/>
                    </a:solidFill>
                  </a:rPr>
                  <a:t>=  </a:t>
                </a:r>
                <a:r>
                  <a:rPr lang="cs-CZ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cs-CZ" sz="4000" b="1" i="1" noProof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cs-CZ" sz="4000" b="1" i="0" baseline="-25000" noProof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num>
                      <m:den>
                        <m:r>
                          <a:rPr lang="cs-CZ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cs-CZ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</a:t>
                </a:r>
              </a:p>
              <a:p>
                <a:r>
                  <a:rPr lang="cs-CZ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cs-CZ" sz="3200" dirty="0">
                    <a:solidFill>
                      <a:srgbClr val="0044CC"/>
                    </a:solidFill>
                  </a:rPr>
                  <a:t>Jednotkou měrného skupenského tepla  je  </a:t>
                </a:r>
                <a:r>
                  <a:rPr lang="cs-CZ" sz="3300" b="1" dirty="0">
                    <a:solidFill>
                      <a:srgbClr val="FF0000"/>
                    </a:solidFill>
                  </a:rPr>
                  <a:t>J ∙ kg</a:t>
                </a:r>
                <a:r>
                  <a:rPr lang="cs-CZ" sz="3300" b="1" baseline="30000" dirty="0">
                    <a:solidFill>
                      <a:srgbClr val="FF0000"/>
                    </a:solidFill>
                  </a:rPr>
                  <a:t>-1</a:t>
                </a:r>
                <a:r>
                  <a:rPr lang="cs-CZ" sz="3300" dirty="0">
                    <a:solidFill>
                      <a:srgbClr val="FF0000"/>
                    </a:solidFill>
                  </a:rPr>
                  <a:t> </a:t>
                </a:r>
                <a:r>
                  <a:rPr lang="cs-CZ" sz="3200" dirty="0">
                    <a:solidFill>
                      <a:srgbClr val="0000FF"/>
                    </a:solidFill>
                  </a:rPr>
                  <a:t>.</a:t>
                </a:r>
                <a:endParaRPr lang="cs-CZ" sz="3200" b="1" noProof="1">
                  <a:solidFill>
                    <a:srgbClr val="FF0000"/>
                  </a:solidFill>
                </a:endParaRPr>
              </a:p>
              <a:p>
                <a:endParaRPr lang="cs-CZ" sz="1600" b="1" noProof="1">
                  <a:solidFill>
                    <a:srgbClr val="FF0000"/>
                  </a:solidFill>
                </a:endParaRPr>
              </a:p>
              <a:p>
                <a:r>
                  <a:rPr lang="cs-CZ" sz="2600" b="1" noProof="1">
                    <a:solidFill>
                      <a:srgbClr val="0044CC"/>
                    </a:solidFill>
                  </a:rPr>
                  <a:t>		</a:t>
                </a:r>
                <a:r>
                  <a:rPr lang="cs-CZ" sz="2800" b="1" noProof="1">
                    <a:solidFill>
                      <a:srgbClr val="0044CC"/>
                    </a:solidFill>
                  </a:rPr>
                  <a:t>Vypařování</a:t>
                </a:r>
                <a:r>
                  <a:rPr lang="cs-CZ" sz="2800" noProof="1">
                    <a:solidFill>
                      <a:srgbClr val="0044CC"/>
                    </a:solidFill>
                  </a:rPr>
                  <a:t> probíhá na povrchu kapaliny při všech teplotách.</a:t>
                </a:r>
              </a:p>
              <a:p>
                <a:r>
                  <a:rPr lang="cs-CZ" sz="2800" noProof="1">
                    <a:solidFill>
                      <a:srgbClr val="0044CC"/>
                    </a:solidFill>
                  </a:rPr>
                  <a:t>		Přenosem tepla od okolního prostředí přijímá kapalina skupen-			ské teplo vypařování, mění se v páru a  mísí se se vzduchem.</a:t>
                </a:r>
                <a:endParaRPr lang="cs-CZ" sz="1600" noProof="1">
                  <a:solidFill>
                    <a:srgbClr val="0044CC"/>
                  </a:solidFill>
                </a:endParaRPr>
              </a:p>
              <a:p>
                <a:endParaRPr lang="cs-CZ" sz="800" noProof="1">
                  <a:solidFill>
                    <a:srgbClr val="0044CC"/>
                  </a:solidFill>
                </a:endParaRPr>
              </a:p>
            </p:txBody>
          </p:sp>
        </mc:Choice>
        <mc:Fallback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06C98FB5-BB4B-6A21-4A6A-CB29308E3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070080" cy="68086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6618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3B8DFE1A-34DD-5709-D8EB-F32B7D121260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090400" cy="6779164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>
                <a:spAutoFit/>
              </a:bodyPr>
              <a:lstStyle/>
              <a:p>
                <a:endParaRPr lang="cs-CZ" sz="8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cs-CZ" sz="2800" noProof="1">
                    <a:solidFill>
                      <a:srgbClr val="0044CC"/>
                    </a:solidFill>
                  </a:rPr>
                  <a:t>		</a:t>
                </a:r>
                <a:r>
                  <a:rPr lang="cs-CZ" sz="2800" b="1" noProof="1">
                    <a:solidFill>
                      <a:srgbClr val="0044CC"/>
                    </a:solidFill>
                  </a:rPr>
                  <a:t>Var</a:t>
                </a:r>
                <a:r>
                  <a:rPr lang="cs-CZ" sz="2800" noProof="1">
                    <a:solidFill>
                      <a:srgbClr val="0044CC"/>
                    </a:solidFill>
                  </a:rPr>
                  <a:t> _  při varu dochází k přeměně kapaliny v plyn nejen na 				povrchu, ale i uvnitř celého objemu kapaliny.  </a:t>
                </a:r>
                <a:r>
                  <a:rPr lang="cs-CZ" sz="2800" b="1" noProof="1">
                    <a:solidFill>
                      <a:srgbClr val="0044CC"/>
                    </a:solidFill>
                  </a:rPr>
                  <a:t>Teplota varu 				kapaliny je stejně jako teplota vypařování/kondenzace závislá			na okolním atmosférickém tlaku</a:t>
                </a:r>
                <a:r>
                  <a:rPr lang="cs-CZ" sz="2800" noProof="1">
                    <a:solidFill>
                      <a:srgbClr val="0044CC"/>
                    </a:solidFill>
                  </a:rPr>
                  <a:t>.  </a:t>
                </a:r>
                <a:r>
                  <a:rPr lang="cs-CZ" sz="2600" noProof="1">
                    <a:solidFill>
                      <a:srgbClr val="0044CC"/>
                    </a:solidFill>
                  </a:rPr>
                  <a:t>Při nízkém tlaku se teplota 	varu			snižuje.  Zahříváním kapaliny v uzavřené nádobě za vyššího tlaku</a:t>
                </a:r>
              </a:p>
              <a:p>
                <a:r>
                  <a:rPr lang="cs-CZ" sz="2600" noProof="1">
                    <a:solidFill>
                      <a:srgbClr val="0044CC"/>
                    </a:solidFill>
                  </a:rPr>
                  <a:t>	     ( </a:t>
                </a:r>
                <a:r>
                  <a:rPr lang="cs-CZ" sz="2600" i="1" noProof="1">
                    <a:solidFill>
                      <a:srgbClr val="0044CC"/>
                    </a:solidFill>
                  </a:rPr>
                  <a:t>voda v Papinově hrnci</a:t>
                </a:r>
                <a:r>
                  <a:rPr lang="cs-CZ" sz="2600" noProof="1">
                    <a:solidFill>
                      <a:srgbClr val="0044CC"/>
                    </a:solidFill>
                  </a:rPr>
                  <a:t> ) se teplota varu zvyšuje.</a:t>
                </a:r>
              </a:p>
              <a:p>
                <a:r>
                  <a:rPr lang="cs-CZ" sz="2800" noProof="1">
                    <a:solidFill>
                      <a:srgbClr val="0044CC"/>
                    </a:solidFill>
                  </a:rPr>
                  <a:t>		</a:t>
                </a:r>
                <a:r>
                  <a:rPr lang="cs-CZ" sz="2800" b="1" noProof="1">
                    <a:solidFill>
                      <a:srgbClr val="0044CC"/>
                    </a:solidFill>
                  </a:rPr>
                  <a:t>Sytá pára _ </a:t>
                </a:r>
                <a:r>
                  <a:rPr lang="cs-CZ" sz="2600" noProof="1">
                    <a:solidFill>
                      <a:srgbClr val="0044CC"/>
                    </a:solidFill>
                  </a:rPr>
                  <a:t>rovnovážný stav kapalné a plynné fáze</a:t>
                </a:r>
              </a:p>
              <a:p>
                <a:r>
                  <a:rPr lang="cs-CZ" sz="2800" noProof="1">
                    <a:solidFill>
                      <a:srgbClr val="0044CC"/>
                    </a:solidFill>
                  </a:rPr>
                  <a:t>		</a:t>
                </a:r>
                <a:r>
                  <a:rPr lang="cs-CZ" sz="2600" noProof="1">
                    <a:solidFill>
                      <a:srgbClr val="0044CC"/>
                    </a:solidFill>
                  </a:rPr>
                  <a:t>		</a:t>
                </a:r>
                <a:r>
                  <a:rPr lang="cs-CZ" sz="2600" b="1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S rostoucí teplotou se tlak syté páry zvětšuje !  </a:t>
                </a:r>
              </a:p>
              <a:p>
                <a:r>
                  <a:rPr lang="cs-CZ" sz="2800" b="1" noProof="1">
                    <a:solidFill>
                      <a:srgbClr val="0044CC"/>
                    </a:solidFill>
                  </a:rPr>
                  <a:t>		</a:t>
                </a:r>
                <a:r>
                  <a:rPr lang="cs-CZ" sz="2600" noProof="1">
                    <a:solidFill>
                      <a:srgbClr val="0044CC"/>
                    </a:solidFill>
                  </a:rPr>
                  <a:t>Již při malém snížení teploty syté páry dochází k přeměně skupenství			na kapalné (mlha, rosa, orosení oken, …). </a:t>
                </a:r>
              </a:p>
              <a:p>
                <a:r>
                  <a:rPr lang="cs-CZ" sz="2800" b="1" noProof="1">
                    <a:solidFill>
                      <a:srgbClr val="0044CC"/>
                    </a:solidFill>
                  </a:rPr>
                  <a:t>		Přehřátá pára _ </a:t>
                </a:r>
                <a:r>
                  <a:rPr lang="cs-CZ" sz="2800" noProof="1">
                    <a:solidFill>
                      <a:srgbClr val="0044CC"/>
                    </a:solidFill>
                  </a:rPr>
                  <a:t>významný posun od stavu nasycení (snížením 			tlaku, zvětšením objemu, zvýšením teploty)  </a:t>
                </a:r>
                <a14:m>
                  <m:oMath xmlns:m="http://schemas.openxmlformats.org/officeDocument/2006/math">
                    <m:r>
                      <a:rPr lang="cs-CZ" sz="2800" i="1" noProof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cs-CZ" sz="2800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 noProof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cs-CZ" sz="2800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 </a:t>
                </a:r>
                <a:r>
                  <a:rPr lang="cs-CZ" sz="2800" b="1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ideální plyn</a:t>
                </a:r>
              </a:p>
              <a:p>
                <a:r>
                  <a:rPr lang="cs-CZ" sz="2800" b="1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		</a:t>
                </a:r>
                <a:r>
                  <a:rPr lang="cs-CZ" sz="2800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 noProof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cs-CZ" sz="2800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 noProof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cs-CZ" sz="2800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cs-CZ" sz="2800" b="1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		</a:t>
                </a:r>
                <a:r>
                  <a:rPr lang="cs-CZ" sz="2800" b="1" dirty="0">
                    <a:solidFill>
                      <a:schemeClr val="accent1">
                        <a:lumMod val="75000"/>
                      </a:schemeClr>
                    </a:solidFill>
                  </a:rPr>
                  <a:t>VLHKOST VZDUCHU</a:t>
                </a:r>
              </a:p>
              <a:p>
                <a:r>
                  <a:rPr lang="cs-CZ" sz="2800" b="1" noProof="1">
                    <a:solidFill>
                      <a:schemeClr val="accent1">
                        <a:lumMod val="75000"/>
                      </a:schemeClr>
                    </a:solidFill>
                  </a:rPr>
                  <a:t>		Absoutní vlhkost vzduchu  </a:t>
                </a:r>
                <a14:m>
                  <m:oMath xmlns:m="http://schemas.openxmlformats.org/officeDocument/2006/math">
                    <m:r>
                      <a:rPr lang="el-GR" sz="3200" b="1" i="0" noProof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𝚽</m:t>
                    </m:r>
                  </m:oMath>
                </a14:m>
                <a:r>
                  <a:rPr lang="cs-CZ" sz="2800" b="1" noProof="1">
                    <a:solidFill>
                      <a:schemeClr val="accent1">
                        <a:lumMod val="75000"/>
                      </a:schemeClr>
                    </a:solidFill>
                  </a:rPr>
                  <a:t> 				Relativní vlhkost</a:t>
                </a:r>
              </a:p>
              <a:p>
                <a:r>
                  <a:rPr lang="cs-CZ" sz="2800" b="1" noProof="1">
                    <a:solidFill>
                      <a:schemeClr val="accent1">
                        <a:lumMod val="75000"/>
                      </a:schemeClr>
                    </a:solidFill>
                  </a:rPr>
                  <a:t>			</a:t>
                </a:r>
                <a14:m>
                  <m:oMath xmlns:m="http://schemas.openxmlformats.org/officeDocument/2006/math">
                    <m:r>
                      <a:rPr lang="cs-CZ" sz="2800" b="1" i="1" noProof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cs-CZ" sz="2800" b="1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cs-CZ" sz="2800" b="1" i="1" noProof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cs-CZ" sz="2800" b="1" i="1" noProof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 i="1" noProof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cs-CZ" sz="2800" b="1" i="1" noProof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den>
                    </m:f>
                  </m:oMath>
                </a14:m>
                <a:r>
                  <a:rPr lang="cs-CZ" sz="2800" b="1" noProof="1">
                    <a:solidFill>
                      <a:srgbClr val="0044CC"/>
                    </a:solidFill>
                  </a:rPr>
                  <a:t> </a:t>
                </a:r>
                <a:r>
                  <a:rPr lang="cs-CZ" sz="2800" noProof="1">
                    <a:solidFill>
                      <a:srgbClr val="0044CC"/>
                    </a:solidFill>
                  </a:rPr>
                  <a:t> ,  </a:t>
                </a:r>
                <a:r>
                  <a:rPr lang="cs-CZ" sz="2400" noProof="1">
                    <a:solidFill>
                      <a:srgbClr val="0044CC"/>
                    </a:solidFill>
                  </a:rPr>
                  <a:t>jednotkou </a:t>
                </a:r>
                <a:r>
                  <a:rPr lang="cs-CZ" sz="2400" b="1" i="1" noProof="1">
                    <a:solidFill>
                      <a:srgbClr val="FF0000"/>
                    </a:solidFill>
                  </a:rPr>
                  <a:t> </a:t>
                </a:r>
                <a:r>
                  <a:rPr lang="cs-CZ" sz="2800" b="1" i="1" noProof="1">
                    <a:solidFill>
                      <a:srgbClr val="FF0000"/>
                    </a:solidFill>
                  </a:rPr>
                  <a:t>g</a:t>
                </a:r>
                <a:r>
                  <a:rPr lang="cs-CZ" sz="2800" b="1" noProof="1">
                    <a:solidFill>
                      <a:srgbClr val="FF0000"/>
                    </a:solidFill>
                  </a:rPr>
                  <a:t> </a:t>
                </a:r>
                <a:r>
                  <a:rPr lang="cs-CZ" sz="2800" b="1" dirty="0">
                    <a:solidFill>
                      <a:srgbClr val="FF0000"/>
                    </a:solidFill>
                  </a:rPr>
                  <a:t>∙ m</a:t>
                </a:r>
                <a:r>
                  <a:rPr lang="cs-CZ" sz="2800" b="1" baseline="30000" dirty="0">
                    <a:solidFill>
                      <a:srgbClr val="FF0000"/>
                    </a:solidFill>
                  </a:rPr>
                  <a:t>-3</a:t>
                </a:r>
                <a:r>
                  <a:rPr lang="cs-CZ" sz="2800" b="1" i="1" dirty="0">
                    <a:solidFill>
                      <a:srgbClr val="FF0000"/>
                    </a:solidFill>
                  </a:rPr>
                  <a:t> 		   </a:t>
                </a:r>
                <a:r>
                  <a:rPr lang="cs-CZ" sz="2400" dirty="0">
                    <a:solidFill>
                      <a:srgbClr val="0000FF"/>
                    </a:solidFill>
                  </a:rPr>
                  <a:t>% -ní podíl </a:t>
                </a:r>
                <a:r>
                  <a:rPr lang="cs-CZ" sz="2400" dirty="0" err="1">
                    <a:solidFill>
                      <a:srgbClr val="0000FF"/>
                    </a:solidFill>
                  </a:rPr>
                  <a:t>abs</a:t>
                </a:r>
                <a:r>
                  <a:rPr lang="cs-CZ" sz="2400" dirty="0">
                    <a:solidFill>
                      <a:srgbClr val="0000FF"/>
                    </a:solidFill>
                  </a:rPr>
                  <a:t>. vlhkosti  </a:t>
                </a:r>
                <a14:m>
                  <m:oMath xmlns:m="http://schemas.openxmlformats.org/officeDocument/2006/math">
                    <m:r>
                      <a:rPr lang="cs-CZ" sz="2800" b="1" i="1" noProof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cs-CZ" sz="2800" b="1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 </a:t>
                </a:r>
                <a:r>
                  <a:rPr lang="cs-CZ" sz="2400" noProof="1">
                    <a:solidFill>
                      <a:srgbClr val="0000FF"/>
                    </a:solidFill>
                  </a:rPr>
                  <a:t>a </a:t>
                </a:r>
                <a:r>
                  <a:rPr lang="cs-CZ" sz="2800" b="1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 noProof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cs-CZ" sz="2800" b="1" baseline="-25000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."/>
                  </a:rPr>
                  <a:t>max.</a:t>
                </a:r>
                <a:r>
                  <a:rPr lang="cs-CZ" sz="2800" b="1" noProof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:endParaRPr lang="cs-CZ" sz="2800" noProof="1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3B8DFE1A-34DD-5709-D8EB-F32B7D121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090400" cy="6779164"/>
              </a:xfrm>
              <a:prstGeom prst="rect">
                <a:avLst/>
              </a:prstGeom>
              <a:blipFill>
                <a:blip r:embed="rId2"/>
                <a:stretch>
                  <a:fillRect b="-9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8483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0"/>
            <a:ext cx="12059029" cy="6740307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r>
              <a:rPr lang="cs-CZ" sz="1200" dirty="0"/>
              <a:t>	</a:t>
            </a:r>
            <a:r>
              <a:rPr lang="cs-CZ" sz="3600" dirty="0">
                <a:solidFill>
                  <a:schemeClr val="bg2"/>
                </a:solidFill>
              </a:rPr>
              <a:t>   </a:t>
            </a:r>
            <a:r>
              <a:rPr lang="cs-CZ" sz="3600" b="1" dirty="0">
                <a:solidFill>
                  <a:schemeClr val="bg2"/>
                </a:solidFill>
              </a:rPr>
              <a:t> </a:t>
            </a:r>
            <a:r>
              <a:rPr lang="cs-CZ" sz="3600" b="1" u="sng" dirty="0">
                <a:solidFill>
                  <a:schemeClr val="bg2"/>
                </a:solidFill>
              </a:rPr>
              <a:t>Tepelná  kapacita</a:t>
            </a:r>
            <a:r>
              <a:rPr lang="cs-CZ" sz="3600" b="1" dirty="0">
                <a:solidFill>
                  <a:schemeClr val="bg2"/>
                </a:solidFill>
              </a:rPr>
              <a:t> .    </a:t>
            </a:r>
            <a:r>
              <a:rPr lang="cs-CZ" sz="3600" b="1" u="sng" dirty="0">
                <a:solidFill>
                  <a:schemeClr val="bg2"/>
                </a:solidFill>
              </a:rPr>
              <a:t>Přeměny skupenství</a:t>
            </a:r>
            <a:r>
              <a:rPr lang="cs-CZ" sz="3600" b="1" dirty="0">
                <a:solidFill>
                  <a:schemeClr val="bg2"/>
                </a:solidFill>
              </a:rPr>
              <a:t> .</a:t>
            </a:r>
            <a:endParaRPr lang="cs-CZ" sz="3600" b="1" u="sng" dirty="0">
              <a:solidFill>
                <a:schemeClr val="bg2"/>
              </a:solidFill>
            </a:endParaRPr>
          </a:p>
          <a:p>
            <a:endParaRPr lang="cs-CZ" sz="1200" b="1" u="sng" dirty="0">
              <a:solidFill>
                <a:schemeClr val="bg2"/>
              </a:solidFill>
            </a:endParaRPr>
          </a:p>
          <a:p>
            <a:endParaRPr lang="cs-CZ" sz="12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cs-CZ" sz="2800" dirty="0"/>
              <a:t>	     </a:t>
            </a: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Odkazy, praktické příklady, řešené početní příklady </a:t>
            </a:r>
          </a:p>
          <a:p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●   </a:t>
            </a: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https://www.priklady.eu/cs/fyzika/vnitrni-energie.alej</a:t>
            </a:r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●   </a:t>
            </a: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https://www.priklady.eu/cs/fyzika/skupenske-zmeny.alej</a:t>
            </a:r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39015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3434</TotalTime>
  <Words>863</Words>
  <Application>Microsoft Office PowerPoint</Application>
  <PresentationFormat>Širokoúhlá obrazovka</PresentationFormat>
  <Paragraphs>96</Paragraphs>
  <Slides>8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6" baseType="lpstr">
      <vt:lpstr>.</vt:lpstr>
      <vt:lpstr>Arial</vt:lpstr>
      <vt:lpstr>Calibri</vt:lpstr>
      <vt:lpstr>Cambria Math</vt:lpstr>
      <vt:lpstr>Century Gothic</vt:lpstr>
      <vt:lpstr>Times New Roman</vt:lpstr>
      <vt:lpstr>Wingdings 3</vt:lpstr>
      <vt:lpstr>Řez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Šimon Hajník</dc:creator>
  <cp:lastModifiedBy>Hajník Mojmír</cp:lastModifiedBy>
  <cp:revision>147</cp:revision>
  <dcterms:created xsi:type="dcterms:W3CDTF">2022-12-08T13:54:21Z</dcterms:created>
  <dcterms:modified xsi:type="dcterms:W3CDTF">2023-05-09T10:20:10Z</dcterms:modified>
</cp:coreProperties>
</file>