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72" r:id="rId2"/>
    <p:sldId id="270" r:id="rId3"/>
    <p:sldId id="257" r:id="rId4"/>
    <p:sldId id="260" r:id="rId5"/>
    <p:sldId id="261" r:id="rId6"/>
    <p:sldId id="264" r:id="rId7"/>
    <p:sldId id="265" r:id="rId8"/>
    <p:sldId id="267" r:id="rId9"/>
    <p:sldId id="27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8C136"/>
    <a:srgbClr val="004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33" autoAdjust="0"/>
  </p:normalViewPr>
  <p:slideViewPr>
    <p:cSldViewPr snapToGrid="0">
      <p:cViewPr varScale="1">
        <p:scale>
          <a:sx n="82" d="100"/>
          <a:sy n="82" d="100"/>
        </p:scale>
        <p:origin x="67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5976B-4511-44BC-BEAD-C9DFF0571B0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A2A0D-8D8B-4E7A-9BD6-E78C817FB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63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47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27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99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98988" y="-58405"/>
            <a:ext cx="12382662" cy="69748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" y="0"/>
            <a:ext cx="12175349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185" y="0"/>
            <a:ext cx="12130817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206890" y="1546789"/>
            <a:ext cx="250280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5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MECHANIKA  TEKUTIN</a:t>
            </a:r>
            <a:endParaRPr lang="en-US" sz="165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8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898999" y="541976"/>
                <a:ext cx="11160030" cy="64681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2800" b="1" u="sng" dirty="0" smtClean="0"/>
                  <a:t>Příklad</a:t>
                </a:r>
                <a:r>
                  <a:rPr lang="cs-CZ" sz="2800" b="1" u="sng" dirty="0"/>
                  <a:t>.</a:t>
                </a:r>
                <a:r>
                  <a:rPr lang="cs-CZ" sz="2800" b="1" dirty="0"/>
                  <a:t>    </a:t>
                </a:r>
                <a:r>
                  <a:rPr lang="cs-CZ" sz="2800" dirty="0"/>
                  <a:t>Ztroskotání zaoceánského parníku Titanic.</a:t>
                </a:r>
                <a:endParaRPr lang="en-US" sz="2800" dirty="0"/>
              </a:p>
              <a:p>
                <a:endParaRPr lang="cs-CZ" sz="1600" dirty="0" smtClean="0"/>
              </a:p>
              <a:p>
                <a:r>
                  <a:rPr lang="cs-CZ" sz="2800" dirty="0" smtClean="0"/>
                  <a:t>     Hustota </a:t>
                </a:r>
                <a:r>
                  <a:rPr lang="cs-CZ" sz="2800" dirty="0"/>
                  <a:t>mořské vody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cs-CZ" sz="2800" i="1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cs-CZ" sz="2800" dirty="0"/>
                  <a:t> 1020 kg·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cs-CZ" sz="28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cs-CZ" sz="2800" dirty="0"/>
                  <a:t> , </a:t>
                </a:r>
                <a:r>
                  <a:rPr lang="cs-CZ" sz="2800" dirty="0" smtClean="0"/>
                  <a:t>hustota </a:t>
                </a:r>
                <a:r>
                  <a:rPr lang="cs-CZ" sz="2800" dirty="0"/>
                  <a:t>ledu    </a:t>
                </a:r>
                <a:r>
                  <a:rPr lang="cs-CZ" sz="2800" dirty="0" smtClean="0"/>
                  <a:t>   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cs-CZ" sz="2800" i="1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cs-CZ" sz="2800" dirty="0"/>
                  <a:t>  900 kg·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cs-CZ" sz="28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cs-CZ" sz="2800" dirty="0"/>
                  <a:t> </a:t>
                </a:r>
                <a:r>
                  <a:rPr lang="cs-CZ" sz="2800" dirty="0" smtClean="0"/>
                  <a:t>,</a:t>
                </a:r>
                <a:r>
                  <a:rPr lang="cs-CZ" sz="2800" i="1" dirty="0"/>
                  <a:t> V</a:t>
                </a:r>
                <a:r>
                  <a:rPr lang="cs-CZ" sz="2800" i="1" baseline="-25000" dirty="0"/>
                  <a:t>T</a:t>
                </a:r>
                <a:r>
                  <a:rPr lang="cs-CZ" sz="2800" dirty="0"/>
                  <a:t> …  objem ledovce , </a:t>
                </a:r>
                <a:endParaRPr lang="en-US" sz="2800" dirty="0"/>
              </a:p>
              <a:p>
                <a:r>
                  <a:rPr lang="cs-CZ" sz="2800" i="1" dirty="0" smtClean="0"/>
                  <a:t>	V </a:t>
                </a:r>
                <a:r>
                  <a:rPr lang="cs-CZ" sz="2800" i="1" baseline="30000" dirty="0"/>
                  <a:t>´</a:t>
                </a:r>
                <a:r>
                  <a:rPr lang="cs-CZ" sz="2800" i="1" baseline="-25000" dirty="0"/>
                  <a:t> </a:t>
                </a:r>
                <a:r>
                  <a:rPr lang="cs-CZ" sz="2800" dirty="0"/>
                  <a:t> …  objem ponořené části ledovce</a:t>
                </a:r>
                <a:endParaRPr lang="en-US" sz="2800" dirty="0"/>
              </a:p>
              <a:p>
                <a:r>
                  <a:rPr lang="cs-CZ" sz="2800" dirty="0"/>
                  <a:t>    část objemu ledovce nad hladinou  ∆ </a:t>
                </a:r>
                <a14:m>
                  <m:oMath xmlns:m="http://schemas.openxmlformats.org/officeDocument/2006/math">
                    <m:r>
                      <a:rPr lang="cs-CZ" sz="28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cs-CZ" sz="2800" dirty="0"/>
                  <a:t> </a:t>
                </a:r>
                <a14:m>
                  <m:oMath xmlns:m="http://schemas.openxmlformats.org/officeDocument/2006/math">
                    <m:r>
                      <a:rPr lang="cs-CZ" sz="2800" i="1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cs-CZ" sz="2800" dirty="0"/>
                  <a:t>  </a:t>
                </a:r>
                <a:r>
                  <a:rPr lang="cs-CZ" sz="2800" i="1" dirty="0"/>
                  <a:t>V</a:t>
                </a:r>
                <a:r>
                  <a:rPr lang="cs-CZ" sz="2800" i="1" baseline="-25000" dirty="0"/>
                  <a:t>T</a:t>
                </a:r>
                <a:r>
                  <a:rPr lang="cs-CZ" sz="2800" dirty="0"/>
                  <a:t> </a:t>
                </a:r>
                <a:r>
                  <a:rPr lang="cs-CZ" sz="2800" dirty="0" smtClean="0"/>
                  <a:t> </a:t>
                </a:r>
                <a14:m>
                  <m:oMath xmlns:m="http://schemas.openxmlformats.org/officeDocument/2006/math">
                    <m:r>
                      <a:rPr lang="cs-CZ" sz="28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cs-CZ" sz="2800" dirty="0" smtClean="0"/>
                  <a:t> </a:t>
                </a:r>
                <a:r>
                  <a:rPr lang="cs-CZ" sz="2800" i="1" dirty="0" smtClean="0"/>
                  <a:t>V </a:t>
                </a:r>
                <a:r>
                  <a:rPr lang="cs-CZ" sz="2800" i="1" baseline="30000" dirty="0"/>
                  <a:t>´</a:t>
                </a:r>
                <a:r>
                  <a:rPr lang="cs-CZ" sz="2800" i="1" baseline="-25000" dirty="0"/>
                  <a:t> </a:t>
                </a:r>
                <a:endParaRPr lang="cs-CZ" sz="2800" i="1" baseline="-25000" dirty="0" smtClean="0"/>
              </a:p>
              <a:p>
                <a:endParaRPr lang="en-US" sz="1600" dirty="0"/>
              </a:p>
              <a:p>
                <a:pPr algn="just"/>
                <a:r>
                  <a:rPr lang="cs-CZ" sz="32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cs-CZ" sz="3200" i="1"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𝑣𝑧</m:t>
                        </m:r>
                      </m:sub>
                    </m:sSub>
                  </m:oMath>
                </a14:m>
                <a:r>
                  <a:rPr lang="cs-CZ" sz="3200" dirty="0"/>
                  <a:t>   	</a:t>
                </a:r>
                <a:r>
                  <a:rPr lang="cs-CZ" sz="3200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cs-CZ" sz="3200" dirty="0"/>
                  <a:t>  </a:t>
                </a:r>
                <a14:m>
                  <m:oMath xmlns:m="http://schemas.openxmlformats.org/officeDocument/2006/math">
                    <m:r>
                      <a:rPr lang="cs-CZ" sz="32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32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cs-CZ" sz="3200" i="1">
                        <a:latin typeface="Cambria Math" panose="02040503050406030204" pitchFamily="18" charset="0"/>
                      </a:rPr>
                      <m:t>∙ </m:t>
                    </m:r>
                    <m:r>
                      <a:rPr lang="cs-CZ" sz="32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cs-CZ" sz="3200" i="1">
                        <a:latin typeface="Cambria Math" panose="02040503050406030204" pitchFamily="18" charset="0"/>
                      </a:rPr>
                      <m:t> ∙</m:t>
                    </m:r>
                  </m:oMath>
                </a14:m>
                <a:r>
                  <a:rPr lang="cs-CZ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cs-CZ" sz="3200" dirty="0"/>
                  <a:t>  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𝑣𝑧</m:t>
                        </m:r>
                      </m:sub>
                    </m:sSub>
                  </m:oMath>
                </a14:m>
                <a:r>
                  <a:rPr lang="cs-CZ" sz="3200" dirty="0"/>
                  <a:t> </a:t>
                </a:r>
                <a14:m>
                  <m:oMath xmlns:m="http://schemas.openxmlformats.org/officeDocument/2006/math">
                    <m:r>
                      <a:rPr lang="cs-CZ" sz="32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3200" dirty="0"/>
                  <a:t> </a:t>
                </a:r>
                <a:r>
                  <a:rPr lang="cs-CZ" sz="32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cs-CZ" sz="3200" i="1">
                        <a:latin typeface="Cambria Math" panose="02040503050406030204" pitchFamily="18" charset="0"/>
                      </a:rPr>
                      <m:t>∙ </m:t>
                    </m:r>
                    <m:r>
                      <a:rPr lang="cs-CZ" sz="32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cs-CZ" sz="3200" i="1">
                        <a:latin typeface="Cambria Math" panose="02040503050406030204" pitchFamily="18" charset="0"/>
                      </a:rPr>
                      <m:t> ∙</m:t>
                    </m:r>
                    <m:r>
                      <a:rPr lang="cs-CZ" sz="32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cs-CZ" sz="3200" i="1" baseline="30000">
                        <a:latin typeface="Cambria Math" panose="02040503050406030204" pitchFamily="18" charset="0"/>
                      </a:rPr>
                      <m:t>´</m:t>
                    </m:r>
                    <m:r>
                      <a:rPr lang="cs-CZ" sz="3200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cs-CZ" sz="3200" b="1" noProof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3200" b="1" noProof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cs-CZ" sz="3200" i="1">
                        <a:latin typeface="Cambria Math" panose="02040503050406030204" pitchFamily="18" charset="0"/>
                      </a:rPr>
                      <m:t>∙</m:t>
                    </m:r>
                    <m:r>
                      <a:rPr lang="cs-CZ" sz="32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cs-CZ" sz="3200" i="1" baseline="30000">
                        <a:latin typeface="Cambria Math" panose="02040503050406030204" pitchFamily="18" charset="0"/>
                      </a:rPr>
                      <m:t>´</m:t>
                    </m:r>
                  </m:oMath>
                </a14:m>
                <a:r>
                  <a:rPr lang="cs-CZ" sz="3200" dirty="0"/>
                  <a:t>   </a:t>
                </a:r>
                <a14:m>
                  <m:oMath xmlns:m="http://schemas.openxmlformats.org/officeDocument/2006/math">
                    <m:r>
                      <a:rPr lang="cs-CZ" sz="32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3200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cs-CZ" sz="3200" i="1"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cs-CZ" sz="3200" dirty="0"/>
                  <a:t>  		</a:t>
                </a:r>
                <a14:m>
                  <m:oMath xmlns:m="http://schemas.openxmlformats.org/officeDocument/2006/math">
                    <m:r>
                      <a:rPr lang="cs-CZ" sz="32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cs-CZ" sz="3200" i="1" baseline="30000">
                        <a:latin typeface="Cambria Math" panose="02040503050406030204" pitchFamily="18" charset="0"/>
                      </a:rPr>
                      <m:t>´</m:t>
                    </m:r>
                  </m:oMath>
                </a14:m>
                <a:r>
                  <a:rPr lang="cs-CZ" sz="3200" dirty="0"/>
                  <a:t> </a:t>
                </a:r>
                <a14:m>
                  <m:oMath xmlns:m="http://schemas.openxmlformats.org/officeDocument/2006/math">
                    <m:r>
                      <a:rPr lang="cs-CZ" sz="3200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cs-CZ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32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cs-CZ" sz="32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32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cs-CZ" sz="3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den>
                    </m:f>
                  </m:oMath>
                </a14:m>
                <a:r>
                  <a:rPr lang="cs-CZ" sz="3200" dirty="0"/>
                  <a:t>  </a:t>
                </a:r>
                <a14:m>
                  <m:oMath xmlns:m="http://schemas.openxmlformats.org/officeDocument/2006/math">
                    <m:r>
                      <a:rPr lang="cs-CZ" sz="3200" i="1"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cs-CZ" sz="3200" b="1" noProof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</a:p>
              <a:p>
                <a:pPr algn="just"/>
                <a:r>
                  <a:rPr lang="cs-CZ" sz="3200" dirty="0"/>
                  <a:t> </a:t>
                </a:r>
                <a:r>
                  <a:rPr lang="cs-CZ" sz="3200" dirty="0" smtClean="0"/>
                  <a:t>	</a:t>
                </a:r>
                <a14:m>
                  <m:oMath xmlns:m="http://schemas.openxmlformats.org/officeDocument/2006/math">
                    <m:r>
                      <a:rPr lang="cs-CZ" sz="32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cs-CZ" sz="3200" i="1" baseline="30000">
                        <a:latin typeface="Cambria Math" panose="02040503050406030204" pitchFamily="18" charset="0"/>
                      </a:rPr>
                      <m:t>´</m:t>
                    </m:r>
                  </m:oMath>
                </a14:m>
                <a:r>
                  <a:rPr lang="cs-CZ" sz="3200" dirty="0"/>
                  <a:t> </a:t>
                </a:r>
                <a14:m>
                  <m:oMath xmlns:m="http://schemas.openxmlformats.org/officeDocument/2006/math">
                    <m:r>
                      <a:rPr lang="cs-CZ" sz="3200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cs-CZ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900</m:t>
                        </m:r>
                      </m:num>
                      <m:den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1020</m:t>
                        </m:r>
                      </m:den>
                    </m:f>
                  </m:oMath>
                </a14:m>
                <a:r>
                  <a:rPr lang="cs-CZ" sz="3200" dirty="0"/>
                  <a:t> </a:t>
                </a:r>
                <a14:m>
                  <m:oMath xmlns:m="http://schemas.openxmlformats.org/officeDocument/2006/math">
                    <m:r>
                      <a:rPr lang="cs-CZ" sz="3200" i="1"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cs-CZ" sz="3200" dirty="0"/>
                  <a:t>  </a:t>
                </a:r>
                <a:r>
                  <a:rPr lang="cs-CZ" sz="3200" dirty="0" smtClean="0"/>
                  <a:t>	</a:t>
                </a:r>
                <a:r>
                  <a:rPr lang="cs-CZ" sz="3200" dirty="0"/>
                  <a:t>	</a:t>
                </a:r>
                <a14:m>
                  <m:oMath xmlns:m="http://schemas.openxmlformats.org/officeDocument/2006/math">
                    <m:r>
                      <a:rPr lang="cs-CZ" sz="32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cs-CZ" sz="3200" i="1" baseline="30000">
                        <a:latin typeface="Cambria Math" panose="02040503050406030204" pitchFamily="18" charset="0"/>
                      </a:rPr>
                      <m:t>´</m:t>
                    </m:r>
                  </m:oMath>
                </a14:m>
                <a:r>
                  <a:rPr lang="cs-CZ" sz="3200" dirty="0"/>
                  <a:t> </a:t>
                </a:r>
                <a14:m>
                  <m:oMath xmlns:m="http://schemas.openxmlformats.org/officeDocument/2006/math">
                    <m:r>
                      <a:rPr lang="cs-CZ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3200" b="1" i="1">
                        <a:latin typeface="Cambria Math" panose="02040503050406030204" pitchFamily="18" charset="0"/>
                      </a:rPr>
                      <m:t>≐</m:t>
                    </m:r>
                    <m:r>
                      <a:rPr lang="cs-CZ" sz="3200" i="1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cs-CZ" sz="3200" dirty="0"/>
                  <a:t> 0,88 </a:t>
                </a:r>
                <a14:m>
                  <m:oMath xmlns:m="http://schemas.openxmlformats.org/officeDocument/2006/math">
                    <m:r>
                      <a:rPr lang="cs-CZ" sz="3200" i="1"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cs-CZ" sz="3200" dirty="0"/>
                  <a:t>  </a:t>
                </a:r>
                <a:endParaRPr lang="cs-CZ" sz="3200" dirty="0" smtClean="0"/>
              </a:p>
              <a:p>
                <a:pPr algn="just"/>
                <a:r>
                  <a:rPr lang="cs-CZ" sz="3200" dirty="0"/>
                  <a:t>	∆ </a:t>
                </a:r>
                <a14:m>
                  <m:oMath xmlns:m="http://schemas.openxmlformats.org/officeDocument/2006/math">
                    <m:r>
                      <a:rPr lang="cs-CZ" sz="32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cs-CZ" sz="3200" dirty="0"/>
                  <a:t> </a:t>
                </a:r>
                <a14:m>
                  <m:oMath xmlns:m="http://schemas.openxmlformats.org/officeDocument/2006/math">
                    <m:r>
                      <a:rPr lang="cs-CZ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3200" b="1" i="1">
                        <a:latin typeface="Cambria Math" panose="02040503050406030204" pitchFamily="18" charset="0"/>
                      </a:rPr>
                      <m:t>≐</m:t>
                    </m:r>
                  </m:oMath>
                </a14:m>
                <a:r>
                  <a:rPr lang="cs-CZ" sz="3200" dirty="0"/>
                  <a:t>  </a:t>
                </a:r>
                <a:r>
                  <a:rPr lang="cs-CZ" sz="3200" i="1" dirty="0"/>
                  <a:t>V</a:t>
                </a:r>
                <a:r>
                  <a:rPr lang="cs-CZ" sz="3200" i="1" baseline="-25000" dirty="0"/>
                  <a:t>T</a:t>
                </a:r>
                <a:r>
                  <a:rPr lang="cs-CZ" sz="3200" dirty="0"/>
                  <a:t>  </a:t>
                </a:r>
                <a14:m>
                  <m:oMath xmlns:m="http://schemas.openxmlformats.org/officeDocument/2006/math">
                    <m:r>
                      <a:rPr lang="cs-CZ" sz="3200" i="1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cs-CZ" sz="3200" dirty="0"/>
                  <a:t> 0,88 </a:t>
                </a:r>
                <a14:m>
                  <m:oMath xmlns:m="http://schemas.openxmlformats.org/officeDocument/2006/math">
                    <m:r>
                      <a:rPr lang="cs-CZ" sz="3200" i="1"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cs-CZ" sz="32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cs-CZ" sz="3200" dirty="0"/>
                  <a:t> </a:t>
                </a:r>
                <a:r>
                  <a:rPr lang="cs-CZ" sz="3200" dirty="0" smtClean="0"/>
                  <a:t> 		</a:t>
                </a:r>
                <a:r>
                  <a:rPr lang="cs-CZ" sz="3200" dirty="0" smtClean="0">
                    <a:solidFill>
                      <a:srgbClr val="FF0000"/>
                    </a:solidFill>
                  </a:rPr>
                  <a:t> </a:t>
                </a:r>
                <a:r>
                  <a:rPr lang="cs-CZ" sz="3200" b="1" dirty="0">
                    <a:solidFill>
                      <a:srgbClr val="FF0000"/>
                    </a:solidFill>
                  </a:rPr>
                  <a:t>∆ </a:t>
                </a:r>
                <a14:m>
                  <m:oMath xmlns:m="http://schemas.openxmlformats.org/officeDocument/2006/math"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cs-CZ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≐</m:t>
                    </m:r>
                  </m:oMath>
                </a14:m>
                <a:r>
                  <a:rPr lang="cs-CZ" sz="3200" b="1" dirty="0">
                    <a:solidFill>
                      <a:srgbClr val="FF0000"/>
                    </a:solidFill>
                  </a:rPr>
                  <a:t>  0,12 </a:t>
                </a:r>
                <a14:m>
                  <m:oMath xmlns:m="http://schemas.openxmlformats.org/officeDocument/2006/math"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endParaRPr lang="en-US" sz="3200" dirty="0"/>
              </a:p>
              <a:p>
                <a:pPr algn="just"/>
                <a:endParaRPr lang="cs-CZ" sz="2400" dirty="0" smtClean="0"/>
              </a:p>
              <a:p>
                <a:pPr algn="just"/>
                <a:r>
                  <a:rPr lang="cs-CZ" sz="2400" dirty="0" smtClean="0"/>
                  <a:t>Nad </a:t>
                </a:r>
                <a:r>
                  <a:rPr lang="cs-CZ" sz="2400" dirty="0"/>
                  <a:t>mořskou hladinu vyčnívá jen 12% objemu ledovce , 88% je ukryto pod hladinou</a:t>
                </a:r>
                <a:r>
                  <a:rPr lang="cs-CZ" sz="2400" dirty="0" smtClean="0"/>
                  <a:t>.</a:t>
                </a:r>
                <a:endParaRPr lang="cs-CZ" sz="2400" b="1" noProof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99" y="541976"/>
                <a:ext cx="11160030" cy="6468181"/>
              </a:xfrm>
              <a:prstGeom prst="rect">
                <a:avLst/>
              </a:prstGeom>
              <a:blipFill rotWithShape="0">
                <a:blip r:embed="rId2"/>
                <a:stretch>
                  <a:fillRect l="-1092" t="-1037" r="-874" b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54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8780" y="145407"/>
            <a:ext cx="10521643" cy="1190541"/>
          </a:xfrm>
        </p:spPr>
        <p:txBody>
          <a:bodyPr/>
          <a:lstStyle/>
          <a:p>
            <a:r>
              <a:rPr lang="cs-CZ" b="1" dirty="0" smtClean="0">
                <a:solidFill>
                  <a:srgbClr val="0044CC"/>
                </a:solidFill>
              </a:rPr>
              <a:t>MECHANIKA  TEKUTIN</a:t>
            </a:r>
            <a:endParaRPr lang="en-US" dirty="0">
              <a:solidFill>
                <a:srgbClr val="0044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4023" y="1504060"/>
            <a:ext cx="1064767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0044CC"/>
                </a:solidFill>
              </a:rPr>
              <a:t>Tekutost</a:t>
            </a:r>
            <a:r>
              <a:rPr lang="cs-CZ" sz="2800" b="1" dirty="0" smtClean="0">
                <a:solidFill>
                  <a:srgbClr val="0070C0"/>
                </a:solidFill>
              </a:rPr>
              <a:t> </a:t>
            </a:r>
            <a:r>
              <a:rPr lang="cs-CZ" sz="2800" b="1" dirty="0" smtClean="0"/>
              <a:t> </a:t>
            </a:r>
            <a:r>
              <a:rPr lang="cs-CZ" sz="2800" dirty="0"/>
              <a:t>je společnou vlastností kapalin a plynů</a:t>
            </a:r>
            <a:r>
              <a:rPr lang="cs-CZ" sz="2800" dirty="0" smtClean="0"/>
              <a:t>.</a:t>
            </a:r>
          </a:p>
          <a:p>
            <a:endParaRPr lang="en-US" sz="2800" dirty="0"/>
          </a:p>
          <a:p>
            <a:r>
              <a:rPr lang="cs-CZ" sz="3200" b="1" dirty="0">
                <a:solidFill>
                  <a:srgbClr val="0044CC"/>
                </a:solidFill>
              </a:rPr>
              <a:t>Kapaliny</a:t>
            </a:r>
            <a:r>
              <a:rPr lang="cs-CZ" sz="3200" b="1" dirty="0"/>
              <a:t> </a:t>
            </a:r>
            <a:r>
              <a:rPr lang="cs-CZ" sz="2800" b="1" dirty="0" smtClean="0"/>
              <a:t> </a:t>
            </a:r>
            <a:r>
              <a:rPr lang="cs-CZ" sz="2800" dirty="0" smtClean="0"/>
              <a:t>si </a:t>
            </a:r>
            <a:r>
              <a:rPr lang="cs-CZ" sz="2800" dirty="0"/>
              <a:t>zachovávají svůj objem i při proměnném tvaru nádoby, v tíhovém poli Země vytvářejí volný vodorovný povrch – hladinu. </a:t>
            </a:r>
            <a:endParaRPr lang="cs-CZ" sz="2800" dirty="0" smtClean="0"/>
          </a:p>
          <a:p>
            <a:endParaRPr lang="en-US" sz="2800" dirty="0"/>
          </a:p>
          <a:p>
            <a:r>
              <a:rPr lang="cs-CZ" sz="3200" b="1" dirty="0">
                <a:solidFill>
                  <a:srgbClr val="0044CC"/>
                </a:solidFill>
              </a:rPr>
              <a:t>Plyny</a:t>
            </a:r>
            <a:r>
              <a:rPr lang="cs-CZ" sz="2800" dirty="0"/>
              <a:t> </a:t>
            </a:r>
            <a:r>
              <a:rPr lang="cs-CZ" sz="2800" dirty="0" smtClean="0"/>
              <a:t> se </a:t>
            </a:r>
            <a:r>
              <a:rPr lang="cs-CZ" sz="2800" dirty="0"/>
              <a:t>rozpínají, nevytvářejí stálý tvar ani objem a jsou velmi snadno stlačitelné. </a:t>
            </a:r>
            <a:endParaRPr lang="en-US" sz="2800" dirty="0"/>
          </a:p>
          <a:p>
            <a:pPr algn="just"/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cs-CZ" sz="2800" dirty="0"/>
              <a:t>Vnitřní tření </a:t>
            </a:r>
            <a:r>
              <a:rPr lang="cs-CZ" sz="2800" dirty="0" smtClean="0"/>
              <a:t>neboli </a:t>
            </a:r>
            <a:r>
              <a:rPr lang="cs-CZ" sz="2800" b="1" dirty="0">
                <a:solidFill>
                  <a:srgbClr val="0044CC"/>
                </a:solidFill>
              </a:rPr>
              <a:t>viskozita </a:t>
            </a:r>
            <a:r>
              <a:rPr lang="cs-CZ" sz="2800" b="1" dirty="0" smtClean="0">
                <a:solidFill>
                  <a:srgbClr val="0044CC"/>
                </a:solidFill>
              </a:rPr>
              <a:t>tekutin  </a:t>
            </a:r>
            <a:r>
              <a:rPr lang="cs-CZ" sz="2800" dirty="0"/>
              <a:t>je příčinou různé tekutosti kapalin a plynů</a:t>
            </a:r>
            <a:r>
              <a:rPr lang="cs-CZ" sz="2800" dirty="0" smtClean="0"/>
              <a:t>.</a:t>
            </a:r>
            <a:endParaRPr lang="en-US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délník 14"/>
              <p:cNvSpPr/>
              <p:nvPr/>
            </p:nvSpPr>
            <p:spPr>
              <a:xfrm>
                <a:off x="700756" y="384561"/>
                <a:ext cx="10160950" cy="6307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GB" noProof="1" smtClean="0"/>
              </a:p>
              <a:p>
                <a:r>
                  <a:rPr lang="cs-CZ" sz="3200" b="1" dirty="0">
                    <a:solidFill>
                      <a:srgbClr val="0044CC"/>
                    </a:solidFill>
                  </a:rPr>
                  <a:t>Ideální kapalina</a:t>
                </a:r>
                <a:r>
                  <a:rPr lang="cs-CZ" sz="3200" dirty="0">
                    <a:solidFill>
                      <a:srgbClr val="0044CC"/>
                    </a:solidFill>
                  </a:rPr>
                  <a:t> </a:t>
                </a:r>
                <a:r>
                  <a:rPr lang="cs-CZ" sz="3200" dirty="0" smtClean="0">
                    <a:solidFill>
                      <a:srgbClr val="0044CC"/>
                    </a:solidFill>
                  </a:rPr>
                  <a:t> </a:t>
                </a:r>
                <a:r>
                  <a:rPr lang="cs-CZ" sz="2800" dirty="0" smtClean="0"/>
                  <a:t>je </a:t>
                </a:r>
                <a:r>
                  <a:rPr lang="cs-CZ" sz="2800" dirty="0"/>
                  <a:t>kapalina dokonale tekutá, bez vnitřního tření a zcela nestlačitelná. </a:t>
                </a:r>
                <a:endParaRPr lang="cs-CZ" sz="2800" dirty="0" smtClean="0"/>
              </a:p>
              <a:p>
                <a:r>
                  <a:rPr lang="cs-CZ" sz="2800" dirty="0" smtClean="0"/>
                  <a:t> </a:t>
                </a:r>
                <a:endParaRPr lang="en-US" sz="2800" dirty="0"/>
              </a:p>
              <a:p>
                <a:r>
                  <a:rPr lang="cs-CZ" sz="3200" b="1" dirty="0">
                    <a:solidFill>
                      <a:srgbClr val="0044CC"/>
                    </a:solidFill>
                  </a:rPr>
                  <a:t>Ideální plyn</a:t>
                </a:r>
                <a:r>
                  <a:rPr lang="cs-CZ" sz="3200" dirty="0">
                    <a:solidFill>
                      <a:srgbClr val="0044CC"/>
                    </a:solidFill>
                  </a:rPr>
                  <a:t> </a:t>
                </a:r>
                <a:r>
                  <a:rPr lang="cs-CZ" sz="3200" dirty="0" smtClean="0">
                    <a:solidFill>
                      <a:srgbClr val="0044CC"/>
                    </a:solidFill>
                  </a:rPr>
                  <a:t> </a:t>
                </a:r>
                <a:r>
                  <a:rPr lang="cs-CZ" sz="2800" dirty="0" smtClean="0"/>
                  <a:t>je </a:t>
                </a:r>
                <a:r>
                  <a:rPr lang="cs-CZ" sz="2800" dirty="0"/>
                  <a:t>rovněž dokonale tekutý, bez vnitřního tření a </a:t>
                </a:r>
                <a:r>
                  <a:rPr lang="cs-CZ" sz="2800" dirty="0" smtClean="0"/>
                  <a:t>oproti ideální kapalině je </a:t>
                </a:r>
                <a:r>
                  <a:rPr lang="cs-CZ" sz="2800" dirty="0"/>
                  <a:t>dokonale stlačitelný</a:t>
                </a:r>
                <a:r>
                  <a:rPr lang="cs-CZ" sz="2800" dirty="0" smtClean="0"/>
                  <a:t>.</a:t>
                </a:r>
              </a:p>
              <a:p>
                <a:endParaRPr lang="en-US" sz="2800" dirty="0"/>
              </a:p>
              <a:p>
                <a:r>
                  <a:rPr lang="cs-CZ" sz="3200" b="1" dirty="0">
                    <a:solidFill>
                      <a:srgbClr val="0044CC"/>
                    </a:solidFill>
                  </a:rPr>
                  <a:t>Hustota</a:t>
                </a:r>
                <a:endParaRPr lang="en-US" sz="3200" dirty="0">
                  <a:solidFill>
                    <a:srgbClr val="0044CC"/>
                  </a:solidFill>
                </a:endParaRPr>
              </a:p>
              <a:p>
                <a:r>
                  <a:rPr lang="cs-CZ" sz="2800" dirty="0"/>
                  <a:t>Hustota tekutiny představuje hodnotu fyzikální veličiny vztažené k jednotkovému objemu, nebo jinými slovy _ určuje hmotnost látky připadající na daný objem. </a:t>
                </a:r>
                <a:endParaRPr lang="cs-CZ" sz="2800" dirty="0" smtClean="0"/>
              </a:p>
              <a:p>
                <a:r>
                  <a:rPr lang="cs-CZ" sz="2800" dirty="0" smtClean="0"/>
                  <a:t>Značí </a:t>
                </a:r>
                <a:r>
                  <a:rPr lang="cs-CZ" sz="2800" dirty="0"/>
                  <a:t>se řeckým písmenem </a:t>
                </a:r>
                <a:r>
                  <a:rPr lang="cs-CZ" sz="2800" dirty="0" smtClean="0"/>
                  <a:t> </a:t>
                </a:r>
                <a:r>
                  <a:rPr lang="cs-CZ" sz="2800" b="1" i="1" dirty="0" smtClean="0">
                    <a:solidFill>
                      <a:srgbClr val="FF0000"/>
                    </a:solidFill>
                  </a:rPr>
                  <a:t>ρ</a:t>
                </a:r>
                <a:r>
                  <a:rPr lang="cs-CZ" sz="2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cs-CZ" sz="2800" dirty="0"/>
                  <a:t>(čti ró)		</a:t>
                </a:r>
                <a14:m>
                  <m:oMath xmlns:m="http://schemas.openxmlformats.org/officeDocument/2006/math">
                    <m:r>
                      <a:rPr lang="cs-CZ" sz="280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den>
                    </m:f>
                  </m:oMath>
                </a14:m>
                <a:endParaRPr lang="en-US" sz="2800" dirty="0"/>
              </a:p>
              <a:p>
                <a:endParaRPr lang="cs-CZ" sz="2800" dirty="0" smtClean="0"/>
              </a:p>
              <a:p>
                <a:r>
                  <a:rPr lang="cs-CZ" sz="2800" dirty="0" smtClean="0"/>
                  <a:t>Jednotkou </a:t>
                </a:r>
                <a:r>
                  <a:rPr lang="cs-CZ" sz="2800" dirty="0"/>
                  <a:t>hustoty v soustavě </a:t>
                </a:r>
                <a:r>
                  <a:rPr lang="cs-CZ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</a:t>
                </a:r>
                <a:r>
                  <a:rPr lang="cs-CZ" sz="2800" dirty="0"/>
                  <a:t> </a:t>
                </a:r>
                <a:r>
                  <a:rPr lang="cs-CZ" sz="2800" dirty="0" smtClean="0"/>
                  <a:t> je  </a:t>
                </a:r>
                <a:r>
                  <a:rPr lang="cs-CZ" sz="2800" dirty="0" smtClean="0">
                    <a:solidFill>
                      <a:srgbClr val="FF0000"/>
                    </a:solidFill>
                  </a:rPr>
                  <a:t>1 kg·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cs-CZ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cs-CZ" sz="2800" dirty="0"/>
                  <a:t> </a:t>
                </a:r>
                <a:r>
                  <a:rPr lang="cs-CZ" sz="2800" dirty="0" smtClean="0"/>
                  <a:t>.</a:t>
                </a:r>
                <a:endParaRPr lang="cs-CZ" sz="2800" noProof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Obdélník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56" y="384561"/>
                <a:ext cx="10160950" cy="6307817"/>
              </a:xfrm>
              <a:prstGeom prst="rect">
                <a:avLst/>
              </a:prstGeom>
              <a:blipFill rotWithShape="0">
                <a:blip r:embed="rId2"/>
                <a:stretch>
                  <a:fillRect l="-1560" b="-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86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35836" y="299103"/>
            <a:ext cx="1077586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800" b="1" dirty="0" smtClean="0">
              <a:solidFill>
                <a:srgbClr val="0044CC"/>
              </a:solidFill>
            </a:endParaRPr>
          </a:p>
          <a:p>
            <a:r>
              <a:rPr lang="cs-CZ" sz="3200" b="1" dirty="0" smtClean="0">
                <a:solidFill>
                  <a:srgbClr val="0044CC"/>
                </a:solidFill>
              </a:rPr>
              <a:t>Viskozita</a:t>
            </a:r>
          </a:p>
          <a:p>
            <a:endParaRPr lang="en-US" sz="1400" dirty="0"/>
          </a:p>
          <a:p>
            <a:r>
              <a:rPr lang="cs-CZ" sz="2800" dirty="0"/>
              <a:t>Různý stupeň tekutosti je další charakteristickou společnou vlastností kapalin a plynů. Vzájemná pohyblivost částic je dána vnitřním třením (odporovou silou). Pro studium mechaniky tekutin je možno zkoumat dynamickou a kinematickou viskozitu, vazkost, tekutost, závislost viskozity na teplotě a hustotě </a:t>
            </a:r>
            <a:r>
              <a:rPr lang="cs-CZ" sz="2800" dirty="0" smtClean="0"/>
              <a:t>tekutiny, ....</a:t>
            </a:r>
          </a:p>
          <a:p>
            <a:endParaRPr lang="cs-CZ" sz="2800" dirty="0"/>
          </a:p>
          <a:p>
            <a:endParaRPr lang="cs-CZ" sz="2800" dirty="0" smtClean="0"/>
          </a:p>
          <a:p>
            <a:endParaRPr lang="cs-CZ" sz="2800" dirty="0" smtClean="0"/>
          </a:p>
          <a:p>
            <a:pPr algn="r"/>
            <a:r>
              <a:rPr lang="cs-CZ" sz="2400" dirty="0" smtClean="0">
                <a:solidFill>
                  <a:srgbClr val="F8C136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O</a:t>
            </a:r>
            <a:r>
              <a:rPr lang="cs-CZ" sz="2400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dkaz </a:t>
            </a:r>
            <a:r>
              <a:rPr lang="cs-CZ" sz="2400" i="1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dirty="0"/>
              <a:t>Fyzika </a:t>
            </a:r>
            <a:r>
              <a:rPr lang="cs-CZ" sz="2400" dirty="0" smtClean="0"/>
              <a:t>007, </a:t>
            </a:r>
            <a:r>
              <a:rPr lang="cs-CZ" sz="2400" dirty="0"/>
              <a:t>struktura a vlastnosti </a:t>
            </a:r>
            <a:r>
              <a:rPr lang="cs-CZ" sz="2400" dirty="0" smtClean="0"/>
              <a:t>látek </a:t>
            </a:r>
          </a:p>
          <a:p>
            <a:pPr algn="r"/>
            <a:r>
              <a:rPr lang="cs-CZ" sz="2400" dirty="0" smtClean="0">
                <a:solidFill>
                  <a:srgbClr val="F8C136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O</a:t>
            </a:r>
            <a:r>
              <a:rPr lang="cs-CZ" sz="2400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dkaz  </a:t>
            </a:r>
            <a:r>
              <a:rPr lang="cs-CZ" sz="2400" dirty="0" err="1" smtClean="0"/>
              <a:t>You</a:t>
            </a:r>
            <a:r>
              <a:rPr lang="cs-CZ" sz="2400" dirty="0" smtClean="0"/>
              <a:t> Tube, hustota	 					  </a:t>
            </a:r>
            <a:endParaRPr lang="en-US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4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726393" y="377448"/>
                <a:ext cx="10425869" cy="65924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3200" b="1" dirty="0" smtClean="0">
                    <a:solidFill>
                      <a:srgbClr val="0044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Tlak</a:t>
                </a:r>
                <a:endParaRPr lang="cs-CZ" sz="2000" dirty="0">
                  <a:solidFill>
                    <a:srgbClr val="0044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2800" dirty="0"/>
                  <a:t>Stav tekutiny v klidu charakterizuje důležitá fyzikální </a:t>
                </a:r>
                <a:r>
                  <a:rPr lang="cs-CZ" sz="2800" dirty="0" smtClean="0"/>
                  <a:t>veličina  -  </a:t>
                </a:r>
                <a:r>
                  <a:rPr lang="cs-CZ" sz="2800" dirty="0"/>
                  <a:t>tlak </a:t>
                </a:r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:r>
                  <a:rPr lang="cs-CZ" sz="2800" b="1" i="1" dirty="0">
                    <a:solidFill>
                      <a:srgbClr val="FF0000"/>
                    </a:solidFill>
                  </a:rPr>
                  <a:t>p</a:t>
                </a:r>
                <a:r>
                  <a:rPr lang="cs-CZ" sz="2800" b="1" dirty="0">
                    <a:solidFill>
                      <a:srgbClr val="FF0000"/>
                    </a:solidFill>
                  </a:rPr>
                  <a:t>  </a:t>
                </a:r>
                <a:r>
                  <a:rPr lang="cs-CZ" sz="2800" dirty="0"/>
                  <a:t>.</a:t>
                </a:r>
                <a:endParaRPr lang="en-US" sz="2800" dirty="0"/>
              </a:p>
              <a:p>
                <a:r>
                  <a:rPr lang="cs-CZ" sz="2800" dirty="0"/>
                  <a:t>		</a:t>
                </a:r>
                <a14:m>
                  <m:oMath xmlns:m="http://schemas.openxmlformats.org/officeDocument/2006/math">
                    <m:r>
                      <a:rPr lang="cs-CZ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cs-CZ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num>
                      <m:den>
                        <m: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den>
                    </m:f>
                  </m:oMath>
                </a14:m>
                <a:r>
                  <a:rPr lang="cs-CZ" sz="2800" b="1" dirty="0"/>
                  <a:t>		</a:t>
                </a:r>
                <a:r>
                  <a:rPr lang="cs-CZ" sz="2800" b="1" dirty="0" smtClean="0"/>
                  <a:t>       </a:t>
                </a:r>
                <a:r>
                  <a:rPr lang="cs-CZ" sz="2800" dirty="0" smtClean="0"/>
                  <a:t>Tlak  </a:t>
                </a:r>
                <a:r>
                  <a:rPr lang="cs-CZ" sz="2800" i="1" dirty="0">
                    <a:solidFill>
                      <a:srgbClr val="FF0000"/>
                    </a:solidFill>
                  </a:rPr>
                  <a:t>p</a:t>
                </a:r>
                <a:r>
                  <a:rPr lang="cs-CZ" sz="2800" b="1" i="1" dirty="0"/>
                  <a:t>  </a:t>
                </a:r>
                <a:r>
                  <a:rPr lang="cs-CZ" sz="2800" dirty="0"/>
                  <a:t> určujeme jako podíl velikosti tlakové síly </a:t>
                </a:r>
                <a:r>
                  <a:rPr lang="cs-CZ" sz="28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cs-CZ" sz="2800" dirty="0"/>
                  <a:t>   a obsahu plochy </a:t>
                </a:r>
                <a:r>
                  <a:rPr lang="cs-CZ" sz="28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cs-CZ" sz="2800" dirty="0"/>
                  <a:t>  ,  na kterou síla v kolmém směru působí.</a:t>
                </a:r>
                <a:endParaRPr lang="en-US" sz="2800" dirty="0"/>
              </a:p>
              <a:p>
                <a:r>
                  <a:rPr lang="cs-CZ" sz="2800" dirty="0"/>
                  <a:t>Jednotkou tlaku v soustavě </a:t>
                </a:r>
                <a:r>
                  <a:rPr lang="cs-CZ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</a:t>
                </a:r>
                <a:r>
                  <a:rPr lang="cs-CZ" sz="2800" dirty="0"/>
                  <a:t> </a:t>
                </a:r>
                <a:r>
                  <a:rPr lang="cs-CZ" sz="2800" dirty="0" smtClean="0"/>
                  <a:t>je  </a:t>
                </a:r>
                <a:r>
                  <a:rPr lang="cs-CZ" sz="2800" b="1" dirty="0">
                    <a:solidFill>
                      <a:srgbClr val="FF0000"/>
                    </a:solidFill>
                  </a:rPr>
                  <a:t>pascal</a:t>
                </a:r>
                <a:r>
                  <a:rPr lang="cs-CZ" sz="2800" dirty="0">
                    <a:solidFill>
                      <a:srgbClr val="FF0000"/>
                    </a:solidFill>
                  </a:rPr>
                  <a:t>  - 1 Pa  </a:t>
                </a:r>
                <a:r>
                  <a:rPr lang="cs-CZ" sz="2800" dirty="0"/>
                  <a:t>. Z definice tlaku vyplývá, že</a:t>
                </a:r>
                <a:endParaRPr lang="en-US" sz="2800" dirty="0"/>
              </a:p>
              <a:p>
                <a:r>
                  <a:rPr lang="cs-CZ" sz="2800" b="1" dirty="0"/>
                  <a:t>			</a:t>
                </a:r>
                <a14:m>
                  <m:oMath xmlns:m="http://schemas.openxmlformats.org/officeDocument/2006/math">
                    <m:r>
                      <a:rPr lang="cs-CZ" sz="28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cs-CZ" sz="28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Pa</m:t>
                    </m:r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cs-CZ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cs-CZ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cs-CZ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cs-CZ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cs-CZ" sz="2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1 N·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cs-CZ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2800" dirty="0"/>
              </a:p>
              <a:p>
                <a:r>
                  <a:rPr lang="cs-CZ" sz="2800" dirty="0">
                    <a:solidFill>
                      <a:srgbClr val="FF0000"/>
                    </a:solidFill>
                  </a:rPr>
                  <a:t>1 Pa  </a:t>
                </a:r>
                <a:r>
                  <a:rPr lang="cs-CZ" sz="2800" dirty="0"/>
                  <a:t>je tlak, který vyvolá síla </a:t>
                </a:r>
                <a:r>
                  <a:rPr lang="cs-CZ" sz="2800" dirty="0">
                    <a:solidFill>
                      <a:srgbClr val="FF0000"/>
                    </a:solidFill>
                  </a:rPr>
                  <a:t>1 N  </a:t>
                </a:r>
                <a:r>
                  <a:rPr lang="cs-CZ" sz="2800" dirty="0"/>
                  <a:t>rovnoměrně rozložená na plochu </a:t>
                </a:r>
                <a:r>
                  <a:rPr lang="cs-CZ" sz="2800" dirty="0">
                    <a:solidFill>
                      <a:srgbClr val="FF0000"/>
                    </a:solidFill>
                  </a:rPr>
                  <a:t>1 m</a:t>
                </a:r>
                <a:r>
                  <a:rPr lang="cs-CZ" sz="2800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cs-CZ" sz="2800" dirty="0">
                    <a:solidFill>
                      <a:srgbClr val="FF0000"/>
                    </a:solidFill>
                  </a:rPr>
                  <a:t> </a:t>
                </a:r>
                <a:r>
                  <a:rPr lang="cs-CZ" sz="2800" dirty="0"/>
                  <a:t>a působící kolmo na tuto plochu.  V praxi se používají násobky jednotek </a:t>
                </a:r>
                <a:r>
                  <a:rPr lang="cs-CZ" sz="2800" dirty="0" smtClean="0"/>
                  <a:t> </a:t>
                </a:r>
                <a:r>
                  <a:rPr lang="cs-CZ" sz="2800" dirty="0" err="1" smtClean="0">
                    <a:solidFill>
                      <a:srgbClr val="FF0000"/>
                    </a:solidFill>
                  </a:rPr>
                  <a:t>kilopascal</a:t>
                </a:r>
                <a:r>
                  <a:rPr lang="cs-CZ" sz="28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cs-CZ" sz="2800" dirty="0" smtClean="0">
                    <a:solidFill>
                      <a:srgbClr val="FF0000"/>
                    </a:solidFill>
                  </a:rPr>
                  <a:t>  ( 1kPa )  </a:t>
                </a:r>
                <a:r>
                  <a:rPr lang="cs-CZ" sz="2800" dirty="0"/>
                  <a:t>a </a:t>
                </a:r>
                <a:r>
                  <a:rPr lang="cs-CZ" sz="2800" dirty="0">
                    <a:solidFill>
                      <a:srgbClr val="FF0000"/>
                    </a:solidFill>
                  </a:rPr>
                  <a:t>megapascal  </a:t>
                </a:r>
                <a:r>
                  <a:rPr lang="cs-CZ" sz="2800" dirty="0" smtClean="0">
                    <a:solidFill>
                      <a:srgbClr val="FF0000"/>
                    </a:solidFill>
                  </a:rPr>
                  <a:t>( 1 </a:t>
                </a:r>
                <a:r>
                  <a:rPr lang="cs-CZ" sz="2800" dirty="0" err="1" smtClean="0">
                    <a:solidFill>
                      <a:srgbClr val="FF0000"/>
                    </a:solidFill>
                  </a:rPr>
                  <a:t>Mpa</a:t>
                </a:r>
                <a:r>
                  <a:rPr lang="cs-CZ" sz="2800" dirty="0" smtClean="0">
                    <a:solidFill>
                      <a:srgbClr val="FF0000"/>
                    </a:solidFill>
                  </a:rPr>
                  <a:t> )   </a:t>
                </a:r>
                <a:r>
                  <a:rPr lang="cs-CZ" sz="2800" dirty="0" smtClean="0"/>
                  <a:t>.</a:t>
                </a:r>
                <a:endParaRPr lang="en-US" sz="2800" dirty="0"/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93" y="377448"/>
                <a:ext cx="10425869" cy="6592446"/>
              </a:xfrm>
              <a:prstGeom prst="rect">
                <a:avLst/>
              </a:prstGeom>
              <a:blipFill rotWithShape="0">
                <a:blip r:embed="rId2"/>
                <a:stretch>
                  <a:fillRect l="-1462" t="-1203" r="-2281" b="-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96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324740" y="282011"/>
                <a:ext cx="10921525" cy="6552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cs-CZ" sz="2800" dirty="0" smtClean="0"/>
                  <a:t>K měření tlaku se používají různé manometry.</a:t>
                </a:r>
                <a:endParaRPr lang="en-US" sz="2800" dirty="0"/>
              </a:p>
              <a:p>
                <a:pPr algn="just"/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cs-CZ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3200" b="1" dirty="0">
                    <a:solidFill>
                      <a:srgbClr val="0044CC"/>
                    </a:solidFill>
                  </a:rPr>
                  <a:t>Pascalův zákon</a:t>
                </a:r>
                <a:endParaRPr lang="en-US" sz="3200" dirty="0">
                  <a:solidFill>
                    <a:srgbClr val="0044CC"/>
                  </a:solidFill>
                </a:endParaRPr>
              </a:p>
              <a:p>
                <a:endParaRPr lang="cs-CZ" sz="2000" dirty="0" smtClean="0"/>
              </a:p>
              <a:p>
                <a:r>
                  <a:rPr lang="cs-CZ" sz="2800" dirty="0" smtClean="0"/>
                  <a:t>Tlak </a:t>
                </a:r>
                <a:r>
                  <a:rPr lang="cs-CZ" sz="2800" dirty="0"/>
                  <a:t>vyvolaný vnější silou, která působí na tekutinu v uzavřené soustavě (nádobě), je ve všech místech/směrech tekutiny stejný.</a:t>
                </a:r>
                <a:endParaRPr lang="en-US" sz="2800" dirty="0"/>
              </a:p>
              <a:p>
                <a:r>
                  <a:rPr lang="cs-CZ" sz="2800" i="1" dirty="0" smtClean="0"/>
                  <a:t>										</a:t>
                </a:r>
                <a:r>
                  <a:rPr lang="cs-CZ" sz="2400" i="1" dirty="0" smtClean="0"/>
                  <a:t>S</a:t>
                </a:r>
                <a:r>
                  <a:rPr lang="cs-CZ" sz="2400" i="1" baseline="-25000" dirty="0" smtClean="0"/>
                  <a:t>2 </a:t>
                </a:r>
                <a14:m>
                  <m:oMath xmlns:m="http://schemas.openxmlformats.org/officeDocument/2006/math">
                    <m:r>
                      <a:rPr lang="cs-CZ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cs-CZ" sz="2400" i="1" dirty="0" smtClean="0"/>
                  <a:t> S</a:t>
                </a:r>
                <a:r>
                  <a:rPr lang="cs-CZ" sz="2400" i="1" baseline="-25000" dirty="0" smtClean="0"/>
                  <a:t>1</a:t>
                </a:r>
                <a:r>
                  <a:rPr lang="cs-CZ" sz="2800" i="1" baseline="-25000" dirty="0" smtClean="0"/>
                  <a:t>	</a:t>
                </a:r>
                <a:endParaRPr lang="en-US" sz="2800" dirty="0"/>
              </a:p>
              <a:p>
                <a:pPr algn="ctr"/>
                <a:r>
                  <a:rPr lang="cs-CZ" sz="2800" dirty="0" smtClean="0">
                    <a:solidFill>
                      <a:srgbClr val="FF0000"/>
                    </a:solidFill>
                  </a:rPr>
                  <a:t>              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cs-CZ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cs-CZ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cs-CZ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cs-CZ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cs-CZ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800" b="1" dirty="0"/>
                  <a:t> </a:t>
                </a:r>
                <a:r>
                  <a:rPr lang="cs-CZ" sz="2800" b="1" dirty="0" smtClean="0"/>
                  <a:t>  </a:t>
                </a:r>
                <a:r>
                  <a:rPr lang="cs-CZ" sz="2800" dirty="0" smtClean="0"/>
                  <a:t>neboli  </a:t>
                </a:r>
                <a14:m>
                  <m:oMath xmlns:m="http://schemas.openxmlformats.org/officeDocument/2006/math">
                    <m:r>
                      <a:rPr lang="cs-CZ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cs-CZ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cs-CZ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cs-CZ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cs-CZ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800" dirty="0"/>
              </a:p>
              <a:p>
                <a:endParaRPr lang="cs-CZ" sz="2800" u="sng" dirty="0" smtClean="0"/>
              </a:p>
              <a:p>
                <a:r>
                  <a:rPr lang="cs-CZ" sz="2800" u="sng" dirty="0" smtClean="0"/>
                  <a:t>Pascalův </a:t>
                </a:r>
                <a:r>
                  <a:rPr lang="cs-CZ" sz="2800" u="sng" dirty="0"/>
                  <a:t>zákon :</a:t>
                </a:r>
                <a:r>
                  <a:rPr lang="cs-CZ" sz="2800" dirty="0"/>
                  <a:t> </a:t>
                </a:r>
                <a:r>
                  <a:rPr lang="cs-CZ" sz="2800" dirty="0" smtClean="0"/>
                  <a:t>  </a:t>
                </a:r>
                <a:r>
                  <a:rPr lang="cs-CZ" sz="2800" b="1" i="1" dirty="0" smtClean="0"/>
                  <a:t>Tlaková </a:t>
                </a:r>
                <a:r>
                  <a:rPr lang="cs-CZ" sz="2800" b="1" i="1" dirty="0"/>
                  <a:t>síla působící na širší píst v uzavřené kapalinové soustavě je tolikrát větší, než síla působící na užší píst, kolikrát je obsah průřezu širšího pístu větší než obsah průřezu užšího pístu</a:t>
                </a:r>
                <a:r>
                  <a:rPr lang="cs-CZ" sz="2800" b="1" i="1" dirty="0" smtClean="0"/>
                  <a:t>.</a:t>
                </a:r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40" y="282011"/>
                <a:ext cx="10921525" cy="6552243"/>
              </a:xfrm>
              <a:prstGeom prst="rect">
                <a:avLst/>
              </a:prstGeom>
              <a:blipFill rotWithShape="0">
                <a:blip r:embed="rId3"/>
                <a:stretch>
                  <a:fillRect l="-1395" t="-930" r="-1228" b="-2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97" y="3198131"/>
            <a:ext cx="2390775" cy="17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9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898999" y="443591"/>
                <a:ext cx="10261808" cy="57554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s-CZ" sz="2400" u="sng" dirty="0" smtClean="0"/>
                  <a:t>Využití v</a:t>
                </a:r>
                <a:r>
                  <a:rPr lang="cs-CZ" sz="2400" u="sng" dirty="0"/>
                  <a:t> praxi </a:t>
                </a:r>
                <a:r>
                  <a:rPr lang="cs-CZ" sz="2400" u="sng" dirty="0" smtClean="0"/>
                  <a:t>:</a:t>
                </a:r>
                <a:r>
                  <a:rPr lang="cs-CZ" sz="2400" dirty="0" smtClean="0"/>
                  <a:t> </a:t>
                </a:r>
                <a:r>
                  <a:rPr lang="cs-CZ" sz="2400" dirty="0"/>
                  <a:t>lisy, hydraulické zvedáky, hydraulické brzdové systémy automobilů, těžké hydraulické lisy, pneumatická zařízení pracující na principu stlačeného vzduchu jako sbíječky, pneumatická kladiva, vrtačky, pneumatické buchary, pneumatické brzdy u vlaků </a:t>
                </a:r>
                <a:endParaRPr lang="en-US" sz="2400" dirty="0"/>
              </a:p>
              <a:p>
                <a:pPr algn="just"/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cs-CZ" sz="3200" b="1" dirty="0" smtClean="0">
                    <a:solidFill>
                      <a:srgbClr val="0044CC"/>
                    </a:solidFill>
                  </a:rPr>
                  <a:t>Hydrostatické paradoxon</a:t>
                </a:r>
              </a:p>
              <a:p>
                <a:endParaRPr lang="en-US" sz="2000" dirty="0"/>
              </a:p>
              <a:p>
                <a:r>
                  <a:rPr lang="cs-CZ" sz="2800" i="1" dirty="0" smtClean="0">
                    <a:solidFill>
                      <a:srgbClr val="F8C136"/>
                    </a:solidFill>
                  </a:rPr>
                  <a:t>						     </a:t>
                </a:r>
                <a:r>
                  <a:rPr lang="cs-CZ" sz="2800" dirty="0" smtClean="0"/>
                  <a:t>–  je-li </a:t>
                </a:r>
                <a:r>
                  <a:rPr lang="cs-CZ" sz="2800" dirty="0"/>
                  <a:t>kapalina </a:t>
                </a:r>
                <a:r>
                  <a:rPr lang="cs-CZ" sz="2800" dirty="0" smtClean="0"/>
                  <a:t>hustoty</a:t>
                </a:r>
                <a:r>
                  <a:rPr lang="cs-CZ" sz="2800" i="1" dirty="0" smtClean="0"/>
                  <a:t> </a:t>
                </a:r>
                <a14:m>
                  <m:oMath xmlns:m="http://schemas.openxmlformats.org/officeDocument/2006/math">
                    <m:r>
                      <a:rPr lang="cs-CZ" sz="28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cs-CZ" sz="2800" i="1" dirty="0"/>
                  <a:t> </a:t>
                </a:r>
                <a:r>
                  <a:rPr lang="cs-CZ" sz="2800" dirty="0"/>
                  <a:t>v tíhovém poli, </a:t>
                </a:r>
                <a:r>
                  <a:rPr lang="cs-CZ" sz="2800" dirty="0" smtClean="0"/>
                  <a:t>p							potom </a:t>
                </a:r>
                <a:r>
                  <a:rPr lang="cs-CZ" sz="2800" dirty="0"/>
                  <a:t>v </a:t>
                </a:r>
                <a:r>
                  <a:rPr lang="cs-CZ" sz="2800" dirty="0" smtClean="0"/>
                  <a:t>dané hloubce </a:t>
                </a:r>
                <a:r>
                  <a:rPr lang="cs-CZ" sz="2800" dirty="0"/>
                  <a:t>pod hladinou </a:t>
                </a:r>
                <a:r>
                  <a:rPr lang="cs-CZ" sz="2800" dirty="0" smtClean="0"/>
                  <a:t>								působí </a:t>
                </a:r>
                <a:r>
                  <a:rPr lang="cs-CZ" sz="2800" dirty="0"/>
                  <a:t>stejná </a:t>
                </a:r>
                <a:r>
                  <a:rPr lang="cs-CZ" sz="2800" dirty="0" smtClean="0"/>
                  <a:t>hydrostatická </a:t>
                </a:r>
                <a:r>
                  <a:rPr lang="cs-CZ" sz="2800" dirty="0"/>
                  <a:t>síla na dno i stěny nádoby </a:t>
                </a:r>
                <a:r>
                  <a:rPr lang="cs-CZ" sz="2800" dirty="0" smtClean="0"/>
                  <a:t>		stěny nádoby nebo </a:t>
                </a:r>
                <a:r>
                  <a:rPr lang="cs-CZ" sz="2800" dirty="0"/>
                  <a:t>ponořená tělesa. </a:t>
                </a:r>
                <a:r>
                  <a:rPr lang="cs-CZ" sz="2800" dirty="0" smtClean="0"/>
                  <a:t>								Nezáleží </a:t>
                </a:r>
                <a:r>
                  <a:rPr lang="cs-CZ" sz="2800" dirty="0"/>
                  <a:t>přitom </a:t>
                </a:r>
                <a:r>
                  <a:rPr lang="cs-CZ" sz="2800" dirty="0" smtClean="0"/>
                  <a:t>	na </a:t>
                </a:r>
                <a:r>
                  <a:rPr lang="cs-CZ" sz="2800" dirty="0"/>
                  <a:t>hmotnosti kapaliny, </a:t>
                </a:r>
                <a:r>
                  <a:rPr lang="cs-CZ" sz="2800" dirty="0" smtClean="0"/>
                  <a:t>								která </a:t>
                </a:r>
                <a:r>
                  <a:rPr lang="cs-CZ" sz="2800" dirty="0"/>
                  <a:t>tlak vyvolá, </a:t>
                </a:r>
                <a:r>
                  <a:rPr lang="cs-CZ" sz="2800" dirty="0" smtClean="0"/>
                  <a:t>ale </a:t>
                </a:r>
                <a:r>
                  <a:rPr lang="cs-CZ" sz="2800" dirty="0"/>
                  <a:t>jen </a:t>
                </a:r>
                <a:r>
                  <a:rPr lang="cs-CZ" sz="2800" dirty="0" smtClean="0"/>
                  <a:t>na hloubce.</a:t>
                </a:r>
                <a:endParaRPr lang="en-US" sz="2800" dirty="0"/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99" y="443591"/>
                <a:ext cx="10261808" cy="5755422"/>
              </a:xfrm>
              <a:prstGeom prst="rect">
                <a:avLst/>
              </a:prstGeom>
              <a:blipFill rotWithShape="0">
                <a:blip r:embed="rId2"/>
                <a:stretch>
                  <a:fillRect l="-1485" t="-847" r="-1841" b="-2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9" y="3349952"/>
            <a:ext cx="2929517" cy="296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7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958820" y="642368"/>
                <a:ext cx="10330174" cy="6421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3200" b="1" dirty="0">
                    <a:solidFill>
                      <a:srgbClr val="0044CC"/>
                    </a:solidFill>
                  </a:rPr>
                  <a:t>Hydrostatický tlak</a:t>
                </a:r>
                <a:endParaRPr lang="en-US" sz="3200" dirty="0">
                  <a:solidFill>
                    <a:srgbClr val="0044CC"/>
                  </a:solidFill>
                </a:endParaRPr>
              </a:p>
              <a:p>
                <a:endParaRPr lang="cs-CZ" sz="2000" b="1" dirty="0" smtClean="0">
                  <a:solidFill>
                    <a:srgbClr val="0044CC"/>
                  </a:solidFill>
                </a:endParaRPr>
              </a:p>
              <a:p>
                <a:r>
                  <a:rPr lang="cs-CZ" sz="2800" dirty="0"/>
                  <a:t>Hydrostatický </a:t>
                </a:r>
                <a:r>
                  <a:rPr lang="cs-CZ" sz="2800" dirty="0" smtClean="0"/>
                  <a:t>tlak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cs-CZ" sz="2800" dirty="0" smtClean="0"/>
                  <a:t>  závisí </a:t>
                </a:r>
                <a:r>
                  <a:rPr lang="cs-CZ" sz="2800" dirty="0"/>
                  <a:t>na hustotě </a:t>
                </a:r>
                <a:r>
                  <a:rPr lang="cs-CZ" sz="2800" dirty="0" smtClean="0"/>
                  <a:t> a  na </a:t>
                </a:r>
                <a:r>
                  <a:rPr lang="cs-CZ" sz="2800" dirty="0"/>
                  <a:t>hloubce pod volným povrchem kapaliny</a:t>
                </a:r>
                <a:r>
                  <a:rPr lang="cs-CZ" sz="2800" dirty="0" smtClean="0"/>
                  <a:t>.</a:t>
                </a:r>
              </a:p>
              <a:p>
                <a:endParaRPr lang="cs-CZ" sz="2000" b="1" dirty="0" smtClean="0">
                  <a:solidFill>
                    <a:srgbClr val="0000CC"/>
                  </a:solidFill>
                </a:endParaRPr>
              </a:p>
              <a:p>
                <a:r>
                  <a:rPr lang="cs-CZ" sz="2800" b="1" dirty="0">
                    <a:solidFill>
                      <a:srgbClr val="0000CC"/>
                    </a:solidFill>
                  </a:rPr>
                  <a:t>	</a:t>
                </a:r>
                <a:r>
                  <a:rPr lang="cs-CZ" sz="2800" b="1" dirty="0" smtClean="0">
                    <a:solidFill>
                      <a:srgbClr val="0000CC"/>
                    </a:solidFill>
                  </a:rPr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cs-CZ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cs-CZ" sz="3200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cs-CZ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3200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cs-CZ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𝒉</m:t>
                    </m:r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∙ </m:t>
                    </m:r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𝝆</m:t>
                    </m:r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 </m:t>
                    </m:r>
                    <m:r>
                      <a:rPr lang="cs-CZ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  <a:p>
                <a:endParaRPr lang="cs-CZ" sz="3200" b="1" dirty="0" smtClean="0">
                  <a:solidFill>
                    <a:srgbClr val="0044CC"/>
                  </a:solidFill>
                </a:endParaRPr>
              </a:p>
              <a:p>
                <a:endParaRPr lang="cs-CZ" sz="3200" b="1" dirty="0" smtClean="0">
                  <a:solidFill>
                    <a:srgbClr val="0044CC"/>
                  </a:solidFill>
                </a:endParaRPr>
              </a:p>
              <a:p>
                <a:r>
                  <a:rPr lang="cs-CZ" sz="3200" b="1" dirty="0" smtClean="0">
                    <a:solidFill>
                      <a:srgbClr val="0044CC"/>
                    </a:solidFill>
                  </a:rPr>
                  <a:t>Archimedův </a:t>
                </a:r>
                <a:r>
                  <a:rPr lang="cs-CZ" sz="3200" b="1" dirty="0">
                    <a:solidFill>
                      <a:srgbClr val="0044CC"/>
                    </a:solidFill>
                  </a:rPr>
                  <a:t>zákon </a:t>
                </a:r>
                <a:r>
                  <a:rPr lang="cs-CZ" sz="3200" b="1" dirty="0" smtClean="0">
                    <a:solidFill>
                      <a:srgbClr val="0044CC"/>
                    </a:solidFill>
                  </a:rPr>
                  <a:t>  –   vztlaková </a:t>
                </a:r>
                <a:r>
                  <a:rPr lang="cs-CZ" sz="3200" b="1" dirty="0">
                    <a:solidFill>
                      <a:srgbClr val="0044CC"/>
                    </a:solidFill>
                  </a:rPr>
                  <a:t>síla v kapalinách a v </a:t>
                </a:r>
                <a:r>
                  <a:rPr lang="cs-CZ" sz="3200" b="1" dirty="0" smtClean="0">
                    <a:solidFill>
                      <a:srgbClr val="0044CC"/>
                    </a:solidFill>
                  </a:rPr>
                  <a:t>plynech</a:t>
                </a:r>
              </a:p>
              <a:p>
                <a:endParaRPr lang="en-US" sz="2000" dirty="0"/>
              </a:p>
              <a:p>
                <a:r>
                  <a:rPr lang="cs-CZ" sz="2800" dirty="0"/>
                  <a:t>Těleso zcela ponořené do kapaliny je nadlehčováno vztlakovou silou, jejíž velikost se rovná tíze kapaliny </a:t>
                </a:r>
                <a:r>
                  <a:rPr lang="cs-CZ" sz="2800" dirty="0" smtClean="0"/>
                  <a:t>stejného </a:t>
                </a:r>
                <a:r>
                  <a:rPr lang="cs-CZ" sz="2800" dirty="0"/>
                  <a:t>objemu, jako je objem ponořeného tělesa</a:t>
                </a:r>
                <a:r>
                  <a:rPr lang="cs-CZ" sz="2800" dirty="0" smtClean="0"/>
                  <a:t>.</a:t>
                </a:r>
                <a:r>
                  <a:rPr lang="cs-CZ" sz="3600" dirty="0"/>
                  <a:t> </a:t>
                </a:r>
                <a:endParaRPr lang="en-US" sz="3600" dirty="0"/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20" y="642368"/>
                <a:ext cx="10330174" cy="6421053"/>
              </a:xfrm>
              <a:prstGeom prst="rect">
                <a:avLst/>
              </a:prstGeom>
              <a:blipFill rotWithShape="0">
                <a:blip r:embed="rId2"/>
                <a:stretch>
                  <a:fillRect l="-1475" t="-1233" r="-1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28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délník 2"/>
              <p:cNvSpPr/>
              <p:nvPr/>
            </p:nvSpPr>
            <p:spPr>
              <a:xfrm>
                <a:off x="435836" y="230736"/>
                <a:ext cx="11536822" cy="6490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28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V</a:t>
                </a:r>
                <a:r>
                  <a:rPr lang="cs-CZ" sz="2800" dirty="0" smtClean="0"/>
                  <a:t>   </a:t>
                </a:r>
                <a:r>
                  <a:rPr lang="cs-CZ" sz="2800" dirty="0"/>
                  <a:t>…  objem ponořeného tělesa,  </a:t>
                </a:r>
                <a14:m>
                  <m:oMath xmlns:m="http://schemas.openxmlformats.org/officeDocument/2006/math">
                    <m:r>
                      <a:rPr lang="cs-CZ" sz="2800" i="1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cs-CZ" sz="2800" dirty="0"/>
                  <a:t>  …  hustota tělesa </a:t>
                </a:r>
                <a:r>
                  <a:rPr lang="cs-CZ" sz="2800" dirty="0" smtClean="0"/>
                  <a:t>,</a:t>
                </a:r>
              </a:p>
              <a:p>
                <a:r>
                  <a:rPr lang="cs-CZ" sz="2800" b="1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cs-CZ" sz="2800" dirty="0"/>
                  <a:t>  …  hustota </a:t>
                </a:r>
                <a:r>
                  <a:rPr lang="cs-CZ" sz="2800" dirty="0" smtClean="0"/>
                  <a:t>kapaliny</a:t>
                </a:r>
              </a:p>
              <a:p>
                <a:r>
                  <a:rPr lang="cs-CZ" sz="28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		</a:t>
                </a:r>
              </a:p>
              <a:p>
                <a:r>
                  <a:rPr lang="cs-CZ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	</a:t>
                </a:r>
              </a:p>
              <a:p>
                <a:r>
                  <a:rPr lang="cs-CZ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		</a:t>
                </a:r>
                <a:r>
                  <a:rPr lang="cs-CZ" sz="28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cs-CZ" sz="2800" b="1" i="1" baseline="-250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cs-CZ" sz="2800" dirty="0" smtClean="0"/>
                  <a:t>  </a:t>
                </a:r>
                <a:r>
                  <a:rPr lang="cs-CZ" sz="2800" dirty="0"/>
                  <a:t>…  tíhová síla	</a:t>
                </a:r>
                <a:r>
                  <a:rPr lang="cs-CZ" sz="2800" dirty="0" smtClean="0"/>
                  <a:t>	</a:t>
                </a:r>
                <a:r>
                  <a:rPr lang="cs-CZ" sz="28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 </m:t>
                    </m:r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𝒈</m:t>
                    </m:r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∙</m:t>
                    </m:r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r>
                  <a:rPr lang="cs-CZ" sz="28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			</a:t>
                </a:r>
                <a:r>
                  <a:rPr lang="cs-CZ" sz="28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cs-CZ" sz="2800" b="1" i="1" baseline="-250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vz</a:t>
                </a:r>
                <a:r>
                  <a:rPr lang="cs-CZ" sz="2800" dirty="0" smtClean="0"/>
                  <a:t>  </a:t>
                </a:r>
                <a:r>
                  <a:rPr lang="cs-CZ" sz="2800" dirty="0"/>
                  <a:t>…  vztlaková síla	</a:t>
                </a:r>
                <a:r>
                  <a:rPr lang="cs-CZ" sz="28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𝒗𝒛</m:t>
                        </m:r>
                      </m:sub>
                    </m:sSub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∙ </m:t>
                    </m:r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𝒈</m:t>
                    </m:r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∙</m:t>
                    </m:r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r>
                  <a:rPr lang="cs-CZ" sz="2800" dirty="0"/>
                  <a:t> </a:t>
                </a:r>
                <a:endParaRPr lang="en-US" sz="2800" dirty="0"/>
              </a:p>
              <a:p>
                <a:endParaRPr lang="cs-CZ" sz="2800" dirty="0" smtClean="0"/>
              </a:p>
              <a:p>
                <a:endParaRPr lang="cs-CZ" sz="2000" dirty="0"/>
              </a:p>
              <a:p>
                <a:r>
                  <a:rPr lang="cs-CZ" sz="2800" dirty="0" smtClean="0"/>
                  <a:t>Těleso </a:t>
                </a:r>
                <a:r>
                  <a:rPr lang="cs-CZ" sz="2800" dirty="0">
                    <a:solidFill>
                      <a:srgbClr val="F8C136"/>
                    </a:solidFill>
                  </a:rPr>
                  <a:t>klesá ke dnu</a:t>
                </a:r>
                <a:r>
                  <a:rPr lang="cs-CZ" sz="2800" dirty="0"/>
                  <a:t>, je-li   	 </a:t>
                </a:r>
                <a:r>
                  <a:rPr lang="cs-CZ" sz="2800" dirty="0" smtClean="0"/>
                  <a:t>	</a:t>
                </a:r>
                <a14:m>
                  <m:oMath xmlns:m="http://schemas.openxmlformats.org/officeDocument/2006/math">
                    <m:r>
                      <a:rPr lang="cs-CZ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cs-CZ" sz="2800" dirty="0"/>
                  <a:t>  ,   pak   </a:t>
                </a:r>
                <a14:m>
                  <m:oMath xmlns:m="http://schemas.openxmlformats.org/officeDocument/2006/math">
                    <m:r>
                      <a:rPr lang="cs-CZ" sz="28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&gt;</m:t>
                    </m:r>
                    <m:r>
                      <a:rPr lang="cs-CZ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𝑣𝑧</m:t>
                        </m:r>
                      </m:sub>
                    </m:sSub>
                  </m:oMath>
                </a14:m>
                <a:r>
                  <a:rPr lang="cs-CZ" sz="2800" dirty="0"/>
                  <a:t> </a:t>
                </a:r>
                <a:r>
                  <a:rPr lang="cs-CZ" sz="2800" dirty="0" smtClean="0"/>
                  <a:t>.</a:t>
                </a:r>
                <a:endParaRPr lang="en-US" sz="2800" dirty="0"/>
              </a:p>
              <a:p>
                <a:r>
                  <a:rPr lang="cs-CZ" sz="2800" dirty="0"/>
                  <a:t>Těleso </a:t>
                </a:r>
                <a:r>
                  <a:rPr lang="cs-CZ" sz="2800" dirty="0">
                    <a:solidFill>
                      <a:srgbClr val="F8C136"/>
                    </a:solidFill>
                  </a:rPr>
                  <a:t>stoupá vzhůru</a:t>
                </a:r>
                <a:r>
                  <a:rPr lang="cs-CZ" sz="2800" dirty="0"/>
                  <a:t>, je-li </a:t>
                </a:r>
                <a:r>
                  <a:rPr lang="cs-CZ" sz="2800" dirty="0" smtClean="0"/>
                  <a:t>	    </a:t>
                </a:r>
                <a14:m>
                  <m:oMath xmlns:m="http://schemas.openxmlformats.org/officeDocument/2006/math">
                    <m:r>
                      <a:rPr lang="cs-CZ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8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cs-CZ" sz="2800" dirty="0"/>
                  <a:t>  ,   pak   </a:t>
                </a:r>
                <a14:m>
                  <m:oMath xmlns:m="http://schemas.openxmlformats.org/officeDocument/2006/math">
                    <m:r>
                      <a:rPr lang="cs-CZ" sz="28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&lt;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𝑣𝑧</m:t>
                        </m:r>
                      </m:sub>
                    </m:sSub>
                  </m:oMath>
                </a14:m>
                <a:r>
                  <a:rPr lang="cs-CZ" sz="2800" dirty="0"/>
                  <a:t> </a:t>
                </a:r>
                <a:r>
                  <a:rPr lang="cs-CZ" sz="2800" dirty="0" smtClean="0"/>
                  <a:t>.</a:t>
                </a:r>
                <a:endParaRPr lang="en-US" sz="2800" dirty="0"/>
              </a:p>
              <a:p>
                <a:r>
                  <a:rPr lang="cs-CZ" sz="2800" dirty="0"/>
                  <a:t>Těleso </a:t>
                </a:r>
                <a:r>
                  <a:rPr lang="cs-CZ" sz="2800" dirty="0">
                    <a:solidFill>
                      <a:srgbClr val="F8C136"/>
                    </a:solidFill>
                  </a:rPr>
                  <a:t>se v kapalině vznáší</a:t>
                </a:r>
                <a:r>
                  <a:rPr lang="cs-CZ" sz="2800" dirty="0"/>
                  <a:t>,  je-li  </a:t>
                </a:r>
                <a:r>
                  <a:rPr lang="cs-CZ" sz="2800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𝑣𝑧</m:t>
                        </m:r>
                      </m:sub>
                    </m:sSub>
                  </m:oMath>
                </a14:m>
                <a:r>
                  <a:rPr lang="cs-CZ" sz="2800" dirty="0"/>
                  <a:t>  ,  (</a:t>
                </a:r>
                <a14:m>
                  <m:oMath xmlns:m="http://schemas.openxmlformats.org/officeDocument/2006/math">
                    <m:r>
                      <a:rPr lang="cs-CZ" sz="28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cs-CZ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cs-CZ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cs-CZ" sz="2800" dirty="0"/>
                  <a:t> ) .</a:t>
                </a:r>
                <a:endParaRPr lang="en-US" sz="2800" dirty="0"/>
              </a:p>
              <a:p>
                <a:r>
                  <a:rPr lang="cs-CZ" sz="2000" dirty="0"/>
                  <a:t> </a:t>
                </a:r>
                <a:endParaRPr lang="cs-CZ" sz="2000" dirty="0" smtClean="0"/>
              </a:p>
              <a:p>
                <a:r>
                  <a:rPr lang="cs-CZ" sz="2400" dirty="0" smtClean="0"/>
                  <a:t>Na </a:t>
                </a:r>
                <a:r>
                  <a:rPr lang="cs-CZ" sz="2400" dirty="0"/>
                  <a:t>působení tlakové síly v plynech je založeno v zásadě vznášení těles ve vzduchu (dětské, meteorologické a jiné balony, vzducholodě, …) </a:t>
                </a:r>
                <a:r>
                  <a:rPr lang="cs-CZ" sz="2400" dirty="0" smtClean="0"/>
                  <a:t>.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Obdélní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36" y="230736"/>
                <a:ext cx="11536822" cy="6490944"/>
              </a:xfrm>
              <a:prstGeom prst="rect">
                <a:avLst/>
              </a:prstGeom>
              <a:blipFill rotWithShape="0">
                <a:blip r:embed="rId3"/>
                <a:stretch>
                  <a:fillRect l="-1057" t="-1127" b="-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31" y="1466316"/>
            <a:ext cx="1876425" cy="20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22115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917</TotalTime>
  <Words>178</Words>
  <Application>Microsoft Office PowerPoint</Application>
  <PresentationFormat>Širokoúhlá obrazovka</PresentationFormat>
  <Paragraphs>90</Paragraphs>
  <Slides>10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Arial</vt:lpstr>
      <vt:lpstr>Calibri</vt:lpstr>
      <vt:lpstr>Cambria Math</vt:lpstr>
      <vt:lpstr>Century Gothic</vt:lpstr>
      <vt:lpstr>Times New Roman</vt:lpstr>
      <vt:lpstr>Wingdings 3</vt:lpstr>
      <vt:lpstr>Řez</vt:lpstr>
      <vt:lpstr>Prezentace aplikace PowerPoint</vt:lpstr>
      <vt:lpstr>MECHANIKA  TEKUTIN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Šimon Hajník</dc:creator>
  <cp:lastModifiedBy>Hasmanová Veronika</cp:lastModifiedBy>
  <cp:revision>82</cp:revision>
  <dcterms:created xsi:type="dcterms:W3CDTF">2022-12-08T13:54:21Z</dcterms:created>
  <dcterms:modified xsi:type="dcterms:W3CDTF">2023-02-06T07:28:04Z</dcterms:modified>
</cp:coreProperties>
</file>