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sldIdLst>
    <p:sldId id="278" r:id="rId2"/>
    <p:sldId id="633" r:id="rId3"/>
    <p:sldId id="336" r:id="rId4"/>
    <p:sldId id="337" r:id="rId5"/>
    <p:sldId id="338" r:id="rId6"/>
    <p:sldId id="341" r:id="rId7"/>
    <p:sldId id="634" r:id="rId8"/>
    <p:sldId id="339" r:id="rId9"/>
    <p:sldId id="346" r:id="rId10"/>
    <p:sldId id="342" r:id="rId11"/>
    <p:sldId id="347" r:id="rId12"/>
    <p:sldId id="638" r:id="rId13"/>
    <p:sldId id="348" r:id="rId14"/>
    <p:sldId id="349" r:id="rId15"/>
    <p:sldId id="350" r:id="rId16"/>
    <p:sldId id="635" r:id="rId17"/>
    <p:sldId id="639" r:id="rId18"/>
    <p:sldId id="636" r:id="rId19"/>
    <p:sldId id="640" r:id="rId20"/>
    <p:sldId id="286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B247A3B-8078-4D56-92B3-3918CB318F92}">
          <p14:sldIdLst>
            <p14:sldId id="278"/>
            <p14:sldId id="633"/>
            <p14:sldId id="336"/>
            <p14:sldId id="337"/>
            <p14:sldId id="338"/>
            <p14:sldId id="341"/>
            <p14:sldId id="634"/>
            <p14:sldId id="339"/>
            <p14:sldId id="346"/>
            <p14:sldId id="342"/>
            <p14:sldId id="347"/>
            <p14:sldId id="638"/>
            <p14:sldId id="348"/>
            <p14:sldId id="349"/>
            <p14:sldId id="350"/>
            <p14:sldId id="635"/>
            <p14:sldId id="639"/>
            <p14:sldId id="636"/>
            <p14:sldId id="640"/>
          </p14:sldIdLst>
        </p14:section>
        <p14:section name="Oddíl bez názvu" id="{A0861753-5143-4A1E-A033-3C78C38730B9}">
          <p14:sldIdLst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8A9"/>
    <a:srgbClr val="AAD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56" d="100"/>
          <a:sy n="56" d="100"/>
        </p:scale>
        <p:origin x="6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8A9F7-CC66-4C10-A297-255F43A0DD66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505E-55F5-44F2-82A2-30C5457D8A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23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52602-4FBA-4417-BBDE-CB38B2FEF763}" type="datetime1">
              <a:rPr lang="cs-CZ" smtClean="0"/>
              <a:t>17.10.2022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41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EAB95B-5433-479F-AE0A-381752DB3FF2}" type="datetime1">
              <a:rPr lang="cs-CZ" smtClean="0"/>
              <a:t>17.10.2022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09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842903-EBB9-4694-903B-AAEC811BBF77}" type="datetime1">
              <a:rPr lang="cs-CZ" smtClean="0"/>
              <a:t>17.10.2022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674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1" t="195" r="58119" b="-195"/>
          <a:stretch/>
        </p:blipFill>
        <p:spPr>
          <a:xfrm>
            <a:off x="581685" y="1289145"/>
            <a:ext cx="3126975" cy="4986857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sp>
        <p:nvSpPr>
          <p:cNvPr id="8" name="Zástupný symbol pro text 19"/>
          <p:cNvSpPr>
            <a:spLocks noGrp="1"/>
          </p:cNvSpPr>
          <p:nvPr>
            <p:ph type="body" sz="quarter" idx="15"/>
          </p:nvPr>
        </p:nvSpPr>
        <p:spPr>
          <a:xfrm>
            <a:off x="2083200" y="1299600"/>
            <a:ext cx="9374400" cy="480131"/>
          </a:xfrm>
        </p:spPr>
        <p:txBody>
          <a:bodyPr>
            <a:spAutoFit/>
          </a:bodyPr>
          <a:lstStyle>
            <a:lvl1pPr algn="ctr"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4296000" y="2070000"/>
            <a:ext cx="7161600" cy="400110"/>
          </a:xfrm>
        </p:spPr>
        <p:txBody>
          <a:bodyPr>
            <a:spAutoFit/>
          </a:bodyPr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200367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878B20-970D-4F49-B4A5-020BDD15F84C}" type="datetime1">
              <a:rPr lang="cs-CZ" smtClean="0"/>
              <a:t>17.10.2022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48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4622E-3B2F-49B6-9E83-C5D9205DBD3D}" type="datetime1">
              <a:rPr lang="cs-CZ" smtClean="0"/>
              <a:t>17.10.2022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65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6C8B7A-C6AE-43D9-B02A-A5692B0F651E}" type="datetime1">
              <a:rPr lang="cs-CZ" smtClean="0"/>
              <a:t>17.10.2022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08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2F3A9-8E60-4048-87D3-1CB6D595AF86}" type="datetime1">
              <a:rPr lang="cs-CZ" smtClean="0"/>
              <a:t>17.10.2022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21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7DB566-342B-4F1D-9132-93DC62019A0A}" type="datetime1">
              <a:rPr lang="cs-CZ" smtClean="0"/>
              <a:t>17.10.2022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33630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77D8C-843C-4775-BCAA-EAC20D79A883}" type="datetime1">
              <a:rPr lang="cs-CZ" smtClean="0"/>
              <a:t>17.10.2022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10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3B64E1-B4B9-4D83-AF0A-180059F6A113}" type="datetime1">
              <a:rPr lang="cs-CZ" smtClean="0"/>
              <a:t>17.10.2022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55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800861-805B-40A5-93F8-1EDC474A964D}" type="datetime1">
              <a:rPr lang="cs-CZ" smtClean="0"/>
              <a:t>17.10.2022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73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754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69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58564" y="-31749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4206887" y="1684260"/>
            <a:ext cx="3395554" cy="3680595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206887" y="1289690"/>
            <a:ext cx="3587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EKONOMIKA</a:t>
            </a:r>
            <a:endParaRPr lang="cs-CZ" sz="2000" dirty="0"/>
          </a:p>
        </p:txBody>
      </p:sp>
      <p:sp>
        <p:nvSpPr>
          <p:cNvPr id="12" name="Obdélník 11"/>
          <p:cNvSpPr/>
          <p:nvPr/>
        </p:nvSpPr>
        <p:spPr>
          <a:xfrm rot="5400000">
            <a:off x="6823628" y="3257006"/>
            <a:ext cx="23535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BLOK IV.</a:t>
            </a:r>
            <a:endParaRPr lang="cs-CZ" sz="3200" dirty="0"/>
          </a:p>
        </p:txBody>
      </p:sp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Kamila Tišlerová, Ph.D.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384155"/>
            <a:ext cx="3384457" cy="7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60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ECA195-2711-2F3A-F9BA-D47C5342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322C968-D94A-EC6C-95FC-61591A622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0430CA6-645B-02CE-A5F2-62815C74E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10</a:t>
            </a:fld>
            <a:endParaRPr lang="cs-CZ"/>
          </a:p>
        </p:txBody>
      </p:sp>
      <p:pic>
        <p:nvPicPr>
          <p:cNvPr id="4098" name="Picture 2" descr="Makroekonomické agregáty - ppt stáhnout">
            <a:extLst>
              <a:ext uri="{FF2B5EF4-FFF2-40B4-BE49-F238E27FC236}">
                <a16:creationId xmlns:a16="http://schemas.microsoft.com/office/drawing/2014/main" id="{FE2C271A-188A-B123-AC95-18D3AA0FC7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560920"/>
            <a:ext cx="7996056" cy="599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D7015CA-AC51-BAB4-1921-43B62C2899B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56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3612D6-4FFE-CABB-B52B-EE13E8ECD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4F2741B-7267-84C2-8106-B395CE69B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D299295-57C9-81AE-45EA-136C4CEAC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11</a:t>
            </a:fld>
            <a:endParaRPr lang="cs-CZ"/>
          </a:p>
        </p:txBody>
      </p:sp>
      <p:pic>
        <p:nvPicPr>
          <p:cNvPr id="5122" name="Picture 2" descr="Makroekonomické agregáty - ppt stáhnout">
            <a:extLst>
              <a:ext uri="{FF2B5EF4-FFF2-40B4-BE49-F238E27FC236}">
                <a16:creationId xmlns:a16="http://schemas.microsoft.com/office/drawing/2014/main" id="{480E986D-8A4E-F05A-33F9-E3286D6B69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706" y="840486"/>
            <a:ext cx="8149594" cy="601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A22C9DF-1742-3F8C-F765-627696850CF4}"/>
              </a:ext>
            </a:extLst>
          </p:cNvPr>
          <p:cNvSpPr txBox="1"/>
          <p:nvPr/>
        </p:nvSpPr>
        <p:spPr>
          <a:xfrm>
            <a:off x="8196910" y="3064413"/>
            <a:ext cx="37898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chemeClr val="bg2">
                    <a:lumMod val="50000"/>
                  </a:schemeClr>
                </a:solidFill>
              </a:rPr>
              <a:t>HDP 2021 = 2455 mld</a:t>
            </a:r>
          </a:p>
          <a:p>
            <a:r>
              <a:rPr lang="cs-CZ" sz="3200" dirty="0">
                <a:solidFill>
                  <a:schemeClr val="bg2">
                    <a:lumMod val="50000"/>
                  </a:schemeClr>
                </a:solidFill>
              </a:rPr>
              <a:t>HDP 2022 = 2500 mld</a:t>
            </a:r>
          </a:p>
          <a:p>
            <a:r>
              <a:rPr lang="cs-CZ" sz="3200" dirty="0">
                <a:solidFill>
                  <a:schemeClr val="bg2">
                    <a:lumMod val="50000"/>
                  </a:schemeClr>
                </a:solidFill>
              </a:rPr>
              <a:t>Tempo?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34FD8EB-0B19-6E17-08CD-2C1349E6C5D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01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8FC68C-7A79-835F-EAE7-E4EE3ED06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E754F9-811C-B498-497E-FB11DCF4A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3F8BB51-85B0-B905-F85E-76CCBB97E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12</a:t>
            </a:fld>
            <a:endParaRPr lang="cs-CZ"/>
          </a:p>
        </p:txBody>
      </p:sp>
      <p:pic>
        <p:nvPicPr>
          <p:cNvPr id="11266" name="Picture 2" descr="Grafy roku 2019 očima ekonomů: Dobrý začátek roku střídají obavy z  přicházející recese — ČT24 — Česká televize">
            <a:extLst>
              <a:ext uri="{FF2B5EF4-FFF2-40B4-BE49-F238E27FC236}">
                <a16:creationId xmlns:a16="http://schemas.microsoft.com/office/drawing/2014/main" id="{B3689C7B-474E-8998-8746-E2D5FA9A7D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85" y="881964"/>
            <a:ext cx="9420674" cy="628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9C68B9F-CC4E-A62B-D3C5-5199BDBB736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99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A124DB-AB10-12D3-75D7-73186F15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758" y="901048"/>
            <a:ext cx="10515600" cy="1325563"/>
          </a:xfrm>
        </p:spPr>
        <p:txBody>
          <a:bodyPr/>
          <a:lstStyle/>
          <a:p>
            <a:r>
              <a:rPr lang="cs-CZ" dirty="0"/>
              <a:t>Co ovlivňuje ekonomický růst (faktory)?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66575B1-AA8E-691E-5B0A-1D786CDA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24D1F86-6991-CBE8-CF52-A4C9F1CD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13</a:t>
            </a:fld>
            <a:endParaRPr lang="cs-CZ"/>
          </a:p>
        </p:txBody>
      </p:sp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9F0FFFB7-50F9-1C38-325F-813330CE6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2634" y="2508534"/>
            <a:ext cx="5130421" cy="384781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8D2DADC-568B-56FA-8624-B9F27ACB910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4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A4968-3573-C271-3BA6-41EA8781F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42AE87-4972-C8BB-297C-7B7763A43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14800" cy="15044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200" b="1" dirty="0"/>
              <a:t>Extenzivní </a:t>
            </a:r>
            <a:r>
              <a:rPr lang="cs-CZ" sz="3200" dirty="0"/>
              <a:t>faktory růstu – zvyšování vstupů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b="1" dirty="0"/>
              <a:t>Intenzivní</a:t>
            </a:r>
            <a:r>
              <a:rPr lang="cs-CZ" sz="3200" dirty="0"/>
              <a:t> faktory – vyšší využití stávajících zdrojů (cirkulární ekonomika)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60C4087-7837-5173-64FA-D11E8C0AF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0A6636A-085A-9E93-EE8C-42B6886AE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14</a:t>
            </a:fld>
            <a:endParaRPr lang="cs-CZ"/>
          </a:p>
        </p:txBody>
      </p:sp>
      <p:pic>
        <p:nvPicPr>
          <p:cNvPr id="6146" name="Picture 2" descr="Co je to cirkulární ekonomika a jak ji v podniku využít? | Cashbot">
            <a:extLst>
              <a:ext uri="{FF2B5EF4-FFF2-40B4-BE49-F238E27FC236}">
                <a16:creationId xmlns:a16="http://schemas.microsoft.com/office/drawing/2014/main" id="{448615CD-61EA-B347-9F46-715368D14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996277" y="921620"/>
            <a:ext cx="7228646" cy="481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3A4E06F-7BBF-7594-7343-DEA1AE92E52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96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E2AF40-49D6-AFD6-12B0-BD62A514A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FB9774-15A7-A588-6824-FEBD379BA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FC7C07C-D176-E42B-B043-9514816AC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FAF896-9D03-0545-0E21-5FCC07A7F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15</a:t>
            </a:fld>
            <a:endParaRPr lang="cs-CZ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58D9006E-03AF-F4FC-13A5-0A2EB370BA46}"/>
              </a:ext>
            </a:extLst>
          </p:cNvPr>
          <p:cNvSpPr>
            <a:spLocks/>
          </p:cNvSpPr>
          <p:nvPr/>
        </p:nvSpPr>
        <p:spPr>
          <a:xfrm>
            <a:off x="429124" y="612000"/>
            <a:ext cx="11520000" cy="5760000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AAD03A"/>
          </a:solidFill>
        </p:spPr>
        <p:txBody>
          <a:bodyPr wrap="square" lIns="0" tIns="0" rIns="0" bIns="0" rtlCol="0"/>
          <a:lstStyle/>
          <a:p>
            <a:pPr algn="ctr"/>
            <a:endParaRPr lang="cs-CZ" sz="4400" dirty="0">
              <a:solidFill>
                <a:schemeClr val="bg1"/>
              </a:solidFill>
            </a:endParaRPr>
          </a:p>
          <a:p>
            <a:pPr algn="ctr"/>
            <a:endParaRPr lang="cs-CZ" sz="4400" dirty="0">
              <a:solidFill>
                <a:schemeClr val="bg1"/>
              </a:solidFill>
            </a:endParaRPr>
          </a:p>
          <a:p>
            <a:pPr algn="ctr"/>
            <a:endParaRPr lang="cs-CZ" sz="4400" dirty="0">
              <a:solidFill>
                <a:schemeClr val="bg1"/>
              </a:solidFill>
            </a:endParaRPr>
          </a:p>
          <a:p>
            <a:pPr algn="ctr"/>
            <a:r>
              <a:rPr lang="cs-CZ" sz="4400" dirty="0">
                <a:solidFill>
                  <a:schemeClr val="bg1"/>
                </a:solidFill>
              </a:rPr>
              <a:t>PROJEKT</a:t>
            </a:r>
          </a:p>
          <a:p>
            <a:pPr algn="ctr"/>
            <a:endParaRPr lang="cs-CZ" sz="4400" dirty="0">
              <a:solidFill>
                <a:schemeClr val="bg1"/>
              </a:solidFill>
            </a:endParaRPr>
          </a:p>
          <a:p>
            <a:pPr algn="ctr"/>
            <a:r>
              <a:rPr lang="cs-CZ" sz="4400" dirty="0">
                <a:solidFill>
                  <a:schemeClr val="bg1"/>
                </a:solidFill>
              </a:rPr>
              <a:t>CIRKULÁRNÍ EKONOMIKA</a:t>
            </a:r>
          </a:p>
        </p:txBody>
      </p:sp>
    </p:spTree>
    <p:extLst>
      <p:ext uri="{BB962C8B-B14F-4D97-AF65-F5344CB8AC3E}">
        <p14:creationId xmlns:p14="http://schemas.microsoft.com/office/powerpoint/2010/main" val="892334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E96E90-08E5-D448-EBFD-B1C3426E4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843F042-5521-AAA0-D218-DEF568F89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4AC3F95-C3FA-4F94-AD10-E329DE5CE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16</a:t>
            </a:fld>
            <a:endParaRPr lang="cs-CZ"/>
          </a:p>
        </p:txBody>
      </p:sp>
      <p:pic>
        <p:nvPicPr>
          <p:cNvPr id="8194" name="Picture 2" descr="Recese, Krize - Saturia">
            <a:extLst>
              <a:ext uri="{FF2B5EF4-FFF2-40B4-BE49-F238E27FC236}">
                <a16:creationId xmlns:a16="http://schemas.microsoft.com/office/drawing/2014/main" id="{763A8C4B-6558-D628-1476-C7D9502AB5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507" y="1046162"/>
            <a:ext cx="10346085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1A3C671-8FED-3695-E308-AA593A9F8D0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8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C5AB1F-DE35-E440-1E8B-0F700696E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737" y="500062"/>
            <a:ext cx="10515600" cy="1325563"/>
          </a:xfrm>
        </p:spPr>
        <p:txBody>
          <a:bodyPr/>
          <a:lstStyle/>
          <a:p>
            <a:r>
              <a:rPr lang="cs-CZ" dirty="0"/>
              <a:t>Hospodářský cyklus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F95FF1-D9C2-B73B-3B9C-3640FE2A7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Konjunktura – ekonomický růst, rozmach, zvyšují se přírůstky HDP</a:t>
            </a:r>
          </a:p>
          <a:p>
            <a:r>
              <a:rPr lang="cs-CZ" dirty="0"/>
              <a:t>Recese – pokles ve výkonnosti ekonomiky, zpomaluje tempo růstu až na nulu (ekonomika může růst celkově)</a:t>
            </a:r>
          </a:p>
          <a:p>
            <a:r>
              <a:rPr lang="cs-CZ" dirty="0"/>
              <a:t>Krize – klesá HDP a to zvyšujícím se tempem</a:t>
            </a:r>
          </a:p>
          <a:p>
            <a:r>
              <a:rPr lang="cs-CZ" dirty="0"/>
              <a:t>Oživení – odraz ode dna, pomalý růst (přírůstky HDP mohou být záporné, ale celkově ekonomika roste)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DEA5A4D-4E7D-2D2D-B9D1-AC4ABB40B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AFAF7DD-9386-237F-12E0-2B5655D77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17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43D8F28-224E-80A7-504C-5AA561F145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44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E7DCB7-4695-B062-83CC-A22310A5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E7D768-6CBC-9841-E9A4-8FBED238B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1573F36-A364-7BDB-DE9E-9EDB1971D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765498B-7BA9-8A4F-06B7-3D647BD0B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18</a:t>
            </a:fld>
            <a:endParaRPr lang="cs-CZ"/>
          </a:p>
        </p:txBody>
      </p:sp>
      <p:pic>
        <p:nvPicPr>
          <p:cNvPr id="10242" name="Picture 2" descr="čnBlog – Vývoj spotřebitelských a průmyslových cen v koronavirovém roce  2020 | Kurzy.cz">
            <a:extLst>
              <a:ext uri="{FF2B5EF4-FFF2-40B4-BE49-F238E27FC236}">
                <a16:creationId xmlns:a16="http://schemas.microsoft.com/office/drawing/2014/main" id="{F39A4019-BD31-C2EA-4312-2DC8F0591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095" y="903798"/>
            <a:ext cx="8307810" cy="537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E35EC3F-484E-DB03-2052-50696A402E3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01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48566A-1D26-80A4-6804-E908585E2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631706"/>
            <a:ext cx="10515600" cy="1325563"/>
          </a:xfrm>
        </p:spPr>
        <p:txBody>
          <a:bodyPr/>
          <a:lstStyle/>
          <a:p>
            <a:r>
              <a:rPr lang="cs-CZ" dirty="0"/>
              <a:t>Příčiny cyklického vývoje?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45B3E36-5CDB-BADB-09F3-D0958F991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FF8D5A-2C2F-6F6B-7CAB-F7707E54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19</a:t>
            </a:fld>
            <a:endParaRPr lang="cs-CZ"/>
          </a:p>
        </p:txBody>
      </p:sp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80C68C0B-0EA2-146F-33E6-A658D01AC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82" y="2087444"/>
            <a:ext cx="5717275" cy="428795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1809B1A-B8C9-2FC0-5ACA-001A68B465D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06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64352B-4D19-451E-A0D5-B6FED8A48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056C4BB-DD5E-40B2-84B7-22599D4164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85242" y="1215532"/>
            <a:ext cx="7888777" cy="590931"/>
          </a:xfrm>
        </p:spPr>
        <p:txBody>
          <a:bodyPr/>
          <a:lstStyle/>
          <a:p>
            <a:pPr marL="0" indent="0">
              <a:buNone/>
            </a:pPr>
            <a:r>
              <a:rPr lang="cs-CZ" sz="3600" dirty="0"/>
              <a:t>Zadání seminární práce</a:t>
            </a:r>
            <a:endParaRPr lang="en-US" sz="360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02881F8-F0F8-4EF2-BEC3-8B7CBA2A36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37194" y="2784144"/>
            <a:ext cx="7161600" cy="246732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Forma: aplikační studie</a:t>
            </a:r>
          </a:p>
          <a:p>
            <a:pPr marL="0" indent="0">
              <a:buNone/>
            </a:pPr>
            <a:r>
              <a:rPr lang="cs-CZ" dirty="0"/>
              <a:t>Tématika: </a:t>
            </a:r>
            <a:r>
              <a:rPr lang="cs-CZ" dirty="0" err="1"/>
              <a:t>mindfulness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Jazyk: český</a:t>
            </a:r>
          </a:p>
          <a:p>
            <a:pPr marL="0" indent="0">
              <a:buNone/>
            </a:pPr>
            <a:r>
              <a:rPr lang="cs-CZ" dirty="0"/>
              <a:t>Zdroj: přednáška </a:t>
            </a:r>
          </a:p>
          <a:p>
            <a:pPr marL="0" indent="0">
              <a:buNone/>
            </a:pPr>
            <a:r>
              <a:rPr lang="cs-CZ" dirty="0"/>
              <a:t>Cíl: aplikace pro rozvoj managementu</a:t>
            </a:r>
          </a:p>
          <a:p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76AF69C-F905-49C8-800C-CF365ED999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504000" y="360000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03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58564" y="-31749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Kamila Tišlerová, Ph.D.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3684685" y="2362096"/>
            <a:ext cx="1469834" cy="1593219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5424614" y="2435430"/>
            <a:ext cx="468300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Děkuji za pozornost</a:t>
            </a:r>
            <a:endParaRPr lang="cs-CZ" sz="28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384155"/>
            <a:ext cx="3384457" cy="7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34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36D5AA-BD1A-9011-AC37-606430AB3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814" y="1095419"/>
            <a:ext cx="6248279" cy="1325563"/>
          </a:xfrm>
        </p:spPr>
        <p:txBody>
          <a:bodyPr/>
          <a:lstStyle/>
          <a:p>
            <a:r>
              <a:rPr lang="cs-CZ" dirty="0"/>
              <a:t>Národní hospodářství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BAE522-C046-DDF8-85DA-59FCF98B0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223" y="2043276"/>
            <a:ext cx="10515600" cy="4351338"/>
          </a:xfrm>
        </p:spPr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Sektory: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Primární (těžba surovin, zemědělství)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Sekundární (zpracovatelský průmysl)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Terciární (služby)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Kvartérní (znalostní – věda, výzkum)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D96DDE6-BC1C-1694-98E6-42D09DFA0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0C91270-3BF8-C1D1-4DAB-E5CF5381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3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2239B5D-6213-9E9F-646F-EBD1BEC6F15D}"/>
              </a:ext>
            </a:extLst>
          </p:cNvPr>
          <p:cNvSpPr txBox="1"/>
          <p:nvPr/>
        </p:nvSpPr>
        <p:spPr>
          <a:xfrm>
            <a:off x="8012718" y="2420982"/>
            <a:ext cx="3848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Ziskový x neziskový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9DA6596-5A26-09CB-3109-771512FBA87B}"/>
              </a:ext>
            </a:extLst>
          </p:cNvPr>
          <p:cNvSpPr txBox="1"/>
          <p:nvPr/>
        </p:nvSpPr>
        <p:spPr>
          <a:xfrm>
            <a:off x="8012718" y="1346136"/>
            <a:ext cx="3938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Soukromý x veřejný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FC58211-D810-0163-9080-13C499517F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7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AD434F-B77E-7C8A-C3B1-5D9E5072D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875" y="669568"/>
            <a:ext cx="10515600" cy="1325563"/>
          </a:xfrm>
        </p:spPr>
        <p:txBody>
          <a:bodyPr/>
          <a:lstStyle/>
          <a:p>
            <a:r>
              <a:rPr lang="cs-CZ" dirty="0"/>
              <a:t>Neziskovky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0718DE-C88F-1373-2C38-A92D74EC6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624"/>
            <a:ext cx="10515600" cy="4351338"/>
          </a:xfrm>
        </p:spPr>
        <p:txBody>
          <a:bodyPr/>
          <a:lstStyle/>
          <a:p>
            <a:r>
              <a:rPr lang="cs-CZ" dirty="0"/>
              <a:t>Státní neziskové organizace (poskytování veřejných služeb – školství)</a:t>
            </a:r>
          </a:p>
          <a:p>
            <a:r>
              <a:rPr lang="cs-CZ" dirty="0"/>
              <a:t>Nestátní neziskové organizace (spolky, nadace), obecně prospěšná činnost</a:t>
            </a:r>
          </a:p>
          <a:p>
            <a:r>
              <a:rPr lang="cs-CZ" dirty="0"/>
              <a:t>Neziskový soukromý sektor – dílčí část, služby přinášející užitek (nezaloženo na zisku)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D274AF7-0980-95CB-C0FE-31D0F9ACE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2B99765-7FCB-7DCD-B94F-BC027BAFD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4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3A06861-19E0-0E87-5917-DA0AE79016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06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10F4B1-1D01-7ABC-96AC-8CC510B93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0"/>
            <a:ext cx="3729038" cy="1325563"/>
          </a:xfrm>
        </p:spPr>
        <p:txBody>
          <a:bodyPr/>
          <a:lstStyle/>
          <a:p>
            <a:r>
              <a:rPr lang="cs-CZ" dirty="0"/>
              <a:t>Veřejný statek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C8C8AC-5DE7-9651-1044-9306898A0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143000"/>
            <a:ext cx="4267201" cy="3889375"/>
          </a:xfrm>
        </p:spPr>
        <p:txBody>
          <a:bodyPr>
            <a:normAutofit/>
          </a:bodyPr>
          <a:lstStyle/>
          <a:p>
            <a:r>
              <a:rPr lang="cs-CZ" dirty="0"/>
              <a:t>Nerivalitní spotřeba (nesnižuje se užitek při použití jednou osobou)</a:t>
            </a:r>
          </a:p>
          <a:p>
            <a:r>
              <a:rPr lang="cs-CZ" dirty="0"/>
              <a:t>Nevylučitelnost (nelze vyloučit – černý pasažér)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58D2FC6-24FF-02B6-CBC1-7945A6173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0298581-7FE0-427B-4AB9-1BD14475D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5</a:t>
            </a:fld>
            <a:endParaRPr lang="cs-CZ"/>
          </a:p>
        </p:txBody>
      </p:sp>
      <p:sp>
        <p:nvSpPr>
          <p:cNvPr id="6" name="AutoShape 2" descr="Statek Bernard - centrum řemesel a zábavně naučné centrum řeky Ohře">
            <a:extLst>
              <a:ext uri="{FF2B5EF4-FFF2-40B4-BE49-F238E27FC236}">
                <a16:creationId xmlns:a16="http://schemas.microsoft.com/office/drawing/2014/main" id="{3677B135-0065-019A-2036-AC146B8DE5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5C42F993-5E43-BFD4-FC61-6AA7294B39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CC2808A-742F-C28D-40E9-037EF272B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43000"/>
            <a:ext cx="7620000" cy="57150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C718BC8-BE5C-7DF9-F9EE-A41A6F0F9CDA}"/>
              </a:ext>
            </a:extLst>
          </p:cNvPr>
          <p:cNvSpPr txBox="1"/>
          <p:nvPr/>
        </p:nvSpPr>
        <p:spPr>
          <a:xfrm>
            <a:off x="1713568" y="4951127"/>
            <a:ext cx="2609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>
                    <a:lumMod val="75000"/>
                  </a:schemeClr>
                </a:solidFill>
              </a:rPr>
              <a:t>Jak ho udržovat</a:t>
            </a:r>
          </a:p>
        </p:txBody>
      </p:sp>
      <p:pic>
        <p:nvPicPr>
          <p:cNvPr id="10" name="Zástupný obsah 5">
            <a:extLst>
              <a:ext uri="{FF2B5EF4-FFF2-40B4-BE49-F238E27FC236}">
                <a16:creationId xmlns:a16="http://schemas.microsoft.com/office/drawing/2014/main" id="{20C4B800-A2EE-A41E-8447-153E7012EB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63" y="4445506"/>
            <a:ext cx="1484605" cy="156917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ECCFCF3-FFCA-87A3-16CA-39C9CBA1A53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31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8CF53D-6E66-9B7F-6923-9A4013408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40035"/>
            <a:ext cx="10515600" cy="1325563"/>
          </a:xfrm>
        </p:spPr>
        <p:txBody>
          <a:bodyPr/>
          <a:lstStyle/>
          <a:p>
            <a:r>
              <a:rPr lang="cs-CZ" dirty="0"/>
              <a:t>Národohospodářské agregáty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867160-30DD-B874-7D92-9EFE7211C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501254"/>
            <a:ext cx="9677400" cy="4675709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= ukazatele stavu ekonomiky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D3998E8-F656-ACB3-0732-7B859CEE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72DFAB8-8605-E713-FEDC-6FAB8917D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6</a:t>
            </a:fld>
            <a:endParaRPr lang="cs-CZ"/>
          </a:p>
        </p:txBody>
      </p:sp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A6FEA5A4-15D8-6B12-B180-D809C840A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1" y="2288712"/>
            <a:ext cx="5423517" cy="406763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D2AB58F-F51E-4DFC-789E-F901AF7ED67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0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64352B-4D19-451E-A0D5-B6FED8A48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7</a:t>
            </a:fld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056C4BB-DD5E-40B2-84B7-22599D4164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9015" y="731845"/>
            <a:ext cx="7888777" cy="590931"/>
          </a:xfrm>
        </p:spPr>
        <p:txBody>
          <a:bodyPr/>
          <a:lstStyle/>
          <a:p>
            <a:pPr marL="0" indent="0">
              <a:buNone/>
            </a:pPr>
            <a:r>
              <a:rPr lang="cs-CZ" sz="3600" dirty="0"/>
              <a:t>Životní úroveň</a:t>
            </a:r>
            <a:endParaRPr lang="en-US" sz="360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02881F8-F0F8-4EF2-BEC3-8B7CBA2A36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92200" y="1764298"/>
            <a:ext cx="7722296" cy="5093702"/>
          </a:xfrm>
        </p:spPr>
        <p:txBody>
          <a:bodyPr/>
          <a:lstStyle/>
          <a:p>
            <a:r>
              <a:rPr lang="cs-CZ" sz="2800" dirty="0"/>
              <a:t>Reálná mzda (mzda x náklady) – množství výrobků a služeb, které je možné za nominální mzdu koupit</a:t>
            </a:r>
          </a:p>
          <a:p>
            <a:endParaRPr lang="cs-CZ" sz="2800" dirty="0"/>
          </a:p>
          <a:p>
            <a:r>
              <a:rPr lang="cs-CZ" sz="2800" dirty="0"/>
              <a:t>Čas práce nutné k dosažení daného příjmu – čas nutný k příjmu, za který lze koupit….</a:t>
            </a:r>
          </a:p>
          <a:p>
            <a:endParaRPr lang="cs-CZ" sz="2800" dirty="0"/>
          </a:p>
          <a:p>
            <a:r>
              <a:rPr lang="cs-CZ" sz="2800" dirty="0"/>
              <a:t>Srovnání prostřednictvím jednotné měny (převod)</a:t>
            </a:r>
          </a:p>
          <a:p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76AF69C-F905-49C8-800C-CF365ED999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504000" y="360000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25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7A30CB-73A2-19E2-141F-603F98230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Životní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B6C9294-C423-BB41-85F7-959351AE4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0787261-5FB5-F8DC-ED75-EDF14FF8B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8</a:t>
            </a:fld>
            <a:endParaRPr lang="cs-CZ"/>
          </a:p>
        </p:txBody>
      </p:sp>
      <p:pic>
        <p:nvPicPr>
          <p:cNvPr id="3074" name="Picture 2" descr="PrF:NP101Zk Ekonomika veřejné správy">
            <a:extLst>
              <a:ext uri="{FF2B5EF4-FFF2-40B4-BE49-F238E27FC236}">
                <a16:creationId xmlns:a16="http://schemas.microsoft.com/office/drawing/2014/main" id="{FEC78DD8-BE60-3D4F-31C3-13525957F6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28" y="380999"/>
            <a:ext cx="10369472" cy="6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1455151-7536-B4D4-D4D1-90BC969AC09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57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A41FFA-6744-D4F1-77DC-73C907229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824"/>
            <a:ext cx="10515600" cy="1325563"/>
          </a:xfrm>
        </p:spPr>
        <p:txBody>
          <a:bodyPr/>
          <a:lstStyle/>
          <a:p>
            <a:r>
              <a:rPr lang="cs-CZ" dirty="0"/>
              <a:t>Ukazatele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C784A1-269F-B4E6-7FDC-537B57F07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2177" y="2506662"/>
            <a:ext cx="6400800" cy="4351338"/>
          </a:xfrm>
        </p:spPr>
        <p:txBody>
          <a:bodyPr/>
          <a:lstStyle/>
          <a:p>
            <a:r>
              <a:rPr lang="cs-CZ" dirty="0"/>
              <a:t>HDP</a:t>
            </a:r>
          </a:p>
          <a:p>
            <a:r>
              <a:rPr lang="cs-CZ" dirty="0"/>
              <a:t>Mimoekonomické faktory (černá, šedá ekonomika)</a:t>
            </a:r>
          </a:p>
          <a:p>
            <a:r>
              <a:rPr lang="cs-CZ" dirty="0"/>
              <a:t>Čistý ekonomický blahobyt</a:t>
            </a:r>
          </a:p>
          <a:p>
            <a:r>
              <a:rPr lang="cs-CZ" dirty="0"/>
              <a:t>Ekonomický růst = tempo růstu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2F2D276-2E90-56B6-E7A9-2E1E43D6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38D5A74-AC6C-8C0C-CB80-9600D82E0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9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907A9A4-8D1A-A4C8-4577-2E8AC70F97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6233" y="367943"/>
            <a:ext cx="1465580" cy="603250"/>
          </a:xfrm>
          <a:prstGeom prst="rect">
            <a:avLst/>
          </a:prstGeom>
        </p:spPr>
      </p:pic>
      <p:pic>
        <p:nvPicPr>
          <p:cNvPr id="7" name="Zástupný symbol pro obsah 7">
            <a:extLst>
              <a:ext uri="{FF2B5EF4-FFF2-40B4-BE49-F238E27FC236}">
                <a16:creationId xmlns:a16="http://schemas.microsoft.com/office/drawing/2014/main" id="{0F871319-1BA4-B970-53D2-FD6A9102B3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2388A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23" y="2439210"/>
            <a:ext cx="2468173" cy="246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601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1399</TotalTime>
  <Words>337</Words>
  <Application>Microsoft Office PowerPoint</Application>
  <PresentationFormat>Širokoúhlá obrazovka</PresentationFormat>
  <Paragraphs>79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Verdana</vt:lpstr>
      <vt:lpstr>Wingdings</vt:lpstr>
      <vt:lpstr>Motiv Office</vt:lpstr>
      <vt:lpstr>Prezentace aplikace PowerPoint</vt:lpstr>
      <vt:lpstr>Prezentace aplikace PowerPoint</vt:lpstr>
      <vt:lpstr>Národní hospodářství</vt:lpstr>
      <vt:lpstr>Neziskovky</vt:lpstr>
      <vt:lpstr>Veřejný statek</vt:lpstr>
      <vt:lpstr>Národohospodářské agregáty</vt:lpstr>
      <vt:lpstr>Prezentace aplikace PowerPoint</vt:lpstr>
      <vt:lpstr>Životní úroveň</vt:lpstr>
      <vt:lpstr>Ukazatele</vt:lpstr>
      <vt:lpstr>Prezentace aplikace PowerPoint</vt:lpstr>
      <vt:lpstr>Prezentace aplikace PowerPoint</vt:lpstr>
      <vt:lpstr>Prezentace aplikace PowerPoint</vt:lpstr>
      <vt:lpstr>Co ovlivňuje ekonomický růst (faktory)?</vt:lpstr>
      <vt:lpstr>Prezentace aplikace PowerPoint</vt:lpstr>
      <vt:lpstr>Prezentace aplikace PowerPoint</vt:lpstr>
      <vt:lpstr>Prezentace aplikace PowerPoint</vt:lpstr>
      <vt:lpstr>Hospodářský cyklus</vt:lpstr>
      <vt:lpstr>Prezentace aplikace PowerPoint</vt:lpstr>
      <vt:lpstr>Příčiny cyklického vývoje?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Kamila Tišlerová</cp:lastModifiedBy>
  <cp:revision>56</cp:revision>
  <dcterms:created xsi:type="dcterms:W3CDTF">2019-01-06T15:12:34Z</dcterms:created>
  <dcterms:modified xsi:type="dcterms:W3CDTF">2022-10-17T03:45:11Z</dcterms:modified>
</cp:coreProperties>
</file>