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4"/>
  </p:notesMasterIdLst>
  <p:sldIdLst>
    <p:sldId id="278" r:id="rId2"/>
    <p:sldId id="281" r:id="rId3"/>
    <p:sldId id="283" r:id="rId4"/>
    <p:sldId id="284" r:id="rId5"/>
    <p:sldId id="312" r:id="rId6"/>
    <p:sldId id="296" r:id="rId7"/>
    <p:sldId id="316" r:id="rId8"/>
    <p:sldId id="317" r:id="rId9"/>
    <p:sldId id="282" r:id="rId10"/>
    <p:sldId id="313" r:id="rId11"/>
    <p:sldId id="318" r:id="rId12"/>
    <p:sldId id="319" r:id="rId13"/>
    <p:sldId id="322" r:id="rId14"/>
    <p:sldId id="324" r:id="rId15"/>
    <p:sldId id="325" r:id="rId16"/>
    <p:sldId id="326" r:id="rId17"/>
    <p:sldId id="320" r:id="rId18"/>
    <p:sldId id="321" r:id="rId19"/>
    <p:sldId id="323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295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0085A2"/>
    <a:srgbClr val="AAD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07.12.2022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 b="-383"/>
          <a:stretch/>
        </p:blipFill>
        <p:spPr>
          <a:xfrm>
            <a:off x="0" y="-440517"/>
            <a:ext cx="12450871" cy="929716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3F128430-ADAC-434D-878A-CF6AA61E0EFA}"/>
              </a:ext>
            </a:extLst>
          </p:cNvPr>
          <p:cNvSpPr/>
          <p:nvPr/>
        </p:nvSpPr>
        <p:spPr>
          <a:xfrm>
            <a:off x="18831" y="-440517"/>
            <a:ext cx="12432040" cy="8217356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Pavel Fiala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527657" y="2429913"/>
            <a:ext cx="3395555" cy="36805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BF015BD-A855-45DB-B2C6-E119C4DF300A}"/>
              </a:ext>
            </a:extLst>
          </p:cNvPr>
          <p:cNvSpPr/>
          <p:nvPr/>
        </p:nvSpPr>
        <p:spPr>
          <a:xfrm>
            <a:off x="4780124" y="2201314"/>
            <a:ext cx="263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DĚJEPIS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KULTURA ARCHAICKÉHO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296474" y="1524001"/>
            <a:ext cx="11599052" cy="4951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0" marR="1181100">
              <a:lnSpc>
                <a:spcPct val="106000"/>
              </a:lnSpc>
              <a:spcAft>
                <a:spcPts val="0"/>
              </a:spcAft>
            </a:pPr>
            <a:r>
              <a:rPr lang="cs-CZ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Klíčová slova:</a:t>
            </a:r>
            <a:r>
              <a:rPr lang="cs-CZ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poezie, (předsokratovská) filosofie, vázy - sochy - reliéfy jako doklady rozvinuté umělecké a řemeslné tvorby, sloupové architektonické řády, soutěže a olympijské hry</a:t>
            </a:r>
          </a:p>
          <a:p>
            <a:pPr>
              <a:lnSpc>
                <a:spcPts val="100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ts val="1685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711200"/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Literatura</a:t>
            </a:r>
            <a:endParaRPr lang="cs-CZ" sz="180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57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marR="850900" lvl="0" indent="-342900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Homérovy eposy Ilias a Odyssea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o Trojské válce a dlouhém návratu krále Odyssea na rodnou Ithaku</a:t>
            </a:r>
          </a:p>
          <a:p>
            <a:pPr>
              <a:lnSpc>
                <a:spcPts val="235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Ezopovy bajky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krátká alegorická vyprávění zakončená mravním ponaučením</a:t>
            </a:r>
          </a:p>
          <a:p>
            <a:pPr>
              <a:lnSpc>
                <a:spcPts val="21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Sapfó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tvořící milostnou a svatební lyriku</a:t>
            </a:r>
          </a:p>
          <a:p>
            <a:pPr>
              <a:lnSpc>
                <a:spcPts val="22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Anakreón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opěvující víno a ženy</a:t>
            </a:r>
          </a:p>
          <a:p>
            <a:pPr>
              <a:lnSpc>
                <a:spcPts val="22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Hesiodův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spis „Práce a dny“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návody k venkovským pracím</a:t>
            </a:r>
          </a:p>
          <a:p>
            <a:pPr>
              <a:lnSpc>
                <a:spcPts val="100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ts val="1915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711200"/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Filosofie</a:t>
            </a:r>
            <a:endParaRPr lang="cs-CZ" sz="180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23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původně nauka zahrnující všechny vědní poznatky</a:t>
            </a:r>
          </a:p>
          <a:p>
            <a:pPr>
              <a:lnSpc>
                <a:spcPts val="55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marR="723900" lvl="0" indent="-342900">
              <a:lnSpc>
                <a:spcPct val="96000"/>
              </a:lnSpc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 archaickém období řešeny hlavně 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otázky o původu světa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 možnostech 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pravdivého poznání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(tzv. předsokratovská filosofie)</a:t>
            </a:r>
          </a:p>
          <a:p>
            <a:pPr>
              <a:lnSpc>
                <a:spcPts val="1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342900" rtl="0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04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KULTURA ARCHAICKÉHO OBDOBÍ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448874" y="1310641"/>
            <a:ext cx="11599052" cy="589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0"/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Malířství</a:t>
            </a:r>
            <a:endParaRPr lang="cs-CZ" sz="180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23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dochováno zejména na 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vázách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(z latinského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nádoba)</a:t>
            </a:r>
          </a:p>
          <a:p>
            <a:pPr>
              <a:lnSpc>
                <a:spcPts val="55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marR="939800" lvl="0" indent="-342900">
              <a:lnSpc>
                <a:spcPct val="96000"/>
              </a:lnSpc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nejprve jednoduché geometrické motivy, později ornamenty rostlinné, obrazy lvů, sfing, bájných ptáků</a:t>
            </a:r>
          </a:p>
          <a:p>
            <a:pPr>
              <a:lnSpc>
                <a:spcPts val="55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marR="711200" lvl="0" indent="-342900">
              <a:lnSpc>
                <a:spcPct val="96000"/>
              </a:lnSpc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keramika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černofigurová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(6. stol. př. n. l.) a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červenofigurová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(5. stol. př. n. l.) – náměty z denního života (např. řemesla) nebo života bohů</a:t>
            </a:r>
          </a:p>
          <a:p>
            <a:pPr>
              <a:lnSpc>
                <a:spcPts val="100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ts val="1915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cs-CZ" sz="180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11200"/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Sochařství</a:t>
            </a:r>
            <a:endParaRPr lang="cs-CZ" sz="180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24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sochy zdobeny barevnou malbou</a:t>
            </a:r>
          </a:p>
          <a:p>
            <a:pPr>
              <a:lnSpc>
                <a:spcPts val="55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marR="1066800" lvl="0" indent="-342900">
              <a:lnSpc>
                <a:spcPct val="96000"/>
              </a:lnSpc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nejčastější motivy: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nahý mladý muž (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kúros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mladá dívka oděná v rouchu (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koré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bohové</a:t>
            </a:r>
          </a:p>
          <a:p>
            <a:pPr>
              <a:lnSpc>
                <a:spcPts val="22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reliéfy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ozdoba chrámů, náhrobků</a:t>
            </a:r>
          </a:p>
          <a:p>
            <a:pPr>
              <a:lnSpc>
                <a:spcPts val="100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ts val="1915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711200"/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Architektura</a:t>
            </a:r>
            <a:endParaRPr lang="cs-CZ" sz="1800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24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monumentální stavby, 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kamenné chrámy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zasvěcené bohům</a:t>
            </a:r>
          </a:p>
          <a:p>
            <a:pPr>
              <a:lnSpc>
                <a:spcPts val="21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"/>
              <a:tabLst>
                <a:tab pos="11684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základním stavebním prvkem 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sloup</a:t>
            </a:r>
            <a:endParaRPr lang="cs-CZ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550"/>
              </a:lnSpc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342900" marR="2425700" lvl="0" indent="-342900">
              <a:lnSpc>
                <a:spcPct val="96000"/>
              </a:lnSpc>
              <a:spcAft>
                <a:spcPts val="0"/>
              </a:spcAft>
              <a:buFont typeface="Wingdings" panose="05000000000000000000" pitchFamily="2" charset="2"/>
              <a:buChar char=""/>
              <a:tabLst>
                <a:tab pos="116332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tři architektonické řády (rozdíl ve tvarech sloupů a hlavic): </a:t>
            </a:r>
            <a:r>
              <a:rPr lang="cs-CZ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dórský, iónský a korintský</a:t>
            </a:r>
            <a:endParaRPr lang="cs-CZ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-342900" rtl="0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9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5643F2-5D51-0D4D-6821-2A6320E7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12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9990369-18F5-995F-D153-20973D99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824" y="0"/>
            <a:ext cx="6858352" cy="36006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62AFC7-6038-1EE2-63E1-01EC5F3F0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84" y="3695537"/>
            <a:ext cx="6293173" cy="31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82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ATHÉNY A SPARTA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13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878840" y="1005739"/>
            <a:ext cx="1043432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Klíčová slova: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Attika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, demokracie,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archonti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, reformy Solónovy a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Kleisthénovy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, vyspělá kultura;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Lakónie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, vojáci a otroci, připravenost k boji, tělesná zdatnost, politická izolace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ATHÉNY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řecký městský stát v kraji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Attika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podle legendy zdejší lid poprvé sjednotil král Théseus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kolébka demokracie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do čela státu později zvoleno devět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archontů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vládců z řad urozených (první vládl, druhý zastával náboženské funkce, třetí stál v čele vojenských sil; ostatní se starali o zákony)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Solón (asi 638 - 555 př. n. 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nejvyšší státní úředník, básník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za státní peníze vykoupil otroky, kteří upadli do otroctví pro dluhy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zavedení práva občanů (mužů nad 20 let) hlasovat na lidovém sněmu</a:t>
            </a:r>
          </a:p>
          <a:p>
            <a:r>
              <a:rPr lang="cs-CZ" dirty="0" err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Kleisthenés</a:t>
            </a:r>
            <a:r>
              <a:rPr lang="cs-CZ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(kolem 570 – 507 př. n. 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posílena moc lidového sněmu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rozdělil obyvatele dle územního principu do 10 skupin (fýl), každou fýlu zastupovalo na sněmu 50 lidí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kladen velký důraz na vzdělání a kulturu (→ velmi vyspělá), vzdělání určeno pouze chlapcům (x ve Spartě vychovávány i dívky)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269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ATHÉNY A SPARTA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878840" y="1005739"/>
            <a:ext cx="1043432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řecký městský stát v kraji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Lakónie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obyvateli profesionální vojáci + otroci (původní obyvatelstvo)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život Sparťanů podřízen boji, tomu uzpůsobena i výchova dětí: chlapci se od 7 let připravují na roli vojáka (bojovníka) pod dohledem státu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důraz kladen na tělesnou zdatnost, méně už na vzdělání a kulturu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izolování od ostatních států, nezájem o obchod (x Athéňané velmi schopní obchodníci), dokládají to nálezy železných slitků nahrazujících mince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 Athénách se za doby Solóna začal rodit systém zvaný demokracie (z řeckého „vláda lidu“). Teprve po </a:t>
            </a:r>
            <a:r>
              <a:rPr lang="cs-CZ" dirty="0" err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Kleisthénových</a:t>
            </a:r>
            <a:r>
              <a:rPr lang="cs-CZ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reformách se stal lidový sněm skutečnou nejvyšší mocí v athénském státě. Kdo jiného ovládá násilím, ten se nemůže cítit bezpečně. Proto se Sparťané plně věnovali vojenství. Jejich těžkooděnci byli pokládáni za nepřemožitelné v otevřeném boji. Sparťané se izolovali od ostatních států, což záporně ovlivnilo rozvoj řemesel, obchodu, stavitelství i duchovní kultury.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584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ATHÉNY A SPARTA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220E20-C8AD-065D-83FD-78196D2E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725" y="1516895"/>
            <a:ext cx="6154550" cy="507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85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ATHÉNY A SPARTA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16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5BF1762-BFAE-9F95-7DA5-BD6D1CCF3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354756"/>
            <a:ext cx="5427448" cy="540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3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KLASICKÉ OBDOBÍ (500-338 př. n. l.)</a:t>
            </a:r>
            <a:endParaRPr lang="cs-CZ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17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878840" y="872074"/>
            <a:ext cx="10434320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Klíčová slova: klasický jest dokonalý a obdivuhodný, obranné války řeckých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poleis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, Marathón, Thermopyly,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Salamína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, délský námořní spolek, reformy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Periklovy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, vrchol otrokářské demokracie, Řek proti Řekovi, vzestup Makedonie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Řecko-perské války (492 – 449 př. n. l.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příčina: povstání maloasijských Řeků v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Mílétu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proti Peršanům (nesvoboda, daně) → athénská pomoc = záminka Peršanů k napadení evropského Řecka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významné bitvy: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u Marathónu (490 př. n. l.) – Peršané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Dareios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I.) poraženi vojevůdcem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Milthiadem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; pověst o běžci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Diomedonovi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který spěchal oznámit zprávu o vítězství do Athén a tam padl mrtev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u mysu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Arthemisión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(480 př. n. l.) – vyhráli Peršané (Xerxes I.) a otevřeli si cestu do Řecka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u Thermopyl (480 př. n. l.) – perská přesila, rozhodující střetnutí v soutěsce, kde se statečně bránilo 300 Sparťanů v čele s králem Leonidem; ti zradou Řeka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Salamíny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(480 př. n. l.) – námořní bitva, vítězství Řeků vedených Athénami o 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Platají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(479 př. n. l.) – opět vítězství Řeků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u mysu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Mykallé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(479 př. n. l.) – Řekové s konečnou platností vítězí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vznik délského (athénského) námořního spolku s cílem pokračovat ve válce s Peršany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449 př. n. l.: mír, konec řecko-perských válek; vybojována nezávislost Řeků v Malé Asii a v Egejském moři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364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KLASICKÉ OBDOBÍ (500-338 př. n. l.)</a:t>
            </a:r>
            <a:endParaRPr lang="cs-CZ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18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878840" y="1005739"/>
            <a:ext cx="1043432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Periklova</a:t>
            </a:r>
            <a:r>
              <a:rPr lang="cs-CZ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doba (443 – 429 př. n. 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nejvyšší athénský úředník (1. stratég)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myšlenka stejných práv pro všechny svobodné občany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zavedl finanční příspěvek pro úředníky =&gt; zpřístupnění úřadů i pro nemajetné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zajistil vyplácení sociálních dávek válečným invalidům, vdovám a sirotkům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40x ročně svoláváno lidové shromáždění (hlasování a rozhodování všech občanů, mužů nad 20 let) → demokracie přímá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Peloponéská válka (431 – 404 př. n. 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boje Řeků proti Řekům o nadvládu nad Řeckem (zejména Athény x Sparta)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Sparťané podporováni Peršany (princ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Kýros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Athény poraženy v bitvě 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Aigospotamoi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(405 př. n. l.) → postupný zánik demokracie v Řecku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vítězná Sparta také významně oslabena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od poloviny 4. století př. n. l. vzestup sousední Makedonie</a:t>
            </a:r>
          </a:p>
          <a:p>
            <a:endParaRPr lang="cs-CZ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800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Silný nepřítel Řeky na čas sjednotil. Vítězstvím nad Peršany ovládli obchodní cesty do Černomoří. S válečnou kořistí získali i otroky. Když ale nebezpečí pominulo, nedokázali trvale spolupracovat. Rozpory narůstaly zejména mezi Athénami a Spartou. Rozpoutali proti sobě krutou peloponéskou válku. Vzájemným oslabením otevřeli cestu ke ztrátě svobody celého Řecka.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041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KLASICKÉ OBDOBÍ (500-338 př. n. l.)</a:t>
            </a:r>
            <a:endParaRPr lang="cs-CZ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19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FCC4ED-5E71-DD35-120D-9755EAA86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241" y="1226669"/>
            <a:ext cx="6978786" cy="552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ÚVOD DO ANTIKY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705D656-B363-4F01-9FCB-145397F37E65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45397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antika = období dějin starověkého Řecka a Říma (1000 př. n. l. – 500 n. l.)</a:t>
            </a:r>
          </a:p>
          <a:p>
            <a:pPr algn="just"/>
            <a:endParaRPr lang="cs-CZ" sz="1800" b="1" i="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přesun těžiště dějin do zemí kolem Středozemního moře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přeměna občinové držby půdy v soukromé vlastnictví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rozvoj řemesel, obchodu a peněžního hospodářství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rozhodující společenské postavení mají svobodní, plnoprávní občané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střídání státního zřízení: království, vláda rodové šlechty, (otrokářská)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demokracie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vzrůst počtu otroků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antická kultura = základ pozdější evropské vzdělanosti a kultury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hospodářský rozvoj ovlivněn objevem železa (kolem roku 1000 př. n. l.)</a:t>
            </a:r>
          </a:p>
          <a:p>
            <a:pPr algn="just"/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11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KLASICKÉ OBDOBÍ </a:t>
            </a:r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KULTURA</a:t>
            </a:r>
            <a:endParaRPr lang="cs-CZ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20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7AEC55-197E-D24B-A528-119C61053138}"/>
              </a:ext>
            </a:extLst>
          </p:cNvPr>
          <p:cNvSpPr txBox="1"/>
          <p:nvPr/>
        </p:nvSpPr>
        <p:spPr>
          <a:xfrm>
            <a:off x="349108" y="1066800"/>
            <a:ext cx="11493784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Klíčová slova: kalokagathia výchovným ideálem, hloubání filosofů o světě, pravdě a lidském poznání, první historikové, řečníci z povolání, Hippokratova přísaha, dokonalé sochy zachycující krásu lidského těla, architektura ve znamení staveb chrámových a veřejných, divadlo tragické i komediální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6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Výchova a vzdělání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potřeba vzdělání k zastávání úřadů, k řízení obchodu, díle apod.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ideálem kalokagathia, spojení duševní a tělesné dokonalosti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soukromé školy pro chlapce od 7 let x dívky vychovávány v rodině (domácí práce, tkaní, péče o děti)</a:t>
            </a:r>
          </a:p>
          <a:p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6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Filosofie</a:t>
            </a:r>
          </a:p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v klasickém období řešeny otázky: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podstatě světa – např.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Empedoklés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tvrdil, že veškeré látky vznikly slučováním a rozlučováním 4 hmotných prvků (země, ohně, vzduchu a vody);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Démokritos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přišel s myšlenkou, že látky jsou složeny z nedělitelných částic – atomů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o podstatě lidského poznání – např. sofisté, učitelé moudrosti, lidské poznání zpochybňovali (pravda je jen relativní, každý člověk má svou pravdu);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Sókratés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byl však toho názoru, že pravda je založena na vědění a vymezení jasných pojmů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o ideálech –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Sókratův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žák Platón, zakladatel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Akadémie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, učil o tom, že svět vnímatelný smysly je jen nedokonalým odrazem světa idejí; lidskou společnost rozdělil do tří stavů (filosofové, bojovníci a výrobci)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o smyslovém poznání – Platónův žák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Aristotelés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, zakladatel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Lykeionu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, provedl kritiku učení o ideálech a v protikladu k ní zdůrazňoval poznání skutečnosti smysly</a:t>
            </a:r>
          </a:p>
        </p:txBody>
      </p:sp>
    </p:spTree>
    <p:extLst>
      <p:ext uri="{BB962C8B-B14F-4D97-AF65-F5344CB8AC3E}">
        <p14:creationId xmlns:p14="http://schemas.microsoft.com/office/powerpoint/2010/main" val="4245696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KLASICKÉ OBDOBÍ </a:t>
            </a:r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KULTURA</a:t>
            </a:r>
            <a:endParaRPr lang="cs-CZ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21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7AEC55-197E-D24B-A528-119C61053138}"/>
              </a:ext>
            </a:extLst>
          </p:cNvPr>
          <p:cNvSpPr txBox="1"/>
          <p:nvPr/>
        </p:nvSpPr>
        <p:spPr>
          <a:xfrm>
            <a:off x="349108" y="1066800"/>
            <a:ext cx="1149378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Dějepisectví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zaznamenány dějiny válek řecko-perských (Hérodotos) a peloponéské (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Thúkýdidés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řecké dějiny v období 411 – 362 př. n. l. sepsal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Xenofón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6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Řečnictví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čili rétorika; potřebné v politické, obchodní i soudní činnosti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záležitost všeobecného vzdělání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profesionální řečníci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Ísokratés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Démosthénés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6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Lékařství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původně se rozvíjelo v rámci kultu boha Asklépia, později nadpřirozené jevy odmítnuty Hippokratem - důraz na důkladné pozorování pacienta</a:t>
            </a:r>
          </a:p>
          <a:p>
            <a:endParaRPr lang="cs-CZ" sz="1600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600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6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Malířství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výzdoba keramických nádob, džbánků na olej, váz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170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KLASICKÉ OBDOBÍ </a:t>
            </a:r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KULTURA</a:t>
            </a:r>
            <a:endParaRPr lang="cs-CZ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22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7AEC55-197E-D24B-A528-119C61053138}"/>
              </a:ext>
            </a:extLst>
          </p:cNvPr>
          <p:cNvSpPr txBox="1"/>
          <p:nvPr/>
        </p:nvSpPr>
        <p:spPr>
          <a:xfrm>
            <a:off x="349108" y="1005739"/>
            <a:ext cx="1149378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Sochařství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vynikající zachycení proporcí lidského těla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oblíbeným materiálem bílý mramor a bronz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dochovány většinou římské kopie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Myrón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– Diskobolos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Polykleitos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Doryforos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Feidias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- Athéna pro Parthenón na Akropoli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Práxitelés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Afrodíta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Knidská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drobné terakotové a bronzové sošky (milodary)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6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Architektura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Asklepios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budovány převážně chrámové stavby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obnovena athénská Akropole zničená v řecko-perských válkách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výstavné veřejné stavby - divadla, stadiony, knihovny, kasárna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6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Literatura a divadlo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rozvoj dramatu vzniknuvšího z písní a obřadů zasvěcených bohu Dionýsovi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dva typy divadelních her: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tragédie - truchlohra s tragickým koncem (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Aischylos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, Sofokles,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Euripidés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komedie - žertovná forma kritiky společenských jevů (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Aristofanés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divadelní představení uskutečňována v nekrytém divadle s výbornou akustikou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herci, odění do bílých rouch, nosili masky a hráli i ženské role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961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KLASICKÉ OBDOBÍ </a:t>
            </a:r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KULTURA</a:t>
            </a:r>
            <a:endParaRPr lang="cs-CZ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23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7AEC55-197E-D24B-A528-119C61053138}"/>
              </a:ext>
            </a:extLst>
          </p:cNvPr>
          <p:cNvSpPr txBox="1"/>
          <p:nvPr/>
        </p:nvSpPr>
        <p:spPr>
          <a:xfrm>
            <a:off x="349108" y="1005739"/>
            <a:ext cx="11493784" cy="2445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 době rozkvětu starověké klasické kultury se do Athén sjížděli učenci, básníci a umělci z různých řeckých městských států. V divadle a při náboženských obřadech se setkávali všichni obyvatelé města. Řecká kultura byla přístupná každému.</a:t>
            </a:r>
          </a:p>
          <a:p>
            <a:pPr>
              <a:lnSpc>
                <a:spcPts val="420"/>
              </a:lnSpc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Klasické Řecko hlásalo požadavek </a:t>
            </a:r>
            <a:r>
              <a:rPr lang="cs-CZ" sz="1800" b="1" i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kalos</a:t>
            </a:r>
            <a:r>
              <a:rPr lang="cs-CZ" sz="1800" b="1" i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b="1" i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kai</a:t>
            </a:r>
            <a:r>
              <a:rPr lang="cs-CZ" sz="1800" b="1" i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b="1" i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agathos</a:t>
            </a: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což znamenalo vychovávat mládež po stránce tělesné i duševní. Řecké slovo </a:t>
            </a:r>
            <a:r>
              <a:rPr lang="cs-CZ" sz="1800" b="1" i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kalos</a:t>
            </a: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lze přeložit jako chytrý, slušný, čestný, příjemný… I slovo </a:t>
            </a:r>
            <a:r>
              <a:rPr lang="cs-CZ" sz="1800" b="1" i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agathos</a:t>
            </a: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má více významů, například dobrý, zdravý, statný, chrabrý…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4E92152-CEE4-DDD5-7067-392A60470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431" y="3581400"/>
            <a:ext cx="3379937" cy="296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13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KLASICKÉ OBDOBÍ </a:t>
            </a:r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KULTURA</a:t>
            </a:r>
            <a:endParaRPr lang="cs-CZ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24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7AEC55-197E-D24B-A528-119C61053138}"/>
              </a:ext>
            </a:extLst>
          </p:cNvPr>
          <p:cNvSpPr txBox="1"/>
          <p:nvPr/>
        </p:nvSpPr>
        <p:spPr>
          <a:xfrm>
            <a:off x="349108" y="1005739"/>
            <a:ext cx="11493784" cy="2445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 době rozkvětu starověké klasické kultury se do Athén sjížděli učenci, básníci a umělci z různých řeckých městských států. V divadle a při náboženských obřadech se setkávali všichni obyvatelé města. Řecká kultura byla přístupná každému.</a:t>
            </a:r>
          </a:p>
          <a:p>
            <a:pPr>
              <a:lnSpc>
                <a:spcPts val="420"/>
              </a:lnSpc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Klasické Řecko hlásalo požadavek </a:t>
            </a:r>
            <a:r>
              <a:rPr lang="cs-CZ" sz="1800" b="1" i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kalos</a:t>
            </a:r>
            <a:r>
              <a:rPr lang="cs-CZ" sz="1800" b="1" i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b="1" i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kai</a:t>
            </a:r>
            <a:r>
              <a:rPr lang="cs-CZ" sz="1800" b="1" i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sz="1800" b="1" i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agathos</a:t>
            </a: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což znamenalo vychovávat mládež po stránce tělesné i duševní. Řecké slovo </a:t>
            </a:r>
            <a:r>
              <a:rPr lang="cs-CZ" sz="1800" b="1" i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kalos</a:t>
            </a: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lze přeložit jako chytrý, slušný, čestný, příjemný… I slovo </a:t>
            </a:r>
            <a:r>
              <a:rPr lang="cs-CZ" sz="1800" b="1" i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agathos</a:t>
            </a: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má více významů, například dobrý, zdravý, statný, chrabrý…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4E92152-CEE4-DDD5-7067-392A60470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431" y="3581400"/>
            <a:ext cx="3379937" cy="296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71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261282"/>
            <a:ext cx="9824720" cy="584775"/>
          </a:xfrm>
        </p:spPr>
        <p:txBody>
          <a:bodyPr/>
          <a:lstStyle/>
          <a:p>
            <a:pPr marL="711200"/>
            <a:r>
              <a:rPr lang="cs-CZ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KLASICKÉ OBDOBÍ </a:t>
            </a:r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KULTURA</a:t>
            </a:r>
            <a:endParaRPr lang="cs-CZ" sz="32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25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CE75244-70AF-5D14-06C2-164458E4C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862" y="1389966"/>
            <a:ext cx="7735076" cy="489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57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76616"/>
            <a:ext cx="9824720" cy="954107"/>
          </a:xfrm>
        </p:spPr>
        <p:txBody>
          <a:bodyPr/>
          <a:lstStyle/>
          <a:p>
            <a:pPr marL="711200"/>
            <a: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HELÉNESTICKÉ OBDOBÍ (338-146 př. n. l.)</a:t>
            </a:r>
            <a:b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26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7AEC55-197E-D24B-A528-119C61053138}"/>
              </a:ext>
            </a:extLst>
          </p:cNvPr>
          <p:cNvSpPr txBox="1"/>
          <p:nvPr/>
        </p:nvSpPr>
        <p:spPr>
          <a:xfrm>
            <a:off x="349108" y="1005739"/>
            <a:ext cx="11493784" cy="6046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Klíčová slova: obecná charakteristika státu, Filipova vize, vítězství nad spojenými řeckými městskými státy, Alexandrův sen o světovládě, helénistická kultura, diadochové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období nadvlády Makedonie až do rozpadu říše Alexandra Velikého a do nadvlády Říma; přechod k pozdně otrokářské společnosti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Vzestup Makedonie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řecký stát na severu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hornatá krajina s pastvinami (chov dobytka)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velká vzdálenost od mořských obchodních cest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 čele král = nejvyšší kněz, soudce a velitel vojska; oporou šlechta a vojenské družiny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Filip II. (359–336 př. n. l.)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vybudoval silné vojsko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vývoz dřeva = významný zdroj financí (dřevo potřeba pro stavbu lodí)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snaha vytvořit mocný stát a ovládnout celé Řecko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338 př. n. l.: bitva u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Chairóneie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Filip poráží řecké městské státy v čele s Athénami a Thébami	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337 př. n. l.: založen Spolek řeckých států pod nadvládou Makedonie → plánováno tažení proti Persii x Filip II. zavražděn na svatbě své dcery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b="1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8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7052" y="76616"/>
            <a:ext cx="9824720" cy="954107"/>
          </a:xfrm>
        </p:spPr>
        <p:txBody>
          <a:bodyPr/>
          <a:lstStyle/>
          <a:p>
            <a:pPr marL="711200"/>
            <a: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HELÉNESTICKÉ OBDOBÍ (338-146 př. n. l.)</a:t>
            </a:r>
            <a:b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27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7AEC55-197E-D24B-A528-119C61053138}"/>
              </a:ext>
            </a:extLst>
          </p:cNvPr>
          <p:cNvSpPr txBox="1"/>
          <p:nvPr/>
        </p:nvSpPr>
        <p:spPr>
          <a:xfrm>
            <a:off x="349108" y="944779"/>
            <a:ext cx="11493784" cy="6466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Říše Alexandra Velikého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b="1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Alexandr Veliký (336–323 př. n. l.)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syn Filipa II., vzdělaný, ctižádostivý, schopný vojevůdce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jeho učitelem filosof Aristoteles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jeho snem vytvořit mohutnou světovou říši =&gt; tažení do Malé Asie, Persie, Egypta, Indie (zde neúspěch)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hlavním městem říše Babylon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prolínání řecké a orientální kultury =&gt; nová kultura helénistická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 Alexandrově smrti války a rozdělení mohutné říše mezi jeho diadochy - vojenskými veliteli, jednotlivé státy postupně kořistí vzmáhající se římské říše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Makedonský král Filip II. využil oslabení Řecka a ovládl ho. Jeho syn Alexandr vojenskými taženími vytvořil velkou říši. Řecká kultura se rozšířila do dalších oblastí a obohatila se novými poznatky. Vědci považují tuto dobu za počátek helénismu.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b="1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Obsazení Řecka, Makedonie a dobytí </a:t>
            </a:r>
            <a:r>
              <a:rPr lang="cs-CZ" sz="1800" b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Korinthu</a:t>
            </a: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Římany znamenalo konec řecké svobody. Neznamenalo to však zánik řecké kultury. Římané naopak mnohé od Řeků převzali a v mnohém je napodobovali.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b="1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499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6572" y="434419"/>
            <a:ext cx="9824720" cy="954107"/>
          </a:xfrm>
        </p:spPr>
        <p:txBody>
          <a:bodyPr/>
          <a:lstStyle/>
          <a:p>
            <a:pPr marL="711200"/>
            <a: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HELÉNESTICKÉ OBDOBÍ (338-146 př. n. l.)</a:t>
            </a:r>
            <a:b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28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276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5A922D-219E-24F1-0821-BFDD26F08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753" y="1164801"/>
            <a:ext cx="6142491" cy="518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7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8172" y="90000"/>
            <a:ext cx="9824720" cy="1384995"/>
          </a:xfrm>
        </p:spPr>
        <p:txBody>
          <a:bodyPr/>
          <a:lstStyle/>
          <a:p>
            <a:pPr marL="711200"/>
            <a: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HELÉNESTICKÉ OBDOBÍ (338-146 př. n. l.)</a:t>
            </a:r>
            <a:b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kultura</a:t>
            </a:r>
            <a:b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29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7AEC55-197E-D24B-A528-119C61053138}"/>
              </a:ext>
            </a:extLst>
          </p:cNvPr>
          <p:cNvSpPr txBox="1"/>
          <p:nvPr/>
        </p:nvSpPr>
        <p:spPr>
          <a:xfrm>
            <a:off x="349108" y="944779"/>
            <a:ext cx="11493784" cy="5819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Klíčová slova: mísení kultur, Alexandrie, etika, výstavná města, pohyb a emoce jako dominantní umělecký výrazový prostředek, vzestup vědy a techniky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vznikla mísením řecké kultury a kultur orientálních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jejím střediskem se stala ptolemaiovská Alexandrie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vybudován vědecký ústav nazývaný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Múseion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(chrám Múz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postavena rozsáhlá Bibliotéka (knihovna) soustřeďující všechna významná díla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 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originálech či v opisech (přes půl milionu svitků)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 vjezdu do přístavu stál 140 m vysoký maják, jeden ze sedmi divů světa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rostl zájem o sport, krásu a dokonalost lidského těla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důraz kladen na etiku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změnil se názor na ženu → úctu mužů vzbuzují jejich povahové vlastnosti a důstojnost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architekti projektovali výstavná města s pravoúhlou sítí ulic, rozlehlými náměstími, veřejnými budovami, krytými sloupořadími, chrámy, patrovými měšťanskými domy, vodovody (např. maloasijské město Pergamon)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oblíbeným výrazovým prostředkem sochařů byl pohyb a duševní hnutí, úsilí o realismus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b="1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0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OBDOBÍ EGEJSKÉ KULTURY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5AE102D-AF5D-6B9D-9860-DD4CF51138A6}"/>
              </a:ext>
            </a:extLst>
          </p:cNvPr>
          <p:cNvSpPr txBox="1"/>
          <p:nvPr/>
        </p:nvSpPr>
        <p:spPr>
          <a:xfrm>
            <a:off x="517454" y="1268688"/>
            <a:ext cx="1115709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Klíčová slova: Egejské moře,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mínojská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 civilizace,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Knóssos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, přírodní katastrofa, vpád </a:t>
            </a:r>
            <a:r>
              <a:rPr lang="cs-CZ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Achájů</a:t>
            </a:r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, přenesení centra do Mykén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počátek asi 2700 př. n. l., po roce 2000 př. n. l. hospodářský a kulturní rozkvět hlavní střediska na Krétě a v Mykénách = místa zrození řecké i evropské kultury vliv také na Malou Asii a Kykladské ostrovy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Kréta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první obyvatelé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nespíše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původem z Malé Asie (zemědělci, rybáři, chovatelé dobytka) stavba rozsáhlých paláců bez doloženého opevnění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Knóssos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– archeologický výzkum prováděl od roku 1894 britský vědec Arthur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Evans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vyspělá kultura též nazývána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mínojskou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(podle krétského krále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Mínoa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 oslabena přírodní katastrofou (výbuch sopky a zemětřesení) → vpád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achájských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kmenů z pevninského Řecka (1450 př. n. l.) → středisko moci a kultury přeneseno do Mykén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Příčinou rozkvětu Kréty byla kromě jiného i její výhodná zeměpisná poloha na křižovatce mořských cest. Pro </a:t>
            </a:r>
            <a:r>
              <a:rPr lang="cs-CZ" sz="1800" b="1" dirty="0" err="1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mínojskou</a:t>
            </a:r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 mykénskou kulturu se používá společný název egejská kultura. Je považována za nejstarší v Evropě.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11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8172" y="90000"/>
            <a:ext cx="9824720" cy="1384995"/>
          </a:xfrm>
        </p:spPr>
        <p:txBody>
          <a:bodyPr/>
          <a:lstStyle/>
          <a:p>
            <a:pPr marL="711200"/>
            <a: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HELÉNESTICKÉ OBDOBÍ (338-146 př. n. l.)</a:t>
            </a:r>
            <a:b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kultura</a:t>
            </a:r>
            <a:b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30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7AEC55-197E-D24B-A528-119C61053138}"/>
              </a:ext>
            </a:extLst>
          </p:cNvPr>
          <p:cNvSpPr txBox="1"/>
          <p:nvPr/>
        </p:nvSpPr>
        <p:spPr>
          <a:xfrm>
            <a:off x="349108" y="1066800"/>
            <a:ext cx="11493784" cy="4565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malířství se i nadále soustředilo na výzdobu váz; nástěnné malby známy jen z římských kopií nebo z popisů antických autorů; oblíbené také mozaiky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filosofy hledána otázka smyslu života jednotlivce; hledán návod, jak správně žít a umřít, jak dosáhnout v životě štěstí a duševní klid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literatura se obrátila k psychice člověka, zachycovala detaily každodenního života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řecké drama upadalo, naopak na vzestupu nová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attická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komedie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prudký rozvoj zaznamenala věda a technika (např. Archimédův zákon o plovoucích tělesech nebo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Eratosthénův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pokus vypočítat obvod zeměkoule)</a:t>
            </a:r>
          </a:p>
          <a:p>
            <a:pPr marL="996950" marR="711200" indent="-285750" algn="just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1395"/>
              </a:lnSpc>
            </a:pPr>
            <a:r>
              <a:rPr lang="cs-CZ" sz="1800" b="1" dirty="0">
                <a:solidFill>
                  <a:srgbClr val="2388A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1800" b="1" dirty="0">
              <a:solidFill>
                <a:srgbClr val="2388A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11200" marR="711200">
              <a:lnSpc>
                <a:spcPct val="97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2388A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Řekové si vysoce cenili osobní svobodu. Využívali znalostí jiných národů. Byli obdivováni pro své vědomosti a bohatost kultury, která nás ovlivňuje do dnešních dnů.</a:t>
            </a: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11200" marR="711200" algn="just">
              <a:lnSpc>
                <a:spcPct val="105000"/>
              </a:lnSpc>
              <a:spcAft>
                <a:spcPts val="0"/>
              </a:spcAft>
            </a:pPr>
            <a:endParaRPr lang="cs-CZ" sz="1800" b="1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67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8172" y="39200"/>
            <a:ext cx="9824720" cy="1384995"/>
          </a:xfrm>
        </p:spPr>
        <p:txBody>
          <a:bodyPr/>
          <a:lstStyle/>
          <a:p>
            <a:pPr marL="711200"/>
            <a: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HELÉNESTICKÉ OBDOBÍ (338-146 př. n. l.)</a:t>
            </a:r>
            <a:b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kultura</a:t>
            </a:r>
            <a:b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31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9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5184B9D-C930-CCAD-FF59-40592E3E5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52" y="1542475"/>
            <a:ext cx="3562533" cy="41594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D7CBB8-75A3-73D6-1A68-94155CE0A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9" y="1066800"/>
            <a:ext cx="4066596" cy="48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28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43315" y="-53347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Pavel Fiala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27149" y="2508765"/>
            <a:ext cx="49117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</a:t>
            </a:r>
            <a:b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4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OBDOBÍ EGEJSKÉ KULTURY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AE64AE-B5B4-1A93-AC5B-32F32105D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0" y="1134363"/>
            <a:ext cx="6800000" cy="32571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E777DA-8999-ECF0-D80D-C159CD636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360" y="1290905"/>
            <a:ext cx="3476190" cy="427619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D52BFD-208E-9B67-4827-EF09108C16D8}"/>
              </a:ext>
            </a:extLst>
          </p:cNvPr>
          <p:cNvSpPr txBox="1"/>
          <p:nvPr/>
        </p:nvSpPr>
        <p:spPr>
          <a:xfrm>
            <a:off x="6425455" y="5673861"/>
            <a:ext cx="6096000" cy="923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Wilhelm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Dörpfeld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(nahoře vlevo v díře ve zdi)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5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Heinrich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Schliemann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(nahoře vpravo na zdi)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5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Lví brány v Mykénách, 1884/1885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7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STAROVĚKÉ ŘECKO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E898D2B-4BD1-8D42-B927-63260F5D376A}"/>
              </a:ext>
            </a:extLst>
          </p:cNvPr>
          <p:cNvSpPr txBox="1"/>
          <p:nvPr/>
        </p:nvSpPr>
        <p:spPr>
          <a:xfrm>
            <a:off x="213361" y="907012"/>
            <a:ext cx="1172464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Klíčová slova: Balkánský poloostrov, řecké kmeny, rodové zřízení → rodová šlechta, společenská hierarchie, zemědělství, řemeslo, mořeplavba, alfabeta, slepý pěvec Homér, eposy, mnohobožství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jižní část Balkánského poloostrova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území prostoupeno pohořím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četné zálivy vhodné pro vznik přístavů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od 2. tisíciletí př. n. l. pronikání nových řeckých kmenů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Achájové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Aiolové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Iónové, Dórové) ze severu</a:t>
            </a:r>
          </a:p>
          <a:p>
            <a:r>
              <a:rPr lang="cs-CZ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HOMÉRSKÉ OBDOBÍ (1100-800 př. n. 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rozpad rodového zřízení, vznik větších rodů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fratrie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), v čele stařešina; rody se sdružovaly v kmeny (fýly), v čele náčelník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 rodin stařešinů vznikla rodová šlechta (aristokracie = bohatí, urození, nadřazení)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společnost: král, aristokracie, svobodní rolníci a řemeslníci, bezzemci, otroci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zemědělství: pěstování obilí (pšenice, ječmen), luštěnin (hrách, čočka), vinné révy, oliv; chov ovcí, koz a skotu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řemeslná výroba: železné sekyry, hrnčířství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mořeplavba: na ostrovy v Egejském moři a na pobřeží Malé Asie (první kolonizace)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od Féničanů převzata alfabeta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kultura: Homérovy eposy Ilias a Odyssea (viz učebnice s. 88 a 89)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náboženství: uctívání mnoha bohů (polyteismus = mnohobožství) žijících na hoře Olymp (nejvyšší bůh Zeus, pán blesku a vládce světa)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význam náboženství: sjednocující prvek mezi Řeky</a:t>
            </a:r>
          </a:p>
        </p:txBody>
      </p:sp>
    </p:spTree>
    <p:extLst>
      <p:ext uri="{BB962C8B-B14F-4D97-AF65-F5344CB8AC3E}">
        <p14:creationId xmlns:p14="http://schemas.microsoft.com/office/powerpoint/2010/main" val="38912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3160FC-8E0C-5941-7FE5-30082120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207ABEB-3C2B-7403-B185-4B760A2B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9DA9F8B-AFAB-5C45-3349-D458D8047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626" y="260681"/>
            <a:ext cx="6666667" cy="360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1A66BC-0A5A-6EA7-83EC-6D056182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157" y="2634667"/>
            <a:ext cx="2904762" cy="4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1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6779" y="262836"/>
            <a:ext cx="9824720" cy="1138773"/>
          </a:xfrm>
        </p:spPr>
        <p:txBody>
          <a:bodyPr/>
          <a:lstStyle/>
          <a:p>
            <a:r>
              <a:rPr lang="cs-CZ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ARCHAICKÉ OBDOBÍ (800-500 př. n. l.)</a:t>
            </a: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E898D2B-4BD1-8D42-B927-63260F5D376A}"/>
              </a:ext>
            </a:extLst>
          </p:cNvPr>
          <p:cNvSpPr txBox="1"/>
          <p:nvPr/>
        </p:nvSpPr>
        <p:spPr>
          <a:xfrm>
            <a:off x="213361" y="907012"/>
            <a:ext cx="1172464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Klíčová slova: rodová aristokracie vládne, klasické otrokářství, obchod potřebuje peníze, růst majetkových rozdílů, městské státy, velká řecká kolonizace, přechodná vláda tyranů, vznik politiky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vláda rodové aristokracie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přechod ke klasickému otrokářství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rozvoj obchodu – potřeba peněz (z mědi, stříbra)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růst majetkových rozdílů mezi lidmi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sjednocování malých řeckých obcí =&gt; vznik městských států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poleis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– mn. č.)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rozkvět vzdělanosti – z fénické abecedy se vyvinula řecká alfabeta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vzniku jednotného státu brání: - horstva oddělující jednotlivé krajiny, odlišný společenský a kulturní vývoj jednotlivých částí Řecka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Velká řecká kolonizace (8. - 6. stol. př. n. 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důvody: snaha získat novou zemědělskou půdu, touha po svobodě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směry: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1) jižní Itálie a Sicílie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2) jižní Francie a Španělsko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3) severní pobřeží Egejského moře 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4) severní Afrika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5) černomořské oblasti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přínos a důsledky: rozvoj dálkové obchodu a peněžního hospodářství, kontakt</a:t>
            </a:r>
          </a:p>
          <a:p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 civilizacemi Předního východu, zdokonalení lodí (obchodních i válečných), dovoz levného obilí a otroků</a:t>
            </a:r>
          </a:p>
        </p:txBody>
      </p:sp>
    </p:spTree>
    <p:extLst>
      <p:ext uri="{BB962C8B-B14F-4D97-AF65-F5344CB8AC3E}">
        <p14:creationId xmlns:p14="http://schemas.microsoft.com/office/powerpoint/2010/main" val="128242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6779" y="262836"/>
            <a:ext cx="9824720" cy="1138773"/>
          </a:xfrm>
        </p:spPr>
        <p:txBody>
          <a:bodyPr/>
          <a:lstStyle/>
          <a:p>
            <a:r>
              <a:rPr lang="cs-CZ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ARCHAICKÉ OBDOBÍ (800-500 př. n. l.)</a:t>
            </a: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E898D2B-4BD1-8D42-B927-63260F5D376A}"/>
              </a:ext>
            </a:extLst>
          </p:cNvPr>
          <p:cNvSpPr txBox="1"/>
          <p:nvPr/>
        </p:nvSpPr>
        <p:spPr>
          <a:xfrm>
            <a:off x="213361" y="907012"/>
            <a:ext cx="1172464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Období rané řecké tyranidy (konec 7. stol. – 2. pol. 6. stol. př. n. l.)</a:t>
            </a:r>
          </a:p>
          <a:p>
            <a:endParaRPr lang="cs-CZ" sz="1400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=přechodné období vlády tyranů (samovládců) v mnohých městských státech, využívajících sociálních rozporů</a:t>
            </a:r>
          </a:p>
          <a:p>
            <a:endParaRPr lang="cs-CZ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Vznik politiky</a:t>
            </a:r>
          </a:p>
          <a:p>
            <a:endParaRPr lang="cs-CZ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•problémy polis začínají být řešeny v radě či na lidovém shromáždění</a:t>
            </a:r>
          </a:p>
          <a:p>
            <a:endParaRPr lang="cs-CZ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400" dirty="0">
                <a:latin typeface="Verdana" panose="020B0604030504040204" pitchFamily="34" charset="0"/>
                <a:ea typeface="Verdana" panose="020B0604030504040204" pitchFamily="34" charset="0"/>
              </a:rPr>
              <a:t>•do popředí se dostávají bohatí lidé bez ohledu na urozenost</a:t>
            </a:r>
          </a:p>
          <a:p>
            <a:endParaRPr lang="cs-CZ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800" b="1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Archaické období, tak nazvali vědci dobu vzniku polis. Patří do něj i velká řecká kolonizace. Ta přinesla rozvoj starověkému Řecku a rozkvět nově osídleným oblastem. Řekové přišli do kontaktu s jinými, tzv. barbarskými národy. Vliv Řeků a jejich kultury se rozšířil na celé Středomoří a také na pobřeží Černého moře.</a:t>
            </a:r>
          </a:p>
          <a:p>
            <a:endParaRPr lang="cs-CZ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cs-CZ" sz="1800" b="1" dirty="0">
              <a:solidFill>
                <a:srgbClr val="2388A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5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7DCAE9-2638-6EE7-1D08-D649BF668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222" y="1576923"/>
            <a:ext cx="8352823" cy="49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3139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Akademie VŠEM</Template>
  <TotalTime>695</TotalTime>
  <Words>3383</Words>
  <Application>Microsoft Office PowerPoint</Application>
  <PresentationFormat>Širokoúhlá obrazovka</PresentationFormat>
  <Paragraphs>375</Paragraphs>
  <Slides>32</Slides>
  <Notes>1</Notes>
  <HiddenSlides>1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Verdana</vt:lpstr>
      <vt:lpstr>Wingdings</vt:lpstr>
      <vt:lpstr>VŠEM 2021</vt:lpstr>
      <vt:lpstr>Prezentace aplikace PowerPoint</vt:lpstr>
      <vt:lpstr>ÚVOD DO ANTIKY</vt:lpstr>
      <vt:lpstr>OBDOBÍ EGEJSKÉ KULTURY</vt:lpstr>
      <vt:lpstr>OBDOBÍ EGEJSKÉ KULTURY</vt:lpstr>
      <vt:lpstr>STAROVĚKÉ ŘECKO</vt:lpstr>
      <vt:lpstr>Prezentace aplikace PowerPoint</vt:lpstr>
      <vt:lpstr>ARCHAICKÉ OBDOBÍ (800-500 př. n. l.) </vt:lpstr>
      <vt:lpstr>ARCHAICKÉ OBDOBÍ (800-500 př. n. l.) </vt:lpstr>
      <vt:lpstr>Prezentace aplikace PowerPoint</vt:lpstr>
      <vt:lpstr>KULTURA ARCHAICKÉHO OBDOBÍ</vt:lpstr>
      <vt:lpstr>KULTURA ARCHAICKÉHO OBDOBÍ</vt:lpstr>
      <vt:lpstr>Prezentace aplikace PowerPoint</vt:lpstr>
      <vt:lpstr>ATHÉNY A SPARTA</vt:lpstr>
      <vt:lpstr>ATHÉNY A SPARTA</vt:lpstr>
      <vt:lpstr>ATHÉNY A SPARTA</vt:lpstr>
      <vt:lpstr>ATHÉNY A SPARTA</vt:lpstr>
      <vt:lpstr>KLASICKÉ OBDOBÍ (500-338 př. n. l.)</vt:lpstr>
      <vt:lpstr>KLASICKÉ OBDOBÍ (500-338 př. n. l.)</vt:lpstr>
      <vt:lpstr>KLASICKÉ OBDOBÍ (500-338 př. n. l.)</vt:lpstr>
      <vt:lpstr>KLASICKÉ OBDOBÍ KULTURA</vt:lpstr>
      <vt:lpstr>KLASICKÉ OBDOBÍ KULTURA</vt:lpstr>
      <vt:lpstr>KLASICKÉ OBDOBÍ KULTURA</vt:lpstr>
      <vt:lpstr>KLASICKÉ OBDOBÍ KULTURA</vt:lpstr>
      <vt:lpstr>KLASICKÉ OBDOBÍ KULTURA</vt:lpstr>
      <vt:lpstr>KLASICKÉ OBDOBÍ KULTURA</vt:lpstr>
      <vt:lpstr>HELÉNESTICKÉ OBDOBÍ (338-146 př. n. l.)  </vt:lpstr>
      <vt:lpstr>HELÉNESTICKÉ OBDOBÍ (338-146 př. n. l.)  </vt:lpstr>
      <vt:lpstr>HELÉNESTICKÉ OBDOBÍ (338-146 př. n. l.)  </vt:lpstr>
      <vt:lpstr>HELÉNESTICKÉ OBDOBÍ (338-146 př. n. l.) kultura  </vt:lpstr>
      <vt:lpstr>HELÉNESTICKÉ OBDOBÍ (338-146 př. n. l.) kultura  </vt:lpstr>
      <vt:lpstr>HELÉNESTICKÉ OBDOBÍ (338-146 př. n. l.) kultura  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Havlová Daniella Ema</dc:creator>
  <cp:lastModifiedBy>Pavel Fiala</cp:lastModifiedBy>
  <cp:revision>55</cp:revision>
  <dcterms:created xsi:type="dcterms:W3CDTF">2022-09-07T11:40:21Z</dcterms:created>
  <dcterms:modified xsi:type="dcterms:W3CDTF">2022-12-07T14:46:45Z</dcterms:modified>
</cp:coreProperties>
</file>