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78" r:id="rId2"/>
    <p:sldId id="257" r:id="rId3"/>
    <p:sldId id="283" r:id="rId4"/>
    <p:sldId id="286" r:id="rId5"/>
    <p:sldId id="280" r:id="rId6"/>
    <p:sldId id="281" r:id="rId7"/>
    <p:sldId id="284" r:id="rId8"/>
    <p:sldId id="287" r:id="rId9"/>
    <p:sldId id="288" r:id="rId10"/>
    <p:sldId id="289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8A9"/>
    <a:srgbClr val="AAD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8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99B7ADB-32AE-4BB8-BBB5-C026C9AE28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Chemie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1214091-EA61-40EC-85EA-B1D255A066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68460-E8CD-4DE4-A9F0-062D9159270B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24AED55-C2F6-4ECE-8DC0-14F3E9648D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B11B672-620D-4FD5-9B90-2187DAE578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4EA26-E3CD-4CDD-92B9-32EA6F264C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56989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Chemie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8A9F7-CC66-4C10-A297-255F43A0DD66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505E-55F5-44F2-82A2-30C5457D8A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2393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0505E-55F5-44F2-82A2-30C5457D8AB3}" type="slidenum">
              <a:rPr lang="cs-CZ" smtClean="0"/>
              <a:t>1</a:t>
            </a:fld>
            <a:endParaRPr lang="cs-CZ"/>
          </a:p>
        </p:txBody>
      </p:sp>
      <p:sp>
        <p:nvSpPr>
          <p:cNvPr id="5" name="Zástupný symbol pro záhlaví 4">
            <a:extLst>
              <a:ext uri="{FF2B5EF4-FFF2-40B4-BE49-F238E27FC236}">
                <a16:creationId xmlns:a16="http://schemas.microsoft.com/office/drawing/2014/main" id="{163F68B5-1261-4075-86E6-EF5863DDF07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cs-CZ"/>
              <a:t>Chemie</a:t>
            </a:r>
          </a:p>
        </p:txBody>
      </p:sp>
    </p:spTree>
    <p:extLst>
      <p:ext uri="{BB962C8B-B14F-4D97-AF65-F5344CB8AC3E}">
        <p14:creationId xmlns:p14="http://schemas.microsoft.com/office/powerpoint/2010/main" val="1243753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be.com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1241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147445"/>
            <a:ext cx="4013200" cy="69151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2388A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9EAA3B4-67B2-44B1-820A-DFBFC81CB6C3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3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F3EB82F-EBB7-44B9-B941-D409F3335362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08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E7FC70F-036B-4128-99FB-19B58F1D51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23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ukáz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11350146" y="6377715"/>
            <a:ext cx="538018" cy="365125"/>
          </a:xfrm>
        </p:spPr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sp>
        <p:nvSpPr>
          <p:cNvPr id="5" name="object 2"/>
          <p:cNvSpPr>
            <a:spLocks/>
          </p:cNvSpPr>
          <p:nvPr userDrawn="1"/>
        </p:nvSpPr>
        <p:spPr>
          <a:xfrm>
            <a:off x="386080" y="894080"/>
            <a:ext cx="11054080" cy="5477920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AAD0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délník 5"/>
          <p:cNvSpPr/>
          <p:nvPr userDrawn="1"/>
        </p:nvSpPr>
        <p:spPr>
          <a:xfrm>
            <a:off x="3907089" y="2993486"/>
            <a:ext cx="45640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Video ukázka</a:t>
            </a:r>
            <a:endParaRPr lang="cs-CZ" sz="48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A0F9BE0-B643-4C12-AF9E-00A037F418D5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18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stá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10863582" y="6290296"/>
            <a:ext cx="538018" cy="365125"/>
          </a:xfrm>
        </p:spPr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ject 2"/>
          <p:cNvSpPr>
            <a:spLocks/>
          </p:cNvSpPr>
          <p:nvPr userDrawn="1"/>
        </p:nvSpPr>
        <p:spPr>
          <a:xfrm>
            <a:off x="518160" y="853440"/>
            <a:ext cx="10883440" cy="5386056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délník 6"/>
          <p:cNvSpPr/>
          <p:nvPr userDrawn="1"/>
        </p:nvSpPr>
        <p:spPr>
          <a:xfrm>
            <a:off x="4410686" y="2993487"/>
            <a:ext cx="389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Přestávka</a:t>
            </a:r>
            <a:endParaRPr lang="cs-CZ" sz="48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5A5DA38-7CE5-44E5-B502-4A518EF37F9C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09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11050192" y="6358081"/>
            <a:ext cx="538018" cy="365125"/>
          </a:xfrm>
        </p:spPr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311" y="820632"/>
            <a:ext cx="11074899" cy="553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0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520" y="260681"/>
            <a:ext cx="9824720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957099"/>
            <a:ext cx="79196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3" r="30298" b="5815"/>
          <a:stretch/>
        </p:blipFill>
        <p:spPr>
          <a:xfrm>
            <a:off x="8270140" y="934720"/>
            <a:ext cx="3556100" cy="521495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8F1BFFC-B178-46EE-BF63-8A26A61F23C4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8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520" y="260681"/>
            <a:ext cx="9824720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957099"/>
            <a:ext cx="79196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27A8694-6339-4322-9948-DF5497044F00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67809" y="261899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9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520" y="288389"/>
            <a:ext cx="9824720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19" y="957099"/>
            <a:ext cx="7909561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81" y="957098"/>
            <a:ext cx="3566160" cy="534923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9EE8EA0-04F8-48DE-8958-6DE098410F5B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65760" y="288389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0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71296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5751" y="1142841"/>
            <a:ext cx="9130489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1" t="195" r="58119" b="-195"/>
          <a:stretch/>
        </p:blipFill>
        <p:spPr>
          <a:xfrm>
            <a:off x="350520" y="1112361"/>
            <a:ext cx="2345231" cy="498685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CF9640D-B4D0-465F-8E9F-E2A4D139E0B1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7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49452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480" y="1142841"/>
            <a:ext cx="86563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1142841"/>
            <a:ext cx="2560320" cy="25603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C383A10-B5C0-4E70-9DE8-E755C9110298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9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49452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480" y="1142841"/>
            <a:ext cx="86563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1144018"/>
            <a:ext cx="2396270" cy="159751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520" y="2738637"/>
            <a:ext cx="2396270" cy="279647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D2BDB1E-59F4-4376-B7F6-AB6F8E522693}"/>
              </a:ext>
            </a:extLst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6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49452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480" y="1142841"/>
            <a:ext cx="8656320" cy="993605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6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09AE947-C207-47AD-B8BE-7E1DCB41F596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7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D37CB16-E7D6-4BF7-AAAE-B68252FE3EA9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5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440" y="365125"/>
            <a:ext cx="11480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" y="1825625"/>
            <a:ext cx="11480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293" y="6480000"/>
            <a:ext cx="76859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2388A9"/>
                </a:solidFill>
              </a:defRPr>
            </a:lvl1pPr>
          </a:lstStyle>
          <a:p>
            <a:fld id="{789B0A88-CBF1-4A65-9018-C7FEF824227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789215" y="6480000"/>
            <a:ext cx="2708564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altLang="cs-CZ" sz="1200" dirty="0">
                <a:solidFill>
                  <a:srgbClr val="2388A9"/>
                </a:solidFill>
              </a:rPr>
              <a:t>Komunikace a prezentace	1. ročník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9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94" r:id="rId3"/>
    <p:sldLayoutId id="2147483692" r:id="rId4"/>
    <p:sldLayoutId id="2147483688" r:id="rId5"/>
    <p:sldLayoutId id="2147483693" r:id="rId6"/>
    <p:sldLayoutId id="2147483691" r:id="rId7"/>
    <p:sldLayoutId id="2147483690" r:id="rId8"/>
    <p:sldLayoutId id="2147483675" r:id="rId9"/>
    <p:sldLayoutId id="2147483678" r:id="rId10"/>
    <p:sldLayoutId id="2147483679" r:id="rId11"/>
    <p:sldLayoutId id="2147483695" r:id="rId12"/>
    <p:sldLayoutId id="2147483687" r:id="rId13"/>
    <p:sldLayoutId id="2147483684" r:id="rId14"/>
    <p:sldLayoutId id="2147483685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12" b="-383"/>
          <a:stretch/>
        </p:blipFill>
        <p:spPr>
          <a:xfrm>
            <a:off x="1460495" y="3"/>
            <a:ext cx="9184309" cy="6857997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Bc. Medek Petr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131565" y="1371442"/>
            <a:ext cx="3648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Chemie</a:t>
            </a:r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4206887" y="1724526"/>
            <a:ext cx="3395554" cy="364032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54945A1-67BE-4ED1-8427-C8EBE3A74D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84155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6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98D7B07-13AC-46EB-95B6-F265576F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10</a:t>
            </a:fld>
            <a:endParaRPr lang="cs-CZ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FA528B-9053-4DAB-BDCF-9B3EBE529B32}"/>
              </a:ext>
            </a:extLst>
          </p:cNvPr>
          <p:cNvSpPr txBox="1">
            <a:spLocks/>
          </p:cNvSpPr>
          <p:nvPr/>
        </p:nvSpPr>
        <p:spPr>
          <a:xfrm>
            <a:off x="769191" y="1330730"/>
            <a:ext cx="4016375" cy="333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spc="-150" dirty="0">
                <a:solidFill>
                  <a:srgbClr val="AAD03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Cvičení</a:t>
            </a:r>
            <a:br>
              <a:rPr lang="cs-CZ" sz="4000" b="1" spc="-150" dirty="0">
                <a:solidFill>
                  <a:srgbClr val="AAD03A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cs-CZ" sz="4000" b="1" spc="-150" dirty="0">
              <a:solidFill>
                <a:srgbClr val="2388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object 19">
            <a:extLst>
              <a:ext uri="{FF2B5EF4-FFF2-40B4-BE49-F238E27FC236}">
                <a16:creationId xmlns:a16="http://schemas.microsoft.com/office/drawing/2014/main" id="{C7FC826C-799E-4009-9450-31EDAD997FD7}"/>
              </a:ext>
            </a:extLst>
          </p:cNvPr>
          <p:cNvSpPr txBox="1"/>
          <p:nvPr/>
        </p:nvSpPr>
        <p:spPr>
          <a:xfrm>
            <a:off x="3491482" y="1664105"/>
            <a:ext cx="6834131" cy="22185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800" spc="-114" dirty="0">
                <a:uFill>
                  <a:solidFill>
                    <a:srgbClr val="2388A9"/>
                  </a:solidFill>
                </a:uFill>
                <a:latin typeface="+mj-lt"/>
                <a:ea typeface="Verdana" panose="020B0604030504040204" pitchFamily="34" charset="0"/>
                <a:cs typeface="Open Sans"/>
              </a:rPr>
              <a:t>Voda</a:t>
            </a:r>
          </a:p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800" spc="-114" dirty="0">
                <a:uFill>
                  <a:solidFill>
                    <a:srgbClr val="2388A9"/>
                  </a:solidFill>
                </a:uFill>
                <a:latin typeface="+mj-lt"/>
                <a:ea typeface="Verdana" panose="020B0604030504040204" pitchFamily="34" charset="0"/>
                <a:cs typeface="Open Sans"/>
              </a:rPr>
              <a:t>Oxid uhličitý</a:t>
            </a:r>
          </a:p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800" spc="-114" dirty="0">
                <a:uFill>
                  <a:solidFill>
                    <a:srgbClr val="2388A9"/>
                  </a:solidFill>
                </a:uFill>
                <a:latin typeface="+mj-lt"/>
                <a:ea typeface="Verdana" panose="020B0604030504040204" pitchFamily="34" charset="0"/>
                <a:cs typeface="Open Sans"/>
              </a:rPr>
              <a:t>Oxid uhelnatý</a:t>
            </a:r>
          </a:p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800" spc="-114" dirty="0">
                <a:uFill>
                  <a:solidFill>
                    <a:srgbClr val="2388A9"/>
                  </a:solidFill>
                </a:uFill>
                <a:latin typeface="+mj-lt"/>
                <a:ea typeface="Verdana" panose="020B0604030504040204" pitchFamily="34" charset="0"/>
                <a:cs typeface="Open Sans"/>
              </a:rPr>
              <a:t>Chlorid sodný</a:t>
            </a:r>
          </a:p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800" spc="-114" dirty="0">
                <a:uFill>
                  <a:solidFill>
                    <a:srgbClr val="2388A9"/>
                  </a:solidFill>
                </a:uFill>
                <a:latin typeface="+mj-lt"/>
                <a:ea typeface="Verdana" panose="020B0604030504040204" pitchFamily="34" charset="0"/>
                <a:cs typeface="Open Sans"/>
              </a:rPr>
              <a:t>Sulfid hořečnatý</a:t>
            </a:r>
            <a:endParaRPr sz="2800" dirty="0">
              <a:uFill>
                <a:solidFill>
                  <a:srgbClr val="2388A9"/>
                </a:solidFill>
              </a:uFill>
              <a:latin typeface="+mj-lt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6881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object 2"/>
          <p:cNvSpPr>
            <a:spLocks noChangeAspect="1"/>
          </p:cNvSpPr>
          <p:nvPr/>
        </p:nvSpPr>
        <p:spPr>
          <a:xfrm>
            <a:off x="191589" y="871559"/>
            <a:ext cx="11616410" cy="5305407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238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47491884"/>
              </p:ext>
            </p:extLst>
          </p:nvPr>
        </p:nvGraphicFramePr>
        <p:xfrm>
          <a:off x="1429790" y="1335877"/>
          <a:ext cx="8291026" cy="3779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7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3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2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347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3000" dirty="0">
                        <a:latin typeface="+mj-lt"/>
                        <a:cs typeface="Open Sans Light"/>
                      </a:endParaRPr>
                    </a:p>
                  </a:txBody>
                  <a:tcPr marL="0" marR="0" marT="26034" marB="0">
                    <a:solidFill>
                      <a:srgbClr val="2388A9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388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b="1" dirty="0">
                        <a:latin typeface="+mj-lt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cs-CZ" sz="1400" b="1" spc="-15" dirty="0">
                          <a:solidFill>
                            <a:srgbClr val="FFFFFF"/>
                          </a:solidFill>
                          <a:latin typeface="+mj-lt"/>
                          <a:cs typeface="Open Sans"/>
                        </a:rPr>
                        <a:t>O</a:t>
                      </a:r>
                      <a:r>
                        <a:rPr lang="cs-CZ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Open Sans Light"/>
                        </a:rPr>
                        <a:t>pakování</a:t>
                      </a:r>
                      <a:endParaRPr sz="1400" b="1" dirty="0">
                        <a:latin typeface="+mj-lt"/>
                        <a:cs typeface="Open Sans"/>
                      </a:endParaRPr>
                    </a:p>
                  </a:txBody>
                  <a:tcPr marL="36000" marR="0" marT="190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</a:pPr>
                      <a:r>
                        <a:rPr lang="cs-CZ" sz="1400" b="1" spc="-10" dirty="0">
                          <a:solidFill>
                            <a:srgbClr val="FFFFFF"/>
                          </a:solidFill>
                          <a:latin typeface="+mj-lt"/>
                          <a:cs typeface="Open Sans"/>
                        </a:rPr>
                        <a:t>3</a:t>
                      </a:r>
                      <a:endParaRPr sz="1400" b="1" dirty="0">
                        <a:latin typeface="+mj-lt"/>
                        <a:cs typeface="Open Sans"/>
                      </a:endParaRPr>
                    </a:p>
                  </a:txBody>
                  <a:tcPr marL="0" marR="144000" marT="190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Open Sans Light"/>
                      </a:endParaRPr>
                    </a:p>
                  </a:txBody>
                  <a:tcPr marL="72000" marR="0" marT="190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321310" algn="r">
                        <a:lnSpc>
                          <a:spcPts val="1195"/>
                        </a:lnSpc>
                        <a:spcBef>
                          <a:spcPts val="585"/>
                        </a:spcBef>
                      </a:pPr>
                      <a:endParaRPr sz="1400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0" marR="0" marT="0" marB="0" anchor="b">
                    <a:solidFill>
                      <a:srgbClr val="238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144">
                <a:tc>
                  <a:txBody>
                    <a:bodyPr/>
                    <a:lstStyle/>
                    <a:p>
                      <a:pPr marL="317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Open Sans Light"/>
                        </a:rPr>
                        <a:t>Kvantová čísla</a:t>
                      </a:r>
                    </a:p>
                  </a:txBody>
                  <a:tcPr marL="36000" marR="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cs-CZ" sz="1400" b="0" spc="-10" dirty="0">
                          <a:solidFill>
                            <a:srgbClr val="FFFFFF"/>
                          </a:solidFill>
                          <a:latin typeface="+mj-lt"/>
                          <a:cs typeface="Open Sans Light"/>
                        </a:rPr>
                        <a:t>4</a:t>
                      </a:r>
                      <a:endParaRPr sz="1400" dirty="0">
                        <a:latin typeface="+mj-lt"/>
                        <a:cs typeface="Open Sans Light"/>
                      </a:endParaRPr>
                    </a:p>
                  </a:txBody>
                  <a:tcPr marL="0" marR="14400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Open Sans Light"/>
                      </a:endParaRPr>
                    </a:p>
                  </a:txBody>
                  <a:tcPr marL="72000" marR="0" marT="190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321310" algn="r">
                        <a:lnSpc>
                          <a:spcPts val="1195"/>
                        </a:lnSpc>
                        <a:spcBef>
                          <a:spcPts val="585"/>
                        </a:spcBef>
                      </a:pPr>
                      <a:endParaRPr sz="1400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0" marR="0" marT="0" marB="0" anchor="b">
                    <a:solidFill>
                      <a:srgbClr val="238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144">
                <a:tc>
                  <a:txBody>
                    <a:bodyPr/>
                    <a:lstStyle/>
                    <a:p>
                      <a:pPr marL="317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Open Sans Light"/>
                        </a:rPr>
                        <a:t>Pravidla </a:t>
                      </a:r>
                    </a:p>
                  </a:txBody>
                  <a:tcPr marL="36000" marR="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cs-CZ" sz="1400" b="0" spc="-10" dirty="0">
                          <a:solidFill>
                            <a:srgbClr val="FFFFFF"/>
                          </a:solidFill>
                          <a:latin typeface="+mj-lt"/>
                          <a:cs typeface="Open Sans Light"/>
                        </a:rPr>
                        <a:t>5</a:t>
                      </a:r>
                      <a:endParaRPr sz="1400" dirty="0">
                        <a:latin typeface="+mj-lt"/>
                        <a:cs typeface="Open Sans Light"/>
                      </a:endParaRPr>
                    </a:p>
                  </a:txBody>
                  <a:tcPr marL="0" marR="14400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Open Sans Light"/>
                      </a:endParaRPr>
                    </a:p>
                  </a:txBody>
                  <a:tcPr marL="72000" marR="0" marT="190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321310" algn="r">
                        <a:lnSpc>
                          <a:spcPts val="1195"/>
                        </a:lnSpc>
                        <a:spcBef>
                          <a:spcPts val="585"/>
                        </a:spcBef>
                      </a:pPr>
                      <a:endParaRPr sz="1400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0" marR="0" marT="0" marB="0" anchor="b">
                    <a:solidFill>
                      <a:srgbClr val="238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14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cs-CZ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Open Sans Light"/>
                        </a:rPr>
                        <a:t>Procvičování </a:t>
                      </a:r>
                      <a:endParaRPr sz="1400" b="0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36000" marR="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cs-CZ" sz="1400" b="0" dirty="0">
                          <a:solidFill>
                            <a:schemeClr val="bg1"/>
                          </a:solidFill>
                          <a:latin typeface="+mj-lt"/>
                          <a:cs typeface="Open Sans Light"/>
                        </a:rPr>
                        <a:t>6</a:t>
                      </a:r>
                      <a:endParaRPr sz="1400" b="0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0" marR="14400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1400" b="1" dirty="0">
                        <a:solidFill>
                          <a:schemeClr val="bg1"/>
                        </a:solidFill>
                        <a:latin typeface="+mj-lt"/>
                        <a:cs typeface="Open Sans"/>
                      </a:endParaRPr>
                    </a:p>
                  </a:txBody>
                  <a:tcPr marL="72000" marR="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b="1" dirty="0">
                        <a:solidFill>
                          <a:schemeClr val="bg1"/>
                        </a:solidFill>
                        <a:latin typeface="+mj-lt"/>
                        <a:cs typeface="Open Sans"/>
                      </a:endParaRPr>
                    </a:p>
                  </a:txBody>
                  <a:tcPr marL="0" marR="0" marT="1905" marB="0" anchor="b">
                    <a:solidFill>
                      <a:srgbClr val="238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14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cs-CZ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Open Sans Light"/>
                        </a:rPr>
                        <a:t>Proč?</a:t>
                      </a:r>
                      <a:endParaRPr sz="1400" b="0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36000" marR="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cs-CZ" sz="1400" b="0" dirty="0">
                          <a:solidFill>
                            <a:schemeClr val="bg1"/>
                          </a:solidFill>
                          <a:latin typeface="+mj-lt"/>
                          <a:cs typeface="Open Sans Light"/>
                        </a:rPr>
                        <a:t>7</a:t>
                      </a:r>
                      <a:endParaRPr sz="1400" b="0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0" marR="14400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1400" b="1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72000" marR="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4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Open Sans Light"/>
                      </a:endParaRPr>
                    </a:p>
                  </a:txBody>
                  <a:tcPr marL="0" marR="0" marT="1905" marB="0" anchor="b">
                    <a:solidFill>
                      <a:srgbClr val="238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14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latin typeface="+mj-lt"/>
                          <a:cs typeface="Open Sans Light"/>
                        </a:rPr>
                        <a:t>Cvičení</a:t>
                      </a:r>
                      <a:endParaRPr sz="1400" b="1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36000" marR="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cs-CZ" sz="1400" b="0" dirty="0">
                          <a:solidFill>
                            <a:schemeClr val="bg1"/>
                          </a:solidFill>
                          <a:latin typeface="+mj-lt"/>
                          <a:cs typeface="Open Sans Light"/>
                        </a:rPr>
                        <a:t>8</a:t>
                      </a:r>
                      <a:endParaRPr sz="1400" b="0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0" marR="14400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5365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1400" dirty="0">
                        <a:latin typeface="+mj-lt"/>
                        <a:cs typeface="Open Sans Light"/>
                      </a:endParaRPr>
                    </a:p>
                  </a:txBody>
                  <a:tcPr marL="72000" marR="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1400" dirty="0">
                        <a:latin typeface="+mj-lt"/>
                        <a:cs typeface="Open Sans Light"/>
                      </a:endParaRPr>
                    </a:p>
                  </a:txBody>
                  <a:tcPr marL="0" marR="0" marT="74295" marB="0" anchor="b">
                    <a:solidFill>
                      <a:srgbClr val="238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144">
                <a:tc>
                  <a:txBody>
                    <a:bodyPr/>
                    <a:lstStyle/>
                    <a:p>
                      <a:pPr marL="31750">
                        <a:lnSpc>
                          <a:spcPts val="1110"/>
                        </a:lnSpc>
                        <a:spcBef>
                          <a:spcPts val="585"/>
                        </a:spcBef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latin typeface="+mj-lt"/>
                          <a:cs typeface="Open Sans Light"/>
                        </a:rPr>
                        <a:t>Ty</a:t>
                      </a:r>
                      <a:r>
                        <a:rPr lang="cs-CZ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Open Sans Light"/>
                        </a:rPr>
                        <a:t>py vazeb</a:t>
                      </a:r>
                      <a:endParaRPr sz="1400" b="1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36000" marR="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321310" algn="r">
                        <a:lnSpc>
                          <a:spcPts val="1110"/>
                        </a:lnSpc>
                        <a:spcBef>
                          <a:spcPts val="585"/>
                        </a:spcBef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latin typeface="+mj-lt"/>
                          <a:cs typeface="Open Sans Light"/>
                        </a:rPr>
                        <a:t>9</a:t>
                      </a:r>
                      <a:endParaRPr sz="1400" b="1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0" marR="144000" marT="74295" marB="0" anchor="b">
                    <a:solidFill>
                      <a:srgbClr val="2388A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1400" dirty="0"/>
                    </a:p>
                  </a:txBody>
                  <a:tcPr marL="72000" marR="0" marT="74295" marB="0" anchor="b">
                    <a:solidFill>
                      <a:srgbClr val="2388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14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cs-CZ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Open Sans Light"/>
                        </a:rPr>
                        <a:t>Cvičení</a:t>
                      </a:r>
                      <a:endParaRPr sz="1400" b="0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36000" marR="0" marT="825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32131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cs-CZ" sz="1400" b="0" dirty="0">
                          <a:solidFill>
                            <a:schemeClr val="bg1"/>
                          </a:solidFill>
                          <a:latin typeface="+mj-lt"/>
                          <a:cs typeface="Open Sans Light"/>
                        </a:rPr>
                        <a:t>10</a:t>
                      </a:r>
                      <a:endParaRPr sz="1400" b="0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0" marR="144000" marT="8255" marB="0" anchor="b">
                    <a:solidFill>
                      <a:srgbClr val="2388A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1400" dirty="0"/>
                    </a:p>
                  </a:txBody>
                  <a:tcPr marL="72000" marR="0" marT="8255" marB="0" anchor="b">
                    <a:solidFill>
                      <a:srgbClr val="2388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14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400" b="1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36000" marR="0" marT="825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32131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400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0" marR="144000" marT="8255" marB="0" anchor="b">
                    <a:solidFill>
                      <a:srgbClr val="2388A9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1400" dirty="0"/>
                    </a:p>
                  </a:txBody>
                  <a:tcPr marL="72000" marR="0" marT="74295" marB="0" anchor="b">
                    <a:solidFill>
                      <a:srgbClr val="2388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1882638" y="1048550"/>
            <a:ext cx="4790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Obsah</a:t>
            </a:r>
            <a:endParaRPr lang="cs-CZ" sz="3600" b="1" spc="-1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6D3C1AD-E1DE-4199-9EDE-7E86FCD5FB7F}"/>
              </a:ext>
            </a:extLst>
          </p:cNvPr>
          <p:cNvSpPr/>
          <p:nvPr/>
        </p:nvSpPr>
        <p:spPr>
          <a:xfrm>
            <a:off x="6981026" y="6479999"/>
            <a:ext cx="2929328" cy="28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accent1"/>
                </a:solidFill>
              </a:rPr>
              <a:t>Chemie 		</a:t>
            </a:r>
            <a:r>
              <a:rPr lang="cs-CZ" sz="1200" dirty="0">
                <a:solidFill>
                  <a:schemeClr val="accent1"/>
                </a:solidFill>
              </a:rPr>
              <a:t>1.ročník</a:t>
            </a:r>
            <a:endParaRPr lang="cs-CZ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62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idx="4294967295"/>
          </p:nvPr>
        </p:nvSpPr>
        <p:spPr>
          <a:xfrm>
            <a:off x="769191" y="1330730"/>
            <a:ext cx="4016375" cy="333375"/>
          </a:xfrm>
        </p:spPr>
        <p:txBody>
          <a:bodyPr>
            <a:noAutofit/>
          </a:bodyPr>
          <a:lstStyle/>
          <a:p>
            <a:r>
              <a:rPr lang="cs-CZ" sz="4000" b="1" spc="-150" dirty="0">
                <a:solidFill>
                  <a:srgbClr val="2388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Opakování</a:t>
            </a:r>
          </a:p>
        </p:txBody>
      </p:sp>
      <p:sp>
        <p:nvSpPr>
          <p:cNvPr id="34" name="object 19"/>
          <p:cNvSpPr txBox="1"/>
          <p:nvPr/>
        </p:nvSpPr>
        <p:spPr>
          <a:xfrm>
            <a:off x="4785566" y="1863643"/>
            <a:ext cx="4825944" cy="22185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800" spc="-114" dirty="0">
                <a:uFill>
                  <a:solidFill>
                    <a:srgbClr val="2388A9"/>
                  </a:solidFill>
                </a:uFill>
                <a:latin typeface="+mj-lt"/>
                <a:ea typeface="Verdana" panose="020B0604030504040204" pitchFamily="34" charset="0"/>
                <a:cs typeface="Open Sans"/>
              </a:rPr>
              <a:t>Jaké jsou vlastnosti látek?</a:t>
            </a:r>
          </a:p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800" spc="-114" dirty="0">
                <a:uFill>
                  <a:solidFill>
                    <a:srgbClr val="2388A9"/>
                  </a:solidFill>
                </a:uFill>
                <a:latin typeface="+mj-lt"/>
                <a:ea typeface="Verdana" panose="020B0604030504040204" pitchFamily="34" charset="0"/>
                <a:cs typeface="Open Sans"/>
              </a:rPr>
              <a:t>Jaká máme skupenství?</a:t>
            </a:r>
          </a:p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800" spc="-114" dirty="0">
                <a:uFill>
                  <a:solidFill>
                    <a:srgbClr val="2388A9"/>
                  </a:solidFill>
                </a:uFill>
                <a:latin typeface="+mj-lt"/>
                <a:ea typeface="Verdana" panose="020B0604030504040204" pitchFamily="34" charset="0"/>
                <a:cs typeface="Open Sans"/>
              </a:rPr>
              <a:t>Z čeho je atom?</a:t>
            </a:r>
          </a:p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800" spc="-114" dirty="0">
                <a:uFill>
                  <a:solidFill>
                    <a:srgbClr val="2388A9"/>
                  </a:solidFill>
                </a:uFill>
                <a:latin typeface="+mj-lt"/>
                <a:ea typeface="Verdana" panose="020B0604030504040204" pitchFamily="34" charset="0"/>
                <a:cs typeface="Open Sans"/>
              </a:rPr>
              <a:t>Jaké jsou částice v jádře?</a:t>
            </a:r>
          </a:p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800" spc="-114" dirty="0">
                <a:uFill>
                  <a:solidFill>
                    <a:srgbClr val="2388A9"/>
                  </a:solidFill>
                </a:uFill>
                <a:latin typeface="+mj-lt"/>
                <a:ea typeface="Verdana" panose="020B0604030504040204" pitchFamily="34" charset="0"/>
                <a:cs typeface="Open Sans"/>
              </a:rPr>
              <a:t>Co je valenční vrstva?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249C18C-41B4-4DAB-A0EE-54147BDDD812}"/>
              </a:ext>
            </a:extLst>
          </p:cNvPr>
          <p:cNvSpPr/>
          <p:nvPr/>
        </p:nvSpPr>
        <p:spPr>
          <a:xfrm>
            <a:off x="6981026" y="6479999"/>
            <a:ext cx="2929328" cy="28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accent1"/>
                </a:solidFill>
              </a:rPr>
              <a:t>Chemie 		</a:t>
            </a:r>
            <a:r>
              <a:rPr lang="cs-CZ" sz="1200" dirty="0">
                <a:solidFill>
                  <a:schemeClr val="accent1"/>
                </a:solidFill>
              </a:rPr>
              <a:t>1.ročník</a:t>
            </a:r>
            <a:endParaRPr lang="cs-CZ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9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idx="4294967295"/>
          </p:nvPr>
        </p:nvSpPr>
        <p:spPr>
          <a:xfrm>
            <a:off x="769191" y="1330730"/>
            <a:ext cx="4016375" cy="333375"/>
          </a:xfrm>
        </p:spPr>
        <p:txBody>
          <a:bodyPr>
            <a:noAutofit/>
          </a:bodyPr>
          <a:lstStyle/>
          <a:p>
            <a:r>
              <a:rPr lang="cs-CZ" sz="4000" b="1" spc="-150" dirty="0">
                <a:solidFill>
                  <a:srgbClr val="AAD03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Kvantová čísla</a:t>
            </a:r>
            <a:endParaRPr lang="cs-CZ" sz="4000" b="1" spc="-150" dirty="0">
              <a:solidFill>
                <a:srgbClr val="2388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object 19"/>
          <p:cNvSpPr txBox="1"/>
          <p:nvPr/>
        </p:nvSpPr>
        <p:spPr>
          <a:xfrm>
            <a:off x="3491482" y="1664105"/>
            <a:ext cx="8437663" cy="22057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cs-CZ" sz="2800" dirty="0">
                <a:latin typeface="+mj-lt"/>
              </a:rPr>
              <a:t>Hlavní kvantové číslo – n </a:t>
            </a:r>
            <a:r>
              <a:rPr lang="cs-CZ" sz="2800" dirty="0">
                <a:latin typeface="+mj-lt"/>
                <a:sym typeface="Wingdings" panose="05000000000000000000" pitchFamily="2" charset="2"/>
              </a:rPr>
              <a:t> celková energie (1, 2, 3, 4, …)</a:t>
            </a:r>
            <a:br>
              <a:rPr lang="cs-CZ" sz="2800" dirty="0">
                <a:latin typeface="+mj-lt"/>
              </a:rPr>
            </a:br>
            <a:r>
              <a:rPr lang="cs-CZ" sz="2800" spc="-114" dirty="0">
                <a:uFill>
                  <a:solidFill>
                    <a:srgbClr val="2388A9"/>
                  </a:solidFill>
                </a:uFill>
                <a:latin typeface="+mj-lt"/>
                <a:ea typeface="Verdana" panose="020B0604030504040204" pitchFamily="34" charset="0"/>
                <a:cs typeface="Open Sans"/>
              </a:rPr>
              <a:t>Vedlejší kvantové číslo – l </a:t>
            </a:r>
            <a:r>
              <a:rPr lang="cs-CZ" sz="2800" spc="-114" dirty="0">
                <a:uFill>
                  <a:solidFill>
                    <a:srgbClr val="2388A9"/>
                  </a:solidFill>
                </a:uFill>
                <a:latin typeface="+mj-lt"/>
                <a:ea typeface="Verdana" panose="020B0604030504040204" pitchFamily="34" charset="0"/>
                <a:cs typeface="Open Sans"/>
                <a:sym typeface="Wingdings" panose="05000000000000000000" pitchFamily="2" charset="2"/>
              </a:rPr>
              <a:t> hybnost (s,</a:t>
            </a:r>
            <a:r>
              <a:rPr lang="cs-CZ" sz="2800" spc="-114" dirty="0">
                <a:uFill>
                  <a:solidFill>
                    <a:srgbClr val="2388A9"/>
                  </a:solidFill>
                </a:uFill>
                <a:latin typeface="+mj-lt"/>
                <a:ea typeface="Verdana" panose="020B0604030504040204" pitchFamily="34" charset="0"/>
                <a:cs typeface="Open Sans"/>
              </a:rPr>
              <a:t> </a:t>
            </a:r>
            <a:r>
              <a:rPr lang="cs-CZ" sz="2800" dirty="0">
                <a:latin typeface="+mj-lt"/>
              </a:rPr>
              <a:t>p, d, f, g, h)</a:t>
            </a:r>
            <a:endParaRPr lang="cs-CZ" sz="2800" spc="-114" dirty="0">
              <a:uFill>
                <a:solidFill>
                  <a:srgbClr val="2388A9"/>
                </a:solidFill>
              </a:uFill>
              <a:latin typeface="+mj-lt"/>
              <a:ea typeface="Verdana" panose="020B0604030504040204" pitchFamily="34" charset="0"/>
              <a:cs typeface="Open Sans"/>
            </a:endParaRPr>
          </a:p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800" spc="-114" dirty="0">
                <a:uFill>
                  <a:solidFill>
                    <a:srgbClr val="2388A9"/>
                  </a:solidFill>
                </a:uFill>
                <a:latin typeface="+mj-lt"/>
                <a:ea typeface="Verdana" panose="020B0604030504040204" pitchFamily="34" charset="0"/>
                <a:cs typeface="Open Sans"/>
              </a:rPr>
              <a:t>Magnetické kvantové číslo – m </a:t>
            </a:r>
            <a:r>
              <a:rPr lang="cs-CZ" sz="2800" spc="-114" dirty="0">
                <a:uFill>
                  <a:solidFill>
                    <a:srgbClr val="2388A9"/>
                  </a:solidFill>
                </a:uFill>
                <a:latin typeface="+mj-lt"/>
                <a:ea typeface="Verdana" panose="020B0604030504040204" pitchFamily="34" charset="0"/>
                <a:cs typeface="Open Sans"/>
                <a:sym typeface="Wingdings" panose="05000000000000000000" pitchFamily="2" charset="2"/>
              </a:rPr>
              <a:t> orientace orbitalu (0,+-1, +-2)</a:t>
            </a:r>
          </a:p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800" spc="-114" dirty="0">
                <a:uFill>
                  <a:solidFill>
                    <a:srgbClr val="2388A9"/>
                  </a:solidFill>
                </a:uFill>
                <a:latin typeface="+mj-lt"/>
                <a:ea typeface="Verdana" panose="020B0604030504040204" pitchFamily="34" charset="0"/>
                <a:cs typeface="Open Sans"/>
                <a:sym typeface="Wingdings" panose="05000000000000000000" pitchFamily="2" charset="2"/>
              </a:rPr>
              <a:t>S</a:t>
            </a:r>
            <a:r>
              <a:rPr lang="cs-CZ" sz="2800" dirty="0">
                <a:latin typeface="+mj-lt"/>
              </a:rPr>
              <a:t>pinové kvantové číslo – s </a:t>
            </a:r>
            <a:r>
              <a:rPr lang="cs-CZ" sz="2800" dirty="0">
                <a:latin typeface="+mj-lt"/>
                <a:sym typeface="Wingdings" panose="05000000000000000000" pitchFamily="2" charset="2"/>
              </a:rPr>
              <a:t> rotace elektronu (+- ½)</a:t>
            </a:r>
            <a:endParaRPr lang="cs-CZ" sz="2800" dirty="0">
              <a:uFill>
                <a:solidFill>
                  <a:srgbClr val="2388A9"/>
                </a:solidFill>
              </a:uFill>
              <a:latin typeface="+mj-lt"/>
              <a:cs typeface="Open Sans"/>
            </a:endParaRPr>
          </a:p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endParaRPr sz="2800" dirty="0">
              <a:uFill>
                <a:solidFill>
                  <a:srgbClr val="2388A9"/>
                </a:solidFill>
              </a:uFill>
              <a:latin typeface="+mj-lt"/>
              <a:cs typeface="Open San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CA1F2EC-B639-4220-8E0E-6D6A947A4FA3}"/>
              </a:ext>
            </a:extLst>
          </p:cNvPr>
          <p:cNvSpPr/>
          <p:nvPr/>
        </p:nvSpPr>
        <p:spPr>
          <a:xfrm>
            <a:off x="6981026" y="6479999"/>
            <a:ext cx="2929328" cy="28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accent1"/>
                </a:solidFill>
              </a:rPr>
              <a:t>Chemie 		</a:t>
            </a:r>
            <a:r>
              <a:rPr lang="cs-CZ" sz="1200" dirty="0">
                <a:solidFill>
                  <a:schemeClr val="accent1"/>
                </a:solidFill>
              </a:rPr>
              <a:t>1.ročník</a:t>
            </a:r>
            <a:endParaRPr lang="cs-CZ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3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idx="4294967295"/>
          </p:nvPr>
        </p:nvSpPr>
        <p:spPr>
          <a:xfrm>
            <a:off x="993294" y="1185367"/>
            <a:ext cx="3884613" cy="692150"/>
          </a:xfrm>
        </p:spPr>
        <p:txBody>
          <a:bodyPr>
            <a:noAutofit/>
          </a:bodyPr>
          <a:lstStyle/>
          <a:p>
            <a:r>
              <a:rPr lang="cs-CZ" sz="4000" b="1" spc="-150" dirty="0">
                <a:solidFill>
                  <a:srgbClr val="AAD03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Pravidla:</a:t>
            </a:r>
          </a:p>
        </p:txBody>
      </p:sp>
      <p:sp>
        <p:nvSpPr>
          <p:cNvPr id="10" name="object 9"/>
          <p:cNvSpPr txBox="1"/>
          <p:nvPr/>
        </p:nvSpPr>
        <p:spPr>
          <a:xfrm>
            <a:off x="947981" y="2786266"/>
            <a:ext cx="3929925" cy="1724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2400" dirty="0"/>
              <a:t>V orbitalu mohou být maximálně dva elektrony s opačným spinem, které vytvářejí elektronový pár. 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17" name="object 10"/>
          <p:cNvSpPr txBox="1"/>
          <p:nvPr/>
        </p:nvSpPr>
        <p:spPr>
          <a:xfrm>
            <a:off x="5373003" y="2786266"/>
            <a:ext cx="6002820" cy="21605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2400" dirty="0"/>
              <a:t>V degenerovaných orbitalech vznikají elektronové páry teprve po obsazení každého orbitalu jedním elektronem. Nespárované elektrony v degenerovaných orbitalech mají stejný spin.</a:t>
            </a:r>
            <a:endParaRPr lang="cs-CZ" sz="105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16177" y="2330553"/>
            <a:ext cx="4159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2. Pauliho vylučovací princip</a:t>
            </a:r>
            <a:endParaRPr lang="cs-CZ" sz="2400" dirty="0">
              <a:solidFill>
                <a:srgbClr val="AAD03A"/>
              </a:solidFill>
              <a:uFill>
                <a:solidFill>
                  <a:srgbClr val="AAD03A"/>
                </a:solidFill>
              </a:uFill>
              <a:cs typeface="Open Sans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203504" y="2318237"/>
            <a:ext cx="3585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3. </a:t>
            </a:r>
            <a:r>
              <a:rPr lang="cs-CZ" sz="2400" u="sng" spc="-114" dirty="0" err="1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Hundovo</a:t>
            </a: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pravidlo</a:t>
            </a:r>
            <a:endParaRPr lang="cs-CZ" sz="2400" dirty="0">
              <a:solidFill>
                <a:srgbClr val="AAD03A"/>
              </a:solidFill>
              <a:uFill>
                <a:solidFill>
                  <a:srgbClr val="AAD03A"/>
                </a:solidFill>
              </a:uFill>
              <a:cs typeface="Open Sans"/>
            </a:endParaRPr>
          </a:p>
        </p:txBody>
      </p:sp>
      <p:sp>
        <p:nvSpPr>
          <p:cNvPr id="32" name="object 11"/>
          <p:cNvSpPr txBox="1"/>
          <p:nvPr/>
        </p:nvSpPr>
        <p:spPr>
          <a:xfrm>
            <a:off x="6253499" y="1054542"/>
            <a:ext cx="4023015" cy="12889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600"/>
              </a:lnSpc>
              <a:spcBef>
                <a:spcPts val="100"/>
              </a:spcBef>
            </a:pPr>
            <a:r>
              <a:rPr lang="cs-CZ" sz="2400" dirty="0"/>
              <a:t>Orbitaly s nižší energií se zaplňují elektrony dříve než orbitaly s energií vyšší. 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34" name="object 19"/>
          <p:cNvSpPr txBox="1"/>
          <p:nvPr/>
        </p:nvSpPr>
        <p:spPr>
          <a:xfrm>
            <a:off x="6253496" y="662512"/>
            <a:ext cx="368410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1.Výstavbový princip</a:t>
            </a:r>
            <a:endParaRPr sz="2400" b="1" dirty="0">
              <a:solidFill>
                <a:srgbClr val="AAD03A"/>
              </a:solidFill>
              <a:uFill>
                <a:solidFill>
                  <a:srgbClr val="AAD03A"/>
                </a:solidFill>
              </a:uFill>
              <a:latin typeface="+mj-lt"/>
              <a:cs typeface="Open Sans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EF55EF5B-7DFB-463D-892E-AE1926253270}"/>
              </a:ext>
            </a:extLst>
          </p:cNvPr>
          <p:cNvSpPr/>
          <p:nvPr/>
        </p:nvSpPr>
        <p:spPr>
          <a:xfrm>
            <a:off x="6981026" y="6479999"/>
            <a:ext cx="2929328" cy="28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accent1"/>
                </a:solidFill>
              </a:rPr>
              <a:t>Chemie 		</a:t>
            </a:r>
            <a:r>
              <a:rPr lang="cs-CZ" sz="1200" dirty="0">
                <a:solidFill>
                  <a:schemeClr val="accent1"/>
                </a:solidFill>
              </a:rPr>
              <a:t>1.ročník</a:t>
            </a:r>
            <a:endParaRPr lang="cs-CZ" sz="1600" dirty="0">
              <a:solidFill>
                <a:schemeClr val="accent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34FE339-65FA-490B-88E7-B4C09FED45A0}"/>
              </a:ext>
            </a:extLst>
          </p:cNvPr>
          <p:cNvSpPr txBox="1"/>
          <p:nvPr/>
        </p:nvSpPr>
        <p:spPr>
          <a:xfrm>
            <a:off x="880844" y="5318620"/>
            <a:ext cx="2533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Orbital?</a:t>
            </a:r>
          </a:p>
          <a:p>
            <a:r>
              <a:rPr lang="cs-CZ" dirty="0"/>
              <a:t>Spin?</a:t>
            </a:r>
          </a:p>
          <a:p>
            <a:r>
              <a:rPr lang="cs-CZ" dirty="0"/>
              <a:t>Degenerovaný?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618BC7E-A36F-4BBC-8BB3-56C6A9FB988C}"/>
              </a:ext>
            </a:extLst>
          </p:cNvPr>
          <p:cNvSpPr txBox="1"/>
          <p:nvPr/>
        </p:nvSpPr>
        <p:spPr>
          <a:xfrm>
            <a:off x="3001567" y="242965"/>
            <a:ext cx="3948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Elektronová konfigurace</a:t>
            </a:r>
          </a:p>
        </p:txBody>
      </p:sp>
    </p:spTree>
    <p:extLst>
      <p:ext uri="{BB962C8B-B14F-4D97-AF65-F5344CB8AC3E}">
        <p14:creationId xmlns:p14="http://schemas.microsoft.com/office/powerpoint/2010/main" val="1915588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 idx="4294967295"/>
          </p:nvPr>
        </p:nvSpPr>
        <p:spPr>
          <a:xfrm>
            <a:off x="993294" y="1185367"/>
            <a:ext cx="3884613" cy="692150"/>
          </a:xfrm>
        </p:spPr>
        <p:txBody>
          <a:bodyPr>
            <a:noAutofit/>
          </a:bodyPr>
          <a:lstStyle/>
          <a:p>
            <a:r>
              <a:rPr lang="cs-CZ" sz="4000" b="1" spc="-150" dirty="0">
                <a:solidFill>
                  <a:srgbClr val="AAD03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Procvičování:</a:t>
            </a:r>
          </a:p>
        </p:txBody>
      </p:sp>
      <p:sp>
        <p:nvSpPr>
          <p:cNvPr id="10" name="object 9"/>
          <p:cNvSpPr txBox="1"/>
          <p:nvPr/>
        </p:nvSpPr>
        <p:spPr>
          <a:xfrm>
            <a:off x="866783" y="2745949"/>
            <a:ext cx="1783176" cy="175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C </a:t>
            </a:r>
            <a:endParaRPr sz="10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3074056" y="2765961"/>
            <a:ext cx="1701160" cy="175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O</a:t>
            </a:r>
            <a:endParaRPr lang="cs-CZ" sz="10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16" name="object 9"/>
          <p:cNvSpPr txBox="1"/>
          <p:nvPr/>
        </p:nvSpPr>
        <p:spPr>
          <a:xfrm>
            <a:off x="6253498" y="2793728"/>
            <a:ext cx="1742825" cy="175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N</a:t>
            </a:r>
            <a:endParaRPr lang="cs-CZ" sz="10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17" name="object 10"/>
          <p:cNvSpPr txBox="1"/>
          <p:nvPr/>
        </p:nvSpPr>
        <p:spPr>
          <a:xfrm>
            <a:off x="8456503" y="2797385"/>
            <a:ext cx="1582850" cy="175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H </a:t>
            </a:r>
            <a:endParaRPr lang="cs-CZ" sz="10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16177" y="2330553"/>
            <a:ext cx="3534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3	</a:t>
            </a:r>
            <a:r>
              <a:rPr lang="cs-CZ" sz="2400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	</a:t>
            </a: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4</a:t>
            </a: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cs typeface="Open Sans"/>
              </a:rPr>
              <a:t>	</a:t>
            </a:r>
            <a:endParaRPr lang="cs-CZ" sz="2400" dirty="0">
              <a:solidFill>
                <a:srgbClr val="AAD03A"/>
              </a:solidFill>
              <a:uFill>
                <a:solidFill>
                  <a:srgbClr val="AAD03A"/>
                </a:solidFill>
              </a:uFill>
              <a:cs typeface="Open Sans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203504" y="2318237"/>
            <a:ext cx="3585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5	</a:t>
            </a:r>
            <a:r>
              <a:rPr lang="cs-CZ" sz="2400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	</a:t>
            </a: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6</a:t>
            </a: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cs typeface="Open Sans"/>
              </a:rPr>
              <a:t>	</a:t>
            </a:r>
            <a:endParaRPr lang="cs-CZ" sz="2400" dirty="0">
              <a:solidFill>
                <a:srgbClr val="AAD03A"/>
              </a:solidFill>
              <a:uFill>
                <a:solidFill>
                  <a:srgbClr val="AAD03A"/>
                </a:solidFill>
              </a:uFill>
              <a:cs typeface="Open Sans"/>
            </a:endParaRPr>
          </a:p>
        </p:txBody>
      </p:sp>
      <p:sp>
        <p:nvSpPr>
          <p:cNvPr id="32" name="object 11"/>
          <p:cNvSpPr txBox="1"/>
          <p:nvPr/>
        </p:nvSpPr>
        <p:spPr>
          <a:xfrm>
            <a:off x="6253499" y="1054543"/>
            <a:ext cx="1523365" cy="175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600"/>
              </a:lnSpc>
              <a:spcBef>
                <a:spcPts val="100"/>
              </a:spcBef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He</a:t>
            </a:r>
            <a:endParaRPr sz="10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33" name="object 12"/>
          <p:cNvSpPr txBox="1"/>
          <p:nvPr/>
        </p:nvSpPr>
        <p:spPr>
          <a:xfrm>
            <a:off x="8425818" y="1054542"/>
            <a:ext cx="1613535" cy="175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B</a:t>
            </a:r>
            <a:endParaRPr sz="10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34" name="object 19"/>
          <p:cNvSpPr txBox="1"/>
          <p:nvPr/>
        </p:nvSpPr>
        <p:spPr>
          <a:xfrm>
            <a:off x="6253496" y="662512"/>
            <a:ext cx="368410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1</a:t>
            </a:r>
            <a:r>
              <a:rPr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	</a:t>
            </a:r>
            <a:r>
              <a:rPr sz="2400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	</a:t>
            </a: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2</a:t>
            </a:r>
            <a:r>
              <a:rPr sz="2400" b="1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+mj-lt"/>
                <a:cs typeface="Open Sans"/>
              </a:rPr>
              <a:t>	</a:t>
            </a:r>
            <a:endParaRPr sz="2400" b="1" dirty="0">
              <a:solidFill>
                <a:srgbClr val="AAD03A"/>
              </a:solidFill>
              <a:uFill>
                <a:solidFill>
                  <a:srgbClr val="AAD03A"/>
                </a:solidFill>
              </a:uFill>
              <a:latin typeface="+mj-lt"/>
              <a:cs typeface="Open Sans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3B9E2F21-0025-45AF-8F77-40E7D1E802DB}"/>
              </a:ext>
            </a:extLst>
          </p:cNvPr>
          <p:cNvSpPr/>
          <p:nvPr/>
        </p:nvSpPr>
        <p:spPr>
          <a:xfrm>
            <a:off x="6981026" y="6479999"/>
            <a:ext cx="2929328" cy="28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accent1"/>
                </a:solidFill>
              </a:rPr>
              <a:t>Chemie 		</a:t>
            </a:r>
            <a:r>
              <a:rPr lang="cs-CZ" sz="1200" dirty="0">
                <a:solidFill>
                  <a:schemeClr val="accent1"/>
                </a:solidFill>
              </a:rPr>
              <a:t>1.ročník</a:t>
            </a:r>
            <a:endParaRPr lang="cs-CZ" sz="1600" dirty="0">
              <a:solidFill>
                <a:schemeClr val="accent1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6F9F7459-1FD8-4446-AED9-59A4CED17B87}"/>
              </a:ext>
            </a:extLst>
          </p:cNvPr>
          <p:cNvSpPr txBox="1"/>
          <p:nvPr/>
        </p:nvSpPr>
        <p:spPr>
          <a:xfrm>
            <a:off x="917389" y="4349192"/>
            <a:ext cx="1783176" cy="175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Fe</a:t>
            </a:r>
            <a:r>
              <a:rPr lang="cs-CZ" sz="10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endParaRPr sz="10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22" name="object 10">
            <a:extLst>
              <a:ext uri="{FF2B5EF4-FFF2-40B4-BE49-F238E27FC236}">
                <a16:creationId xmlns:a16="http://schemas.microsoft.com/office/drawing/2014/main" id="{CC808B11-C35D-4CBB-9E26-80D41A9EF751}"/>
              </a:ext>
            </a:extLst>
          </p:cNvPr>
          <p:cNvSpPr txBox="1"/>
          <p:nvPr/>
        </p:nvSpPr>
        <p:spPr>
          <a:xfrm>
            <a:off x="3124662" y="4369204"/>
            <a:ext cx="1701160" cy="175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Cl</a:t>
            </a:r>
            <a:endParaRPr lang="cs-CZ" sz="10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75D00AB0-5B71-4DFF-A8D3-A4679F4C514A}"/>
              </a:ext>
            </a:extLst>
          </p:cNvPr>
          <p:cNvSpPr txBox="1"/>
          <p:nvPr/>
        </p:nvSpPr>
        <p:spPr>
          <a:xfrm>
            <a:off x="6304104" y="4396971"/>
            <a:ext cx="1742825" cy="175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K</a:t>
            </a:r>
            <a:endParaRPr lang="cs-CZ" sz="10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F3332D79-4C5C-427F-8DF3-DAD875A75389}"/>
              </a:ext>
            </a:extLst>
          </p:cNvPr>
          <p:cNvSpPr txBox="1"/>
          <p:nvPr/>
        </p:nvSpPr>
        <p:spPr>
          <a:xfrm>
            <a:off x="8507109" y="4400628"/>
            <a:ext cx="1582850" cy="175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Ne </a:t>
            </a:r>
            <a:endParaRPr lang="cs-CZ" sz="10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39AD5172-706E-4026-8EB3-E3CDB4C9CED8}"/>
              </a:ext>
            </a:extLst>
          </p:cNvPr>
          <p:cNvSpPr/>
          <p:nvPr/>
        </p:nvSpPr>
        <p:spPr>
          <a:xfrm>
            <a:off x="866783" y="3933796"/>
            <a:ext cx="3534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7	</a:t>
            </a:r>
            <a:r>
              <a:rPr lang="cs-CZ" sz="2400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	</a:t>
            </a: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8</a:t>
            </a: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cs typeface="Open Sans"/>
              </a:rPr>
              <a:t>	</a:t>
            </a:r>
            <a:endParaRPr lang="cs-CZ" sz="2400" dirty="0">
              <a:solidFill>
                <a:srgbClr val="AAD03A"/>
              </a:solidFill>
              <a:uFill>
                <a:solidFill>
                  <a:srgbClr val="AAD03A"/>
                </a:solidFill>
              </a:uFill>
              <a:cs typeface="Open Sans"/>
            </a:endParaRP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FCC7A056-E42D-4CF7-82B7-76346635A7DA}"/>
              </a:ext>
            </a:extLst>
          </p:cNvPr>
          <p:cNvSpPr/>
          <p:nvPr/>
        </p:nvSpPr>
        <p:spPr>
          <a:xfrm>
            <a:off x="6254110" y="3921480"/>
            <a:ext cx="3585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9	</a:t>
            </a:r>
            <a:r>
              <a:rPr lang="cs-CZ" sz="2400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	</a:t>
            </a: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10</a:t>
            </a: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cs typeface="Open Sans"/>
              </a:rPr>
              <a:t>	</a:t>
            </a:r>
            <a:endParaRPr lang="cs-CZ" sz="2400" dirty="0">
              <a:solidFill>
                <a:srgbClr val="AAD03A"/>
              </a:solidFill>
              <a:uFill>
                <a:solidFill>
                  <a:srgbClr val="AAD03A"/>
                </a:solidFill>
              </a:uFill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12506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idx="4294967295"/>
          </p:nvPr>
        </p:nvSpPr>
        <p:spPr>
          <a:xfrm>
            <a:off x="769191" y="1330730"/>
            <a:ext cx="4016375" cy="333375"/>
          </a:xfrm>
        </p:spPr>
        <p:txBody>
          <a:bodyPr>
            <a:noAutofit/>
          </a:bodyPr>
          <a:lstStyle/>
          <a:p>
            <a:r>
              <a:rPr lang="cs-CZ" sz="4000" b="1" spc="-150" dirty="0">
                <a:solidFill>
                  <a:srgbClr val="2388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Proč?</a:t>
            </a:r>
          </a:p>
        </p:txBody>
      </p:sp>
      <p:sp>
        <p:nvSpPr>
          <p:cNvPr id="34" name="object 19"/>
          <p:cNvSpPr txBox="1"/>
          <p:nvPr/>
        </p:nvSpPr>
        <p:spPr>
          <a:xfrm>
            <a:off x="3491482" y="1664105"/>
            <a:ext cx="6834131" cy="3549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800" spc="-114" dirty="0">
                <a:uFill>
                  <a:solidFill>
                    <a:srgbClr val="2388A9"/>
                  </a:solidFill>
                </a:uFill>
                <a:latin typeface="+mj-lt"/>
                <a:ea typeface="Verdana" panose="020B0604030504040204" pitchFamily="34" charset="0"/>
                <a:cs typeface="Open Sans"/>
              </a:rPr>
              <a:t>Vazba</a:t>
            </a:r>
            <a:endParaRPr lang="cs-CZ" sz="2800" dirty="0">
              <a:uFill>
                <a:solidFill>
                  <a:srgbClr val="2388A9"/>
                </a:solidFill>
              </a:uFill>
              <a:latin typeface="+mj-lt"/>
              <a:cs typeface="Open Sans"/>
            </a:endParaRPr>
          </a:p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endParaRPr lang="cs-CZ" sz="2800" dirty="0">
              <a:uFill>
                <a:solidFill>
                  <a:srgbClr val="2388A9"/>
                </a:solidFill>
              </a:uFill>
              <a:latin typeface="+mj-lt"/>
              <a:cs typeface="Open Sans"/>
            </a:endParaRPr>
          </a:p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endParaRPr lang="cs-CZ" sz="2800" dirty="0">
              <a:uFill>
                <a:solidFill>
                  <a:srgbClr val="2388A9"/>
                </a:solidFill>
              </a:uFill>
              <a:latin typeface="+mj-lt"/>
              <a:cs typeface="Open Sans"/>
            </a:endParaRPr>
          </a:p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endParaRPr lang="cs-CZ" sz="2800" dirty="0">
              <a:uFill>
                <a:solidFill>
                  <a:srgbClr val="2388A9"/>
                </a:solidFill>
              </a:uFill>
              <a:latin typeface="+mj-lt"/>
              <a:cs typeface="Open Sans"/>
            </a:endParaRPr>
          </a:p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endParaRPr lang="cs-CZ" sz="2800" dirty="0">
              <a:uFill>
                <a:solidFill>
                  <a:srgbClr val="2388A9"/>
                </a:solidFill>
              </a:uFill>
              <a:latin typeface="+mj-lt"/>
              <a:cs typeface="Open Sans"/>
            </a:endParaRPr>
          </a:p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endParaRPr lang="cs-CZ" sz="2800" dirty="0">
              <a:uFill>
                <a:solidFill>
                  <a:srgbClr val="2388A9"/>
                </a:solidFill>
              </a:uFill>
              <a:latin typeface="+mj-lt"/>
              <a:cs typeface="Open Sans"/>
            </a:endParaRPr>
          </a:p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endParaRPr lang="cs-CZ" sz="2800" dirty="0">
              <a:uFill>
                <a:solidFill>
                  <a:srgbClr val="2388A9"/>
                </a:solidFill>
              </a:uFill>
              <a:latin typeface="+mj-lt"/>
              <a:cs typeface="Open Sans"/>
            </a:endParaRPr>
          </a:p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800" dirty="0">
                <a:uFill>
                  <a:solidFill>
                    <a:srgbClr val="2388A9"/>
                  </a:solidFill>
                </a:uFill>
                <a:latin typeface="+mj-lt"/>
                <a:cs typeface="Open Sans"/>
              </a:rPr>
              <a:t>Elektronový oktet</a:t>
            </a:r>
            <a:endParaRPr sz="2800" dirty="0">
              <a:uFill>
                <a:solidFill>
                  <a:srgbClr val="2388A9"/>
                </a:solidFill>
              </a:uFill>
              <a:latin typeface="+mj-lt"/>
              <a:cs typeface="Open San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CA1F2EC-B639-4220-8E0E-6D6A947A4FA3}"/>
              </a:ext>
            </a:extLst>
          </p:cNvPr>
          <p:cNvSpPr/>
          <p:nvPr/>
        </p:nvSpPr>
        <p:spPr>
          <a:xfrm>
            <a:off x="6981026" y="6479999"/>
            <a:ext cx="2929328" cy="28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accent1"/>
                </a:solidFill>
              </a:rPr>
              <a:t>Chemie 		</a:t>
            </a:r>
            <a:r>
              <a:rPr lang="cs-CZ" sz="1200" dirty="0">
                <a:solidFill>
                  <a:schemeClr val="accent1"/>
                </a:solidFill>
              </a:rPr>
              <a:t>1.ročník</a:t>
            </a:r>
            <a:endParaRPr lang="cs-CZ" sz="1600" dirty="0">
              <a:solidFill>
                <a:schemeClr val="accent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8EE369-7088-46CA-9026-35DA05C6BB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90" b="-3890"/>
          <a:stretch/>
        </p:blipFill>
        <p:spPr>
          <a:xfrm>
            <a:off x="2777378" y="2546132"/>
            <a:ext cx="6120343" cy="203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8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idx="4294967295"/>
          </p:nvPr>
        </p:nvSpPr>
        <p:spPr>
          <a:xfrm>
            <a:off x="769191" y="1330730"/>
            <a:ext cx="4016375" cy="333375"/>
          </a:xfrm>
        </p:spPr>
        <p:txBody>
          <a:bodyPr>
            <a:noAutofit/>
          </a:bodyPr>
          <a:lstStyle/>
          <a:p>
            <a:r>
              <a:rPr lang="cs-CZ" sz="4000" b="1" spc="-150" dirty="0">
                <a:solidFill>
                  <a:srgbClr val="AAD03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Cvičení</a:t>
            </a:r>
            <a:br>
              <a:rPr lang="cs-CZ" sz="4000" b="1" spc="-150" dirty="0">
                <a:solidFill>
                  <a:srgbClr val="AAD03A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cs-CZ" sz="4000" b="1" spc="-150" dirty="0">
              <a:solidFill>
                <a:srgbClr val="2388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object 19"/>
          <p:cNvSpPr txBox="1"/>
          <p:nvPr/>
        </p:nvSpPr>
        <p:spPr>
          <a:xfrm>
            <a:off x="3491482" y="1664105"/>
            <a:ext cx="6834131" cy="22185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800" spc="-114" dirty="0">
                <a:uFill>
                  <a:solidFill>
                    <a:srgbClr val="2388A9"/>
                  </a:solidFill>
                </a:uFill>
                <a:latin typeface="+mj-lt"/>
                <a:ea typeface="Verdana" panose="020B0604030504040204" pitchFamily="34" charset="0"/>
                <a:cs typeface="Open Sans"/>
              </a:rPr>
              <a:t>Voda</a:t>
            </a:r>
          </a:p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800" spc="-114" dirty="0">
                <a:uFill>
                  <a:solidFill>
                    <a:srgbClr val="2388A9"/>
                  </a:solidFill>
                </a:uFill>
                <a:latin typeface="+mj-lt"/>
                <a:ea typeface="Verdana" panose="020B0604030504040204" pitchFamily="34" charset="0"/>
                <a:cs typeface="Open Sans"/>
              </a:rPr>
              <a:t>Oxid uhličitý</a:t>
            </a:r>
          </a:p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800" spc="-114" dirty="0">
                <a:uFill>
                  <a:solidFill>
                    <a:srgbClr val="2388A9"/>
                  </a:solidFill>
                </a:uFill>
                <a:latin typeface="+mj-lt"/>
                <a:ea typeface="Verdana" panose="020B0604030504040204" pitchFamily="34" charset="0"/>
                <a:cs typeface="Open Sans"/>
              </a:rPr>
              <a:t>Oxid uhelnatý</a:t>
            </a:r>
          </a:p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800" spc="-114" dirty="0">
                <a:uFill>
                  <a:solidFill>
                    <a:srgbClr val="2388A9"/>
                  </a:solidFill>
                </a:uFill>
                <a:latin typeface="+mj-lt"/>
                <a:ea typeface="Verdana" panose="020B0604030504040204" pitchFamily="34" charset="0"/>
                <a:cs typeface="Open Sans"/>
              </a:rPr>
              <a:t>Chlorid sodný</a:t>
            </a:r>
          </a:p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800" spc="-114" dirty="0">
                <a:uFill>
                  <a:solidFill>
                    <a:srgbClr val="2388A9"/>
                  </a:solidFill>
                </a:uFill>
                <a:latin typeface="+mj-lt"/>
                <a:ea typeface="Verdana" panose="020B0604030504040204" pitchFamily="34" charset="0"/>
                <a:cs typeface="Open Sans"/>
              </a:rPr>
              <a:t>Sulfid hořečnatý</a:t>
            </a:r>
            <a:endParaRPr sz="2800" dirty="0">
              <a:uFill>
                <a:solidFill>
                  <a:srgbClr val="2388A9"/>
                </a:solidFill>
              </a:uFill>
              <a:latin typeface="+mj-lt"/>
              <a:cs typeface="Open San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CA1F2EC-B639-4220-8E0E-6D6A947A4FA3}"/>
              </a:ext>
            </a:extLst>
          </p:cNvPr>
          <p:cNvSpPr/>
          <p:nvPr/>
        </p:nvSpPr>
        <p:spPr>
          <a:xfrm>
            <a:off x="6981026" y="6479999"/>
            <a:ext cx="2929328" cy="28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accent1"/>
                </a:solidFill>
              </a:rPr>
              <a:t>Chemie 		</a:t>
            </a:r>
            <a:r>
              <a:rPr lang="cs-CZ" sz="1200" dirty="0">
                <a:solidFill>
                  <a:schemeClr val="accent1"/>
                </a:solidFill>
              </a:rPr>
              <a:t>1.ročník</a:t>
            </a:r>
            <a:endParaRPr lang="cs-CZ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2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2D44A57-2ECB-42B4-AB5F-AF41385F5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9</a:t>
            </a:fld>
            <a:endParaRPr lang="cs-CZ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5228F6-686F-4267-9071-37FDC053EFE8}"/>
              </a:ext>
            </a:extLst>
          </p:cNvPr>
          <p:cNvSpPr txBox="1">
            <a:spLocks/>
          </p:cNvSpPr>
          <p:nvPr/>
        </p:nvSpPr>
        <p:spPr>
          <a:xfrm>
            <a:off x="769191" y="1330730"/>
            <a:ext cx="4016375" cy="333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spc="-150" dirty="0">
                <a:solidFill>
                  <a:srgbClr val="2388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Typy vazeb:</a:t>
            </a:r>
          </a:p>
        </p:txBody>
      </p:sp>
      <p:sp>
        <p:nvSpPr>
          <p:cNvPr id="4" name="object 19">
            <a:extLst>
              <a:ext uri="{FF2B5EF4-FFF2-40B4-BE49-F238E27FC236}">
                <a16:creationId xmlns:a16="http://schemas.microsoft.com/office/drawing/2014/main" id="{E5BCA255-96BA-4E9B-A1D5-972AF3B65905}"/>
              </a:ext>
            </a:extLst>
          </p:cNvPr>
          <p:cNvSpPr txBox="1"/>
          <p:nvPr/>
        </p:nvSpPr>
        <p:spPr>
          <a:xfrm>
            <a:off x="3491482" y="1664105"/>
            <a:ext cx="6834131" cy="1331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800" spc="-114" dirty="0">
                <a:uFill>
                  <a:solidFill>
                    <a:srgbClr val="2388A9"/>
                  </a:solidFill>
                </a:uFill>
                <a:latin typeface="+mj-lt"/>
                <a:ea typeface="Verdana" panose="020B0604030504040204" pitchFamily="34" charset="0"/>
                <a:cs typeface="Open Sans"/>
              </a:rPr>
              <a:t>Kovalentní – donor-akce</a:t>
            </a:r>
            <a:r>
              <a:rPr lang="cs-CZ" sz="2800" spc="-150" dirty="0">
                <a:latin typeface="+mj-lt"/>
                <a:ea typeface="Verdana" panose="020B0604030504040204" pitchFamily="34" charset="0"/>
              </a:rPr>
              <a:t>ptorová</a:t>
            </a:r>
            <a:endParaRPr lang="cs-CZ" sz="2800" spc="-114" dirty="0">
              <a:uFill>
                <a:solidFill>
                  <a:srgbClr val="2388A9"/>
                </a:solidFill>
              </a:uFill>
              <a:latin typeface="+mj-lt"/>
              <a:ea typeface="Verdana" panose="020B0604030504040204" pitchFamily="34" charset="0"/>
              <a:cs typeface="Open Sans"/>
            </a:endParaRPr>
          </a:p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800" spc="-114" dirty="0">
                <a:uFill>
                  <a:solidFill>
                    <a:srgbClr val="2388A9"/>
                  </a:solidFill>
                </a:uFill>
                <a:latin typeface="+mj-lt"/>
                <a:ea typeface="Verdana" panose="020B0604030504040204" pitchFamily="34" charset="0"/>
                <a:cs typeface="Open Sans"/>
              </a:rPr>
              <a:t>Kovová</a:t>
            </a:r>
          </a:p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800" spc="-114" dirty="0">
                <a:uFill>
                  <a:solidFill>
                    <a:srgbClr val="2388A9"/>
                  </a:solidFill>
                </a:uFill>
                <a:latin typeface="+mj-lt"/>
                <a:ea typeface="Verdana" panose="020B0604030504040204" pitchFamily="34" charset="0"/>
                <a:cs typeface="Open Sans"/>
              </a:rPr>
              <a:t>Iontová</a:t>
            </a:r>
            <a:endParaRPr sz="2800" dirty="0">
              <a:uFill>
                <a:solidFill>
                  <a:srgbClr val="2388A9"/>
                </a:solidFill>
              </a:uFill>
              <a:latin typeface="+mj-lt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2067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VŠEM 2021">
  <a:themeElements>
    <a:clrScheme name="Vlastní 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0AD47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Akademie VŠEM.potx.pptx" id="{717EA536-0998-46C9-86E7-D6144D8C8E34}" vid="{83C76FF8-1325-42BE-A3BB-C12C64C1000B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Akademie VŠEM</Template>
  <TotalTime>132</TotalTime>
  <Words>318</Words>
  <Application>Microsoft Office PowerPoint</Application>
  <PresentationFormat>Širokoúhlá obrazovka</PresentationFormat>
  <Paragraphs>99</Paragraphs>
  <Slides>10</Slides>
  <Notes>1</Notes>
  <HiddenSlides>1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Open Sans Light</vt:lpstr>
      <vt:lpstr>Times New Roman</vt:lpstr>
      <vt:lpstr>Verdana</vt:lpstr>
      <vt:lpstr>Wingdings</vt:lpstr>
      <vt:lpstr>VŠEM 2021</vt:lpstr>
      <vt:lpstr>Prezentace aplikace PowerPoint</vt:lpstr>
      <vt:lpstr>Prezentace aplikace PowerPoint</vt:lpstr>
      <vt:lpstr>Opakování</vt:lpstr>
      <vt:lpstr>Kvantová čísla</vt:lpstr>
      <vt:lpstr>Pravidla:</vt:lpstr>
      <vt:lpstr>Procvičování:</vt:lpstr>
      <vt:lpstr>Proč?</vt:lpstr>
      <vt:lpstr>Cvičení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Medek</dc:creator>
  <cp:lastModifiedBy>Petr Medek</cp:lastModifiedBy>
  <cp:revision>16</cp:revision>
  <dcterms:created xsi:type="dcterms:W3CDTF">2022-09-10T10:05:04Z</dcterms:created>
  <dcterms:modified xsi:type="dcterms:W3CDTF">2022-10-17T16:20:55Z</dcterms:modified>
</cp:coreProperties>
</file>