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278" r:id="rId2"/>
    <p:sldId id="257" r:id="rId3"/>
    <p:sldId id="283" r:id="rId4"/>
    <p:sldId id="280" r:id="rId5"/>
    <p:sldId id="281" r:id="rId6"/>
    <p:sldId id="284" r:id="rId7"/>
    <p:sldId id="285" r:id="rId8"/>
    <p:sldId id="263" r:id="rId9"/>
    <p:sldId id="282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99B7ADB-32AE-4BB8-BBB5-C026C9AE28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Chemie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214091-EA61-40EC-85EA-B1D255A066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68460-E8CD-4DE4-A9F0-062D9159270B}" type="datetimeFigureOut">
              <a:rPr lang="cs-CZ" smtClean="0"/>
              <a:t>10.09.2022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4AED55-C2F6-4ECE-8DC0-14F3E9648D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11B672-620D-4FD5-9B90-2187DAE578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4EA26-E3CD-4CDD-92B9-32EA6F264C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6989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Chemie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10.09.2022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  <p:sp>
        <p:nvSpPr>
          <p:cNvPr id="5" name="Zástupný symbol pro záhlaví 4">
            <a:extLst>
              <a:ext uri="{FF2B5EF4-FFF2-40B4-BE49-F238E27FC236}">
                <a16:creationId xmlns:a16="http://schemas.microsoft.com/office/drawing/2014/main" id="{163F68B5-1261-4075-86E6-EF5863DDF07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cs-CZ"/>
              <a:t>Chemie</a:t>
            </a:r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chembook.eu/" TargetMode="External"/><Relationship Id="rId2" Type="http://schemas.openxmlformats.org/officeDocument/2006/relationships/hyperlink" Target="http://chemiejebozi.cz/literatura-ke-stazeni/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eg"/><Relationship Id="rId4" Type="http://schemas.openxmlformats.org/officeDocument/2006/relationships/hyperlink" Target="https://prirodovedcem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Medek Petr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Chemie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206887" y="1724526"/>
            <a:ext cx="3395554" cy="36403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191589" y="871559"/>
            <a:ext cx="11616410" cy="5305407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69432930"/>
              </p:ext>
            </p:extLst>
          </p:nvPr>
        </p:nvGraphicFramePr>
        <p:xfrm>
          <a:off x="1429790" y="1335877"/>
          <a:ext cx="8291026" cy="3779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3000" dirty="0"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 b="1" dirty="0">
                        <a:latin typeface="+mj-lt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400" b="1" spc="-15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Co nás čeká</a:t>
                      </a:r>
                      <a:endParaRPr sz="1400" b="1" dirty="0">
                        <a:latin typeface="+mj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cs-CZ" sz="14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3</a:t>
                      </a:r>
                      <a:endParaRPr sz="14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Open Sans Light"/>
                        </a:rPr>
                        <a:t>Obecná chemie</a:t>
                      </a: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4</a:t>
                      </a:r>
                      <a:endParaRPr sz="14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Open Sans Light"/>
                        </a:rPr>
                        <a:t>Anorganická chemie</a:t>
                      </a: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5</a:t>
                      </a:r>
                      <a:endParaRPr sz="14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1" kern="1200" spc="-1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Open Sans Light"/>
                        </a:rPr>
                        <a:t>Kontakt</a:t>
                      </a: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6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1" kern="1200" spc="-1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Open Sans Light"/>
                        </a:rPr>
                        <a:t>Z čeho se učit</a:t>
                      </a: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7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Co si pamatujete?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8</a:t>
                      </a: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400" dirty="0">
                        <a:latin typeface="+mj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400" dirty="0"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4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Opakování</a:t>
                      </a:r>
                      <a:endParaRPr sz="1400" b="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4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9</a:t>
                      </a:r>
                      <a:endParaRPr sz="1400" b="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1400" dirty="0"/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400" b="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1400" dirty="0"/>
                    </a:p>
                  </a:txBody>
                  <a:tcPr marL="72000" marR="0" marT="8255" marB="0" anchor="b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4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sz="1400" dirty="0"/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6D3C1AD-E1DE-4199-9EDE-7E86FCD5FB7F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769191" y="1330730"/>
            <a:ext cx="4016375" cy="333375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 nás čeká?</a:t>
            </a:r>
          </a:p>
        </p:txBody>
      </p:sp>
      <p:sp>
        <p:nvSpPr>
          <p:cNvPr id="34" name="object 19"/>
          <p:cNvSpPr txBox="1"/>
          <p:nvPr/>
        </p:nvSpPr>
        <p:spPr>
          <a:xfrm>
            <a:off x="4785566" y="1863643"/>
            <a:ext cx="4825944" cy="2218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spc="-114" dirty="0">
                <a:uFill>
                  <a:solidFill>
                    <a:srgbClr val="2388A9"/>
                  </a:solidFill>
                </a:uFill>
                <a:latin typeface="+mj-lt"/>
                <a:ea typeface="Verdana" panose="020B0604030504040204" pitchFamily="34" charset="0"/>
                <a:cs typeface="Open Sans"/>
              </a:rPr>
              <a:t>Obecná a anorganická chemie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spc="-114" dirty="0">
                <a:uFill>
                  <a:solidFill>
                    <a:srgbClr val="2388A9"/>
                  </a:solidFill>
                </a:uFill>
                <a:latin typeface="+mj-lt"/>
                <a:ea typeface="Verdana" panose="020B0604030504040204" pitchFamily="34" charset="0"/>
                <a:cs typeface="Open Sans"/>
              </a:rPr>
              <a:t>2 prezentace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dirty="0">
                <a:uFill>
                  <a:solidFill>
                    <a:srgbClr val="2388A9"/>
                  </a:solidFill>
                </a:uFill>
                <a:latin typeface="+mj-lt"/>
                <a:cs typeface="Open Sans"/>
              </a:rPr>
              <a:t>Pololetní test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dirty="0" err="1">
                <a:uFill>
                  <a:solidFill>
                    <a:srgbClr val="2388A9"/>
                  </a:solidFill>
                </a:uFill>
                <a:latin typeface="+mj-lt"/>
                <a:cs typeface="Open Sans"/>
              </a:rPr>
              <a:t>Testíky</a:t>
            </a:r>
            <a:r>
              <a:rPr lang="cs-CZ" sz="2800" dirty="0">
                <a:uFill>
                  <a:solidFill>
                    <a:srgbClr val="2388A9"/>
                  </a:solidFill>
                </a:uFill>
                <a:latin typeface="+mj-lt"/>
                <a:cs typeface="Open Sans"/>
              </a:rPr>
              <a:t> doma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endParaRPr sz="2800" dirty="0">
              <a:uFill>
                <a:solidFill>
                  <a:srgbClr val="2388A9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249C18C-41B4-4DAB-A0EE-54147BDDD812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Laboratoř, Výzkum, Chemie, Test">
            <a:extLst>
              <a:ext uri="{FF2B5EF4-FFF2-40B4-BE49-F238E27FC236}">
                <a16:creationId xmlns:a16="http://schemas.microsoft.com/office/drawing/2014/main" id="{4430F051-BA76-4672-9E44-0EF4D766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22" y="2319722"/>
            <a:ext cx="3353935" cy="221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istockphoto.com/photos/open-notebook-and-coloured-pencils-on-brown-background-toys-for-or-picture-id1415844495?b=1&amp;k=20&amp;m=1415844495&amp;s=170667a&amp;w=0&amp;h=6JoNch1_Eunn-i7vZ2-CXFCCBf_ZGvUwHr9xHmRW_nk=">
            <a:extLst>
              <a:ext uri="{FF2B5EF4-FFF2-40B4-BE49-F238E27FC236}">
                <a16:creationId xmlns:a16="http://schemas.microsoft.com/office/drawing/2014/main" id="{72FEB424-DD32-4249-9767-A29C9A63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77" y="3429000"/>
            <a:ext cx="4089666" cy="27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993294" y="1185367"/>
            <a:ext cx="3884613" cy="692150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AAD03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Obecná chemie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866783" y="2745949"/>
            <a:ext cx="1783176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atom x prvek x iont 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3074055" y="2765961"/>
            <a:ext cx="1737243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molekula x sloučenina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922183" y="5014000"/>
            <a:ext cx="1717675" cy="72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halogenidy x oxidy x sulfidy x hydroxidy x kyseliny x hydráty x sole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3004771" y="5013130"/>
            <a:ext cx="1701161" cy="3572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homogenní směs x heterogenní směs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865949" y="4569107"/>
            <a:ext cx="333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7</a:t>
            </a:r>
            <a:r>
              <a:rPr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8</a:t>
            </a:r>
            <a:r>
              <a:rPr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+mj-lt"/>
                <a:cs typeface="Open Sans"/>
              </a:rPr>
              <a:t>	</a:t>
            </a:r>
            <a:endParaRPr sz="2400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6253498" y="2793728"/>
            <a:ext cx="1742825" cy="72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nukleon x neutron x proton x elektron x protonové číslo x nukleonové číslo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8456503" y="2797385"/>
            <a:ext cx="1582850" cy="3572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stavba a informace v PSP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6253499" y="5014001"/>
            <a:ext cx="1613535" cy="538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ovlivnění chemické reakce x typy chemických reakcí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8425818" y="5014000"/>
            <a:ext cx="1613535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výpočty 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6253496" y="4621970"/>
            <a:ext cx="368410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9</a:t>
            </a:r>
            <a:r>
              <a:rPr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10</a:t>
            </a:r>
            <a:r>
              <a:rPr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+mj-lt"/>
                <a:cs typeface="Open Sans"/>
              </a:rPr>
              <a:t>	</a:t>
            </a:r>
            <a:endParaRPr sz="2400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16177" y="2330553"/>
            <a:ext cx="3534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3	</a:t>
            </a:r>
            <a:r>
              <a:rPr lang="cs-CZ"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4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cs typeface="Open Sans"/>
              </a:rPr>
              <a:t>	</a:t>
            </a:r>
            <a:endParaRPr lang="cs-CZ" sz="2400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cs typeface="Open Sans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6203504" y="2318237"/>
            <a:ext cx="3585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5	</a:t>
            </a:r>
            <a:r>
              <a:rPr lang="cs-CZ"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6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cs typeface="Open Sans"/>
              </a:rPr>
              <a:t>	</a:t>
            </a:r>
            <a:endParaRPr lang="cs-CZ" sz="2400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cs typeface="Open Sans"/>
            </a:endParaRPr>
          </a:p>
        </p:txBody>
      </p:sp>
      <p:sp>
        <p:nvSpPr>
          <p:cNvPr id="32" name="object 11"/>
          <p:cNvSpPr txBox="1"/>
          <p:nvPr/>
        </p:nvSpPr>
        <p:spPr>
          <a:xfrm>
            <a:off x="6253499" y="1054543"/>
            <a:ext cx="1523365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látka x směs. 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33" name="object 12"/>
          <p:cNvSpPr txBox="1"/>
          <p:nvPr/>
        </p:nvSpPr>
        <p:spPr>
          <a:xfrm>
            <a:off x="8425818" y="1054542"/>
            <a:ext cx="1613535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vlastnosti látek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34" name="object 19"/>
          <p:cNvSpPr txBox="1"/>
          <p:nvPr/>
        </p:nvSpPr>
        <p:spPr>
          <a:xfrm>
            <a:off x="6253496" y="662512"/>
            <a:ext cx="36841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1</a:t>
            </a:r>
            <a:r>
              <a:rPr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2</a:t>
            </a:r>
            <a:r>
              <a:rPr sz="2400" b="1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+mj-lt"/>
                <a:cs typeface="Open Sans"/>
              </a:rPr>
              <a:t>	</a:t>
            </a:r>
            <a:endParaRPr sz="2400" b="1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EF55EF5B-7DFB-463D-892E-AE1926253270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Vodové Barvy, Malovat, Umýt, Účinek">
            <a:extLst>
              <a:ext uri="{FF2B5EF4-FFF2-40B4-BE49-F238E27FC236}">
                <a16:creationId xmlns:a16="http://schemas.microsoft.com/office/drawing/2014/main" id="{E6634275-6871-4AFB-B3D3-E65DA9E9E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05" y="1352514"/>
            <a:ext cx="1252642" cy="8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Žena, Afroameričané, Ženský, Profil">
            <a:extLst>
              <a:ext uri="{FF2B5EF4-FFF2-40B4-BE49-F238E27FC236}">
                <a16:creationId xmlns:a16="http://schemas.microsoft.com/office/drawing/2014/main" id="{D9FAB37C-AEF5-4E81-B3AD-E146AD5F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0" y="1251775"/>
            <a:ext cx="927049" cy="12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hlík, Vodík, Atom, Molekula, Chemie">
            <a:extLst>
              <a:ext uri="{FF2B5EF4-FFF2-40B4-BE49-F238E27FC236}">
                <a16:creationId xmlns:a16="http://schemas.microsoft.com/office/drawing/2014/main" id="{769B4688-7634-448D-AB61-88FC4961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7" y="2949189"/>
            <a:ext cx="1470549" cy="14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oda, 3D, Chemie, Organické, Molekuly">
            <a:extLst>
              <a:ext uri="{FF2B5EF4-FFF2-40B4-BE49-F238E27FC236}">
                <a16:creationId xmlns:a16="http://schemas.microsoft.com/office/drawing/2014/main" id="{3D633B88-5C21-436C-85F5-AF676A84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19807">
            <a:off x="2948128" y="2967828"/>
            <a:ext cx="1267946" cy="17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eriodická Tabulka, Chemie, Věda, Výcvik">
            <a:extLst>
              <a:ext uri="{FF2B5EF4-FFF2-40B4-BE49-F238E27FC236}">
                <a16:creationId xmlns:a16="http://schemas.microsoft.com/office/drawing/2014/main" id="{5A23EDDA-7AD3-4FBB-B435-42917FEE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78" y="3268842"/>
            <a:ext cx="2305531" cy="12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2 Neutrální, Klimatická Změna">
            <a:extLst>
              <a:ext uri="{FF2B5EF4-FFF2-40B4-BE49-F238E27FC236}">
                <a16:creationId xmlns:a16="http://schemas.microsoft.com/office/drawing/2014/main" id="{45F4C01A-0265-4D66-948D-2A3EC1ADD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7" y="5465614"/>
            <a:ext cx="1950296" cy="13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ořské Řasy, Řasy Farm, Pozadí">
            <a:extLst>
              <a:ext uri="{FF2B5EF4-FFF2-40B4-BE49-F238E27FC236}">
                <a16:creationId xmlns:a16="http://schemas.microsoft.com/office/drawing/2014/main" id="{63734C4A-BE14-4127-8BCE-A6EFA8C5D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59" y="5468158"/>
            <a:ext cx="1950296" cy="129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mické Reakce, Experiment, Baňka, Kolo">
            <a:extLst>
              <a:ext uri="{FF2B5EF4-FFF2-40B4-BE49-F238E27FC236}">
                <a16:creationId xmlns:a16="http://schemas.microsoft.com/office/drawing/2014/main" id="{321D5323-6533-4135-AF38-3AA3D397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96" y="5794332"/>
            <a:ext cx="999560" cy="10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Kalkulačka, Čísla, Symbol, Calc, Vz">
            <a:extLst>
              <a:ext uri="{FF2B5EF4-FFF2-40B4-BE49-F238E27FC236}">
                <a16:creationId xmlns:a16="http://schemas.microsoft.com/office/drawing/2014/main" id="{B0AAD94B-1E59-4507-8EFF-AD996320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546" y="5101813"/>
            <a:ext cx="844110" cy="114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eriodická Tabulka, Chemie, Prvky, Věda">
            <a:extLst>
              <a:ext uri="{FF2B5EF4-FFF2-40B4-BE49-F238E27FC236}">
                <a16:creationId xmlns:a16="http://schemas.microsoft.com/office/drawing/2014/main" id="{A7A12D53-DA16-479B-92C8-0AD55E1D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945" y="3516924"/>
            <a:ext cx="1665402" cy="11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8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993294" y="1185367"/>
            <a:ext cx="3884613" cy="692150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AAD03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Anorganická chemie</a:t>
            </a:r>
          </a:p>
        </p:txBody>
      </p:sp>
      <p:sp>
        <p:nvSpPr>
          <p:cNvPr id="10" name="object 9"/>
          <p:cNvSpPr txBox="1"/>
          <p:nvPr/>
        </p:nvSpPr>
        <p:spPr>
          <a:xfrm>
            <a:off x="866783" y="2745949"/>
            <a:ext cx="1783176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p prvky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3074056" y="2765961"/>
            <a:ext cx="1701160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d prvky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6253498" y="2793728"/>
            <a:ext cx="1742825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f prvky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8456503" y="2797385"/>
            <a:ext cx="1582850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829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sloučeniny</a:t>
            </a:r>
            <a:endParaRPr lang="cs-CZ"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16177" y="2330553"/>
            <a:ext cx="3534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3	</a:t>
            </a:r>
            <a:r>
              <a:rPr lang="cs-CZ"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4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cs typeface="Open Sans"/>
              </a:rPr>
              <a:t>	</a:t>
            </a:r>
            <a:endParaRPr lang="cs-CZ" sz="2400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cs typeface="Open Sans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6203504" y="2318237"/>
            <a:ext cx="3585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5	</a:t>
            </a:r>
            <a:r>
              <a:rPr lang="cs-CZ"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6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cs typeface="Open Sans"/>
              </a:rPr>
              <a:t>	</a:t>
            </a:r>
            <a:endParaRPr lang="cs-CZ" sz="2400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cs typeface="Open Sans"/>
            </a:endParaRPr>
          </a:p>
        </p:txBody>
      </p:sp>
      <p:sp>
        <p:nvSpPr>
          <p:cNvPr id="32" name="object 11"/>
          <p:cNvSpPr txBox="1"/>
          <p:nvPr/>
        </p:nvSpPr>
        <p:spPr>
          <a:xfrm>
            <a:off x="6253499" y="1054543"/>
            <a:ext cx="1523365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</a:pPr>
            <a:r>
              <a:rPr lang="cs-CZ" sz="1000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prvky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33" name="object 12"/>
          <p:cNvSpPr txBox="1"/>
          <p:nvPr/>
        </p:nvSpPr>
        <p:spPr>
          <a:xfrm>
            <a:off x="8425818" y="1054542"/>
            <a:ext cx="1613535" cy="175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</a:pPr>
            <a:r>
              <a:rPr lang="cs-CZ" sz="1000" spc="-5" dirty="0"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s prvky</a:t>
            </a:r>
            <a:endParaRPr sz="1000" dirty="0">
              <a:latin typeface="Verdana" panose="020B0604030504040204" pitchFamily="34" charset="0"/>
              <a:ea typeface="Verdana" panose="020B0604030504040204" pitchFamily="34" charset="0"/>
              <a:cs typeface="Open Sans"/>
            </a:endParaRPr>
          </a:p>
        </p:txBody>
      </p:sp>
      <p:sp>
        <p:nvSpPr>
          <p:cNvPr id="34" name="object 19"/>
          <p:cNvSpPr txBox="1"/>
          <p:nvPr/>
        </p:nvSpPr>
        <p:spPr>
          <a:xfrm>
            <a:off x="6253496" y="662512"/>
            <a:ext cx="36841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1</a:t>
            </a:r>
            <a:r>
              <a:rPr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sz="2400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	</a:t>
            </a:r>
            <a:r>
              <a:rPr lang="cs-CZ" sz="2400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2</a:t>
            </a:r>
            <a:r>
              <a:rPr sz="2400" b="1" u="sng" spc="-114" dirty="0">
                <a:solidFill>
                  <a:srgbClr val="AAD03A"/>
                </a:solidFill>
                <a:uFill>
                  <a:solidFill>
                    <a:srgbClr val="AAD03A"/>
                  </a:solidFill>
                </a:uFill>
                <a:latin typeface="+mj-lt"/>
                <a:cs typeface="Open Sans"/>
              </a:rPr>
              <a:t>	</a:t>
            </a:r>
            <a:endParaRPr sz="2400" b="1" dirty="0">
              <a:solidFill>
                <a:srgbClr val="AAD03A"/>
              </a:solidFill>
              <a:uFill>
                <a:solidFill>
                  <a:srgbClr val="AAD03A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3B9E2F21-0025-45AF-8F77-40E7D1E802DB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Lithium, Živel, Periodická Tabulka">
            <a:extLst>
              <a:ext uri="{FF2B5EF4-FFF2-40B4-BE49-F238E27FC236}">
                <a16:creationId xmlns:a16="http://schemas.microsoft.com/office/drawing/2014/main" id="{BAE18D19-E2BD-4E22-A779-9FB9BF86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53" y="1044668"/>
            <a:ext cx="1545002" cy="11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or, Živel, Periodická Tabulka, Lithium">
            <a:extLst>
              <a:ext uri="{FF2B5EF4-FFF2-40B4-BE49-F238E27FC236}">
                <a16:creationId xmlns:a16="http://schemas.microsoft.com/office/drawing/2014/main" id="{D1EFE9A1-AFE9-4CF6-89E7-D26A9B1D4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4" y="3336971"/>
            <a:ext cx="21574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ponsored image">
            <a:extLst>
              <a:ext uri="{FF2B5EF4-FFF2-40B4-BE49-F238E27FC236}">
                <a16:creationId xmlns:a16="http://schemas.microsoft.com/office/drawing/2014/main" id="{44352FC5-A773-4DC3-BC80-040B5E6E5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5" t="23135" r="30568" b="25033"/>
          <a:stretch/>
        </p:blipFill>
        <p:spPr bwMode="auto">
          <a:xfrm>
            <a:off x="3135082" y="3318198"/>
            <a:ext cx="1742825" cy="16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opis, U, Malá Písmena, Abeceda, Abc">
            <a:extLst>
              <a:ext uri="{FF2B5EF4-FFF2-40B4-BE49-F238E27FC236}">
                <a16:creationId xmlns:a16="http://schemas.microsoft.com/office/drawing/2014/main" id="{FA976020-2637-41BC-A0E4-E6C95357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04" y="3214050"/>
            <a:ext cx="1392450" cy="16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luoritu, Kazivec, Lesk Skla, Zelená">
            <a:extLst>
              <a:ext uri="{FF2B5EF4-FFF2-40B4-BE49-F238E27FC236}">
                <a16:creationId xmlns:a16="http://schemas.microsoft.com/office/drawing/2014/main" id="{14B3C6E2-F5DD-4AD1-983F-AB8A8E3A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503" y="3243845"/>
            <a:ext cx="21574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ponsored image">
            <a:extLst>
              <a:ext uri="{FF2B5EF4-FFF2-40B4-BE49-F238E27FC236}">
                <a16:creationId xmlns:a16="http://schemas.microsoft.com/office/drawing/2014/main" id="{537B561C-8A2D-4873-96F2-C0E4FD9C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46" y="1230168"/>
            <a:ext cx="1119250" cy="11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Sponsored image">
            <a:extLst>
              <a:ext uri="{FF2B5EF4-FFF2-40B4-BE49-F238E27FC236}">
                <a16:creationId xmlns:a16="http://schemas.microsoft.com/office/drawing/2014/main" id="{D2CCEF2F-5A53-4B98-B073-E8DEBB65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31" y="1294669"/>
            <a:ext cx="1119250" cy="11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ísmena, Abc, Abeceda, Leták, Letiště">
            <a:extLst>
              <a:ext uri="{FF2B5EF4-FFF2-40B4-BE49-F238E27FC236}">
                <a16:creationId xmlns:a16="http://schemas.microsoft.com/office/drawing/2014/main" id="{5EFDD2EF-9D5C-43F6-967A-AD89DC47E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5" t="15094" r="1115" b="6051"/>
          <a:stretch/>
        </p:blipFill>
        <p:spPr bwMode="auto">
          <a:xfrm>
            <a:off x="6093785" y="1260892"/>
            <a:ext cx="990458" cy="11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0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769191" y="1330730"/>
            <a:ext cx="4016375" cy="333375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Kontakt</a:t>
            </a:r>
          </a:p>
        </p:txBody>
      </p:sp>
      <p:sp>
        <p:nvSpPr>
          <p:cNvPr id="34" name="object 19"/>
          <p:cNvSpPr txBox="1"/>
          <p:nvPr/>
        </p:nvSpPr>
        <p:spPr>
          <a:xfrm>
            <a:off x="3491482" y="1664105"/>
            <a:ext cx="6834131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spc="-114" dirty="0">
                <a:uFill>
                  <a:solidFill>
                    <a:srgbClr val="2388A9"/>
                  </a:solidFill>
                </a:uFill>
                <a:latin typeface="+mj-lt"/>
                <a:ea typeface="Verdana" panose="020B0604030504040204" pitchFamily="34" charset="0"/>
                <a:cs typeface="Open Sans"/>
              </a:rPr>
              <a:t>Přes školní mail či bakaláře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dirty="0">
                <a:uFill>
                  <a:solidFill>
                    <a:srgbClr val="2388A9"/>
                  </a:solidFill>
                </a:uFill>
                <a:latin typeface="+mj-lt"/>
                <a:cs typeface="Open Sans"/>
              </a:rPr>
              <a:t>Pravidelné konzultace po vyučování 30 min.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2800" dirty="0">
                <a:uFill>
                  <a:solidFill>
                    <a:srgbClr val="2388A9"/>
                  </a:solidFill>
                </a:uFill>
                <a:latin typeface="+mj-lt"/>
                <a:cs typeface="Open Sans"/>
              </a:rPr>
              <a:t>Konzultace dle dohody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endParaRPr sz="2800" dirty="0">
              <a:uFill>
                <a:solidFill>
                  <a:srgbClr val="2388A9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CA1F2EC-B639-4220-8E0E-6D6A947A4FA3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Telefon, Android, Aplikace, Mapa Světa">
            <a:extLst>
              <a:ext uri="{FF2B5EF4-FFF2-40B4-BE49-F238E27FC236}">
                <a16:creationId xmlns:a16="http://schemas.microsoft.com/office/drawing/2014/main" id="{DDB94928-0B0C-4FE2-A74E-BE024E55C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999357"/>
            <a:ext cx="50673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8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769191" y="1330730"/>
            <a:ext cx="4016375" cy="333375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 čeho se učit?</a:t>
            </a:r>
          </a:p>
        </p:txBody>
      </p:sp>
      <p:sp>
        <p:nvSpPr>
          <p:cNvPr id="34" name="object 19"/>
          <p:cNvSpPr txBox="1"/>
          <p:nvPr/>
        </p:nvSpPr>
        <p:spPr>
          <a:xfrm>
            <a:off x="2645546" y="1664105"/>
            <a:ext cx="7680067" cy="21313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cs-CZ" u="sng" dirty="0">
                <a:latin typeface="+mj-lt"/>
                <a:hlinkClick r:id="rId2"/>
              </a:rPr>
              <a:t>http://chemiejebozi.cz/literatura-ke-stazeni/</a:t>
            </a:r>
            <a:r>
              <a:rPr lang="cs-CZ" dirty="0">
                <a:latin typeface="+mj-lt"/>
              </a:rPr>
              <a:t> Zde i skripta ke stažení</a:t>
            </a:r>
          </a:p>
          <a:p>
            <a:r>
              <a:rPr lang="cs-CZ" u="sng" dirty="0">
                <a:latin typeface="+mj-lt"/>
                <a:hlinkClick r:id="rId3"/>
              </a:rPr>
              <a:t>https://www.e-chembook.eu/</a:t>
            </a:r>
            <a:endParaRPr lang="cs-CZ" dirty="0">
              <a:latin typeface="+mj-lt"/>
            </a:endParaRPr>
          </a:p>
          <a:p>
            <a:r>
              <a:rPr lang="cs-CZ" u="sng" dirty="0">
                <a:latin typeface="+mj-lt"/>
                <a:hlinkClick r:id="rId4"/>
              </a:rPr>
              <a:t>https://prirodovedcem.cz</a:t>
            </a:r>
            <a:endParaRPr lang="cs-CZ" dirty="0">
              <a:latin typeface="+mj-lt"/>
            </a:endParaRP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endParaRPr lang="cs-CZ" dirty="0">
              <a:uFill>
                <a:solidFill>
                  <a:srgbClr val="2388A9"/>
                </a:solidFill>
              </a:uFill>
              <a:latin typeface="+mj-lt"/>
              <a:cs typeface="Open Sans"/>
            </a:endParaRPr>
          </a:p>
          <a:p>
            <a:r>
              <a:rPr lang="cs-CZ" dirty="0" err="1">
                <a:latin typeface="+mj-lt"/>
              </a:rPr>
              <a:t>Klikorka</a:t>
            </a:r>
            <a:r>
              <a:rPr lang="cs-CZ" dirty="0">
                <a:latin typeface="+mj-lt"/>
              </a:rPr>
              <a:t>, J., Hájek, B., &amp; </a:t>
            </a:r>
            <a:r>
              <a:rPr lang="cs-CZ" dirty="0" err="1">
                <a:latin typeface="+mj-lt"/>
              </a:rPr>
              <a:t>Votinský</a:t>
            </a:r>
            <a:r>
              <a:rPr lang="cs-CZ" dirty="0">
                <a:latin typeface="+mj-lt"/>
              </a:rPr>
              <a:t>, J. (1989). </a:t>
            </a:r>
            <a:r>
              <a:rPr lang="cs-CZ" i="1" dirty="0">
                <a:latin typeface="+mj-lt"/>
              </a:rPr>
              <a:t>Obecná a anorganická chemie</a:t>
            </a:r>
            <a:r>
              <a:rPr lang="cs-CZ" dirty="0">
                <a:latin typeface="+mj-lt"/>
              </a:rPr>
              <a:t>. SNTL.</a:t>
            </a:r>
          </a:p>
          <a:p>
            <a:r>
              <a:rPr lang="cs-CZ" dirty="0">
                <a:latin typeface="+mj-lt"/>
              </a:rPr>
              <a:t>ROUBAL, J. Anorganická chemie.</a:t>
            </a:r>
          </a:p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endParaRPr sz="2800" dirty="0">
              <a:uFill>
                <a:solidFill>
                  <a:srgbClr val="2388A9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8B42429-A494-4AD4-9994-AAA09F70DCEB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Rezervovat, Číst, Starý, Literatura">
            <a:extLst>
              <a:ext uri="{FF2B5EF4-FFF2-40B4-BE49-F238E27FC236}">
                <a16:creationId xmlns:a16="http://schemas.microsoft.com/office/drawing/2014/main" id="{F852BAC3-E771-4180-96B6-45567CB6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9" y="3385499"/>
            <a:ext cx="5638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769191" y="1330730"/>
            <a:ext cx="4016375" cy="333375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 si pamatujete?</a:t>
            </a:r>
          </a:p>
        </p:txBody>
      </p:sp>
      <p:sp>
        <p:nvSpPr>
          <p:cNvPr id="34" name="object 19"/>
          <p:cNvSpPr txBox="1"/>
          <p:nvPr/>
        </p:nvSpPr>
        <p:spPr>
          <a:xfrm>
            <a:off x="6487121" y="2960923"/>
            <a:ext cx="535577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71625" algn="l"/>
                <a:tab pos="2152650" algn="l"/>
                <a:tab pos="3317875" algn="l"/>
              </a:tabLst>
            </a:pPr>
            <a:r>
              <a:rPr lang="cs-CZ" sz="6000" b="1" spc="-114" dirty="0">
                <a:solidFill>
                  <a:srgbClr val="FF0000"/>
                </a:solidFill>
                <a:uFill>
                  <a:solidFill>
                    <a:srgbClr val="2388A9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Open Sans"/>
              </a:rPr>
              <a:t>tabula rasa?</a:t>
            </a:r>
            <a:endParaRPr sz="6000" b="1" dirty="0">
              <a:solidFill>
                <a:srgbClr val="FF0000"/>
              </a:solidFill>
              <a:uFill>
                <a:solidFill>
                  <a:srgbClr val="2388A9"/>
                </a:solidFill>
              </a:uFill>
              <a:latin typeface="+mj-lt"/>
              <a:cs typeface="Open Sans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A2EE3398-450D-4858-968A-F06AA5AFDE15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6148" name="Picture 4" descr="Černá Tabule, Křída, Guma, Učit Se">
            <a:extLst>
              <a:ext uri="{FF2B5EF4-FFF2-40B4-BE49-F238E27FC236}">
                <a16:creationId xmlns:a16="http://schemas.microsoft.com/office/drawing/2014/main" id="{CAFABFB0-AE44-4918-95EE-741408475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20" y="321690"/>
            <a:ext cx="5355771" cy="27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ikdy Se Nepřestávej Učit">
            <a:extLst>
              <a:ext uri="{FF2B5EF4-FFF2-40B4-BE49-F238E27FC236}">
                <a16:creationId xmlns:a16="http://schemas.microsoft.com/office/drawing/2014/main" id="{8A960F01-E017-4E4C-BA71-E13344EC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" y="3241499"/>
            <a:ext cx="6043237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2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4294967295"/>
          </p:nvPr>
        </p:nvSpPr>
        <p:spPr>
          <a:xfrm>
            <a:off x="993294" y="1185367"/>
            <a:ext cx="3884613" cy="692150"/>
          </a:xfrm>
        </p:spPr>
        <p:txBody>
          <a:bodyPr>
            <a:noAutofit/>
          </a:bodyPr>
          <a:lstStyle/>
          <a:p>
            <a:r>
              <a:rPr lang="cs-CZ" sz="4000" b="1" spc="-150" dirty="0">
                <a:solidFill>
                  <a:srgbClr val="AAD03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Opakujeme: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DF422C6B-8627-4E30-B638-FE8825CB28EB}"/>
              </a:ext>
            </a:extLst>
          </p:cNvPr>
          <p:cNvSpPr txBox="1">
            <a:spLocks/>
          </p:cNvSpPr>
          <p:nvPr/>
        </p:nvSpPr>
        <p:spPr>
          <a:xfrm>
            <a:off x="4437533" y="1531442"/>
            <a:ext cx="3884613" cy="2309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spc="-150" dirty="0" err="1">
                <a:latin typeface="Verdana" panose="020B0604030504040204" pitchFamily="34" charset="0"/>
                <a:ea typeface="Verdana" panose="020B0604030504040204" pitchFamily="34" charset="0"/>
              </a:rPr>
              <a:t>Kahoot</a:t>
            </a:r>
            <a:endParaRPr lang="cs-CZ" sz="1800" spc="-1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Vlastnosti látek, těles</a:t>
            </a: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Směsi</a:t>
            </a: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Stavba atomu</a:t>
            </a: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Práce s PSP</a:t>
            </a: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Prvky</a:t>
            </a: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Tvorba vzorec x název</a:t>
            </a:r>
          </a:p>
          <a:p>
            <a:r>
              <a:rPr lang="cs-CZ" sz="1800" spc="-150" dirty="0">
                <a:latin typeface="Verdana" panose="020B0604030504040204" pitchFamily="34" charset="0"/>
                <a:ea typeface="Verdana" panose="020B0604030504040204" pitchFamily="34" charset="0"/>
              </a:rPr>
              <a:t>Tvorba název x vzorec</a:t>
            </a:r>
          </a:p>
          <a:p>
            <a:endParaRPr lang="cs-CZ" sz="1800" spc="-1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C41EEBA-18B1-4D0C-90F0-B911F0ACA316}"/>
              </a:ext>
            </a:extLst>
          </p:cNvPr>
          <p:cNvSpPr/>
          <p:nvPr/>
        </p:nvSpPr>
        <p:spPr>
          <a:xfrm>
            <a:off x="6981026" y="6479999"/>
            <a:ext cx="2929328" cy="28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accent1"/>
                </a:solidFill>
              </a:rPr>
              <a:t>Chemie 		</a:t>
            </a:r>
            <a:r>
              <a:rPr lang="cs-CZ" sz="1200" dirty="0">
                <a:solidFill>
                  <a:schemeClr val="accent1"/>
                </a:solidFill>
              </a:rPr>
              <a:t>1.ročník</a:t>
            </a:r>
            <a:endParaRPr lang="cs-CZ" sz="1600" dirty="0">
              <a:solidFill>
                <a:schemeClr val="accent1"/>
              </a:solidFill>
            </a:endParaRPr>
          </a:p>
        </p:txBody>
      </p:sp>
      <p:pic>
        <p:nvPicPr>
          <p:cNvPr id="7170" name="Picture 2" descr="Učitel, Vlastnictví, Rostlin">
            <a:extLst>
              <a:ext uri="{FF2B5EF4-FFF2-40B4-BE49-F238E27FC236}">
                <a16:creationId xmlns:a16="http://schemas.microsoft.com/office/drawing/2014/main" id="{FACA135E-EA6A-4991-B9B3-877A8275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8" y="2224548"/>
            <a:ext cx="3606271" cy="24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pátky Do Školy, Třída, Škola, Zadní">
            <a:extLst>
              <a:ext uri="{FF2B5EF4-FFF2-40B4-BE49-F238E27FC236}">
                <a16:creationId xmlns:a16="http://schemas.microsoft.com/office/drawing/2014/main" id="{B32A748D-244B-4FAD-BAE5-C4C198C3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330" y="256849"/>
            <a:ext cx="3876262" cy="25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ožné, Nemožný, Příležitost, Učebna">
            <a:extLst>
              <a:ext uri="{FF2B5EF4-FFF2-40B4-BE49-F238E27FC236}">
                <a16:creationId xmlns:a16="http://schemas.microsoft.com/office/drawing/2014/main" id="{46067842-3CC7-4813-BB00-A1E031B2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92" y="3241499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6065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90</TotalTime>
  <Words>320</Words>
  <Application>Microsoft Office PowerPoint</Application>
  <PresentationFormat>Širokoúhlá obrazovka</PresentationFormat>
  <Paragraphs>88</Paragraphs>
  <Slides>9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Open Sans Light</vt:lpstr>
      <vt:lpstr>Times New Roman</vt:lpstr>
      <vt:lpstr>Verdana</vt:lpstr>
      <vt:lpstr>VŠEM 2021</vt:lpstr>
      <vt:lpstr>Prezentace aplikace PowerPoint</vt:lpstr>
      <vt:lpstr>Prezentace aplikace PowerPoint</vt:lpstr>
      <vt:lpstr>Co nás čeká?</vt:lpstr>
      <vt:lpstr>Obecná chemie</vt:lpstr>
      <vt:lpstr>Anorganická chemie</vt:lpstr>
      <vt:lpstr>Kontakt</vt:lpstr>
      <vt:lpstr>Z čeho se učit?</vt:lpstr>
      <vt:lpstr>Co si pamatujete?</vt:lpstr>
      <vt:lpstr>Opakujeme: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Medek</dc:creator>
  <cp:lastModifiedBy>Petr Medek</cp:lastModifiedBy>
  <cp:revision>8</cp:revision>
  <dcterms:created xsi:type="dcterms:W3CDTF">2022-09-10T10:05:04Z</dcterms:created>
  <dcterms:modified xsi:type="dcterms:W3CDTF">2022-09-10T11:37:04Z</dcterms:modified>
</cp:coreProperties>
</file>