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q=reakce+sod%C3%ADku+s+vodou#fpstate=ive&amp;vld=cid:687481df,vid:1-GEWL2kOOM" TargetMode="External"/><Relationship Id="rId2" Type="http://schemas.openxmlformats.org/officeDocument/2006/relationships/hyperlink" Target="https://youtu.be/1-GEWL2kO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20281" y="2091834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461998"/>
            <a:ext cx="10364451" cy="1815269"/>
          </a:xfrm>
          <a:ln>
            <a:noFill/>
          </a:ln>
        </p:spPr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reakce Oxidů </a:t>
            </a:r>
            <a:r>
              <a:rPr lang="cs-CZ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vodou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446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Hydroxidy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sloučeniny </a:t>
            </a:r>
            <a:r>
              <a:rPr lang="cs-CZ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oxidů </a:t>
            </a: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kovů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 oxidačním číslem I až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 s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vodou.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Oxidy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kovů I.A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hlavní skupiny, </a:t>
            </a: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oxidační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číslo  </a:t>
            </a: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Příklad chemické reakce  –  hydroxid lithný :   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+   H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→    </a:t>
            </a:r>
            <a:r>
              <a:rPr lang="en-GB" sz="2200" b="1" noProof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NaOH</a:t>
            </a:r>
            <a:endParaRPr lang="en-GB" sz="2200" noProof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Podobně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lze zapsat reakci oxidů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O, Rb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O, Cs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O, Tl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Jiný případ vzniku hydroxidů </a:t>
            </a: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alkalických kovů je </a:t>
            </a:r>
            <a:r>
              <a:rPr lang="cs-CZ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bouřlivá exotermická reakce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alkalických kovů lithia, sodíku a </a:t>
            </a: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draslíku 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vodou za vzniku hydroxidu a vodíku, kdy vznikající vodík uvolněným reakčním teplem explozivně vzplane </a:t>
            </a:r>
            <a:r>
              <a:rPr lang="cs-C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vzdušným </a:t>
            </a:r>
            <a:r>
              <a:rPr lang="cs-C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kyslíkem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K   +   2 H</a:t>
            </a:r>
            <a:r>
              <a:rPr lang="cs-CZ" sz="2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→    2  KOH  +   H</a:t>
            </a:r>
            <a:r>
              <a:rPr lang="cs-CZ" sz="2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Reakce sodíku s vodou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Sodík</a:t>
            </a:r>
            <a:r>
              <a:rPr lang="cs-CZ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</a:t>
            </a:r>
            <a:r>
              <a:rPr lang="cs-CZ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cs-CZ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3773" y="3692265"/>
            <a:ext cx="104544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youtu.be/1-GEWL2kOOM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 smtClean="0"/>
          </a:p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www.google.com/search?client=firefox-b-d&amp;q=reakce+sod%C3%ADku+s+vodou#fpstate=ive&amp;vld=cid:687481df,vid:1-GEWL2kOOM</a:t>
            </a:r>
            <a:endParaRPr lang="cs-CZ" sz="2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HYDROXIDY - reakce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Oxidů s vodou</a:t>
            </a:r>
            <a:r>
              <a:rPr lang="cs-CZ" b="1" noProof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Oxidy kovů II.A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skupiny, oxidační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reakce - hydroxid vápenatý:      	</a:t>
            </a:r>
            <a:r>
              <a:rPr lang="cs-CZ" sz="22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BeO, MgO, SrO, BaO</a:t>
            </a:r>
            <a:r>
              <a:rPr lang="cs-CZ" sz="22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taky devíti dalších kovů vedlejších skupin, které vytvářejí oxidy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 oxidačním číslem II+  (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Co, Ni, Cu, Zn, Pb, Hg, Cd, Pd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Hliník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oxidy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některých kovů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hl. oxid. číslem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reakce - hydroxid hlinitý:   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kovů  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Sc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In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, Mo</a:t>
            </a:r>
            <a:r>
              <a:rPr lang="cs-CZ" sz="2200" baseline="30000" noProof="1" smtClean="0">
                <a:latin typeface="Arial" panose="020B0604020202020204" pitchFamily="34" charset="0"/>
                <a:cs typeface="Arial" panose="020B0604020202020204" pitchFamily="34" charset="0"/>
              </a:rPr>
              <a:t>III+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Dva oxidy kovů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Sn, Zr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 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hl. oxid.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číslem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hydroxid cíničit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    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2 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oxidu zirkoničitého.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12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názvy hydroxidů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55000" lnSpcReduction="20000"/>
          </a:bodyPr>
          <a:lstStyle/>
          <a:p>
            <a:pPr lvl="0" algn="l"/>
            <a:r>
              <a:rPr lang="cs-CZ" dirty="0"/>
              <a:t> 	</a:t>
            </a:r>
            <a:endParaRPr lang="cs-CZ" dirty="0" smtClean="0"/>
          </a:p>
          <a:p>
            <a:pPr lvl="0" algn="l">
              <a:lnSpc>
                <a:spcPct val="320000"/>
              </a:lnSpc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320000"/>
              </a:lnSpc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>
          <a:xfrm>
            <a:off x="4436278" y="2780442"/>
            <a:ext cx="3303351" cy="2847845"/>
          </a:xfrm>
        </p:spPr>
        <p:txBody>
          <a:bodyPr>
            <a:normAutofit/>
          </a:bodyPr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63938"/>
              </p:ext>
            </p:extLst>
          </p:nvPr>
        </p:nvGraphicFramePr>
        <p:xfrm>
          <a:off x="781894" y="2366960"/>
          <a:ext cx="2736000" cy="3312003"/>
        </p:xfrm>
        <a:graphic>
          <a:graphicData uri="http://schemas.openxmlformats.org/drawingml/2006/table">
            <a:tbl>
              <a:tblPr/>
              <a:tblGrid>
                <a:gridCol w="1406831"/>
                <a:gridCol w="1329169"/>
              </a:tblGrid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NaOH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sodný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LiOH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lithný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 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draselný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RbOH 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rubidný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CsOH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cesný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TlOH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</a:t>
                      </a:r>
                      <a:r>
                        <a:rPr lang="en-GB" sz="1200" b="0" i="0" u="none" strike="noStrike" baseline="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thallný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</a:t>
                      </a:r>
                      <a:r>
                        <a:rPr lang="en-GB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 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amonný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Ca(OH)</a:t>
                      </a:r>
                      <a:r>
                        <a:rPr lang="en-GB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200" b="0" i="0" u="none" strike="noStrike" baseline="-25000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vápenatý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Mg(OH)</a:t>
                      </a:r>
                      <a:r>
                        <a:rPr lang="en-GB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hořečnatý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Ba(OH)</a:t>
                      </a:r>
                      <a:r>
                        <a:rPr lang="en-GB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200" b="0" i="0" u="none" strike="noStrike" baseline="-25000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barnatý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Be(OH)</a:t>
                      </a:r>
                      <a:r>
                        <a:rPr lang="en-GB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200" b="0" i="0" u="none" strike="noStrike" baseline="-25000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beryllnatý</a:t>
                      </a:r>
                      <a:endParaRPr lang="en-GB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66" marR="7566" marT="7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13094"/>
              </p:ext>
            </p:extLst>
          </p:nvPr>
        </p:nvGraphicFramePr>
        <p:xfrm>
          <a:off x="4034267" y="2256744"/>
          <a:ext cx="2727802" cy="3312004"/>
        </p:xfrm>
        <a:graphic>
          <a:graphicData uri="http://schemas.openxmlformats.org/drawingml/2006/table">
            <a:tbl>
              <a:tblPr/>
              <a:tblGrid>
                <a:gridCol w="955135"/>
                <a:gridCol w="1772667"/>
              </a:tblGrid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strontnatý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zinečnatý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železnatý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manganatý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měďnatý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kobaltnatý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kademnatý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olovnatý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platinnatý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68258"/>
              </p:ext>
            </p:extLst>
          </p:nvPr>
        </p:nvGraphicFramePr>
        <p:xfrm>
          <a:off x="7190441" y="2310745"/>
          <a:ext cx="2521969" cy="3204001"/>
        </p:xfrm>
        <a:graphic>
          <a:graphicData uri="http://schemas.openxmlformats.org/drawingml/2006/table">
            <a:tbl>
              <a:tblPr/>
              <a:tblGrid>
                <a:gridCol w="883063"/>
                <a:gridCol w="1638906"/>
              </a:tblGrid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železitý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hlinitý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inditý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boritý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skanditý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molybdenitý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aktinitý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yttritý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ceritý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Sn(OH)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cíničitý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Zr(OH)4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hydroxid zirkoničitý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7907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231</TotalTime>
  <Words>141</Words>
  <Application>Microsoft Office PowerPoint</Application>
  <PresentationFormat>Širokoúhlá obrazovka</PresentationFormat>
  <Paragraphs>101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Kapka</vt:lpstr>
      <vt:lpstr>Prezentace aplikace PowerPoint</vt:lpstr>
      <vt:lpstr>HYDROXIDY  -  reakce Oxidů s vodou</vt:lpstr>
      <vt:lpstr>Reakce sodíku s vodou</vt:lpstr>
      <vt:lpstr>HYDROXIDY - reakce Oxidů s vodou </vt:lpstr>
      <vt:lpstr>správné názvy hydroxidů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14</cp:revision>
  <dcterms:created xsi:type="dcterms:W3CDTF">2022-12-18T12:46:50Z</dcterms:created>
  <dcterms:modified xsi:type="dcterms:W3CDTF">2022-12-18T17:15:36Z</dcterms:modified>
</cp:coreProperties>
</file>