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3" r:id="rId6"/>
    <p:sldId id="264" r:id="rId7"/>
    <p:sldId id="265"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3512"/>
    <a:srgbClr val="4472C4"/>
    <a:srgbClr val="F188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cs-CZ" smtClean="0"/>
              <a:t>Kliknutím lze upravit styl.</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cs-CZ" smtClean="0"/>
              <a:t>Kliknutím lze upravit styl.</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cs-CZ" smtClean="0"/>
              <a:t>Kliknutím lze upravit styl.</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smtClean="0"/>
              <a:t>Kliknutím lze upravit styly předlohy textu.</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cs-CZ" smtClean="0"/>
              <a:t>Kliknutím lze upravit styl.</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cs-CZ" smtClean="0"/>
              <a:t>Kliknutím lze upravit styl.</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cs-CZ" smtClean="0"/>
              <a:t>Kliknutím lze upravit styl.</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cs-CZ" smtClean="0"/>
              <a:t>Kliknutím lze upravit styl.</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p:txBody>
          <a:bodyPr/>
          <a:lstStyle/>
          <a:p>
            <a:fld id="{B61BEF0D-F0BB-DE4B-95CE-6DB70DBA9567}" type="datetimeFigureOut">
              <a:rPr lang="en-US" dirty="0"/>
              <a:pPr/>
              <a:t>11/29/2022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cs-CZ" smtClean="0"/>
              <a:t>Kliknutím lze upravit styl.</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11/29/2022</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endParaRPr lang="en-US"/>
          </a:p>
        </p:txBody>
      </p:sp>
      <p:sp>
        <p:nvSpPr>
          <p:cNvPr id="3" name="Podnadpis 2"/>
          <p:cNvSpPr>
            <a:spLocks noGrp="1"/>
          </p:cNvSpPr>
          <p:nvPr>
            <p:ph type="subTitle" idx="1"/>
          </p:nvPr>
        </p:nvSpPr>
        <p:spPr/>
        <p:txBody>
          <a:bodyPr/>
          <a:lstStyle/>
          <a:p>
            <a:endParaRPr lang="en-US"/>
          </a:p>
        </p:txBody>
      </p:sp>
      <p:pic>
        <p:nvPicPr>
          <p:cNvPr id="4" name="Obrázek 3"/>
          <p:cNvPicPr>
            <a:picLocks noChangeAspect="1"/>
          </p:cNvPicPr>
          <p:nvPr/>
        </p:nvPicPr>
        <p:blipFill>
          <a:blip r:embed="rId2"/>
          <a:stretch>
            <a:fillRect/>
          </a:stretch>
        </p:blipFill>
        <p:spPr>
          <a:xfrm>
            <a:off x="0" y="517"/>
            <a:ext cx="12192000" cy="6856966"/>
          </a:xfrm>
          <a:prstGeom prst="rect">
            <a:avLst/>
          </a:prstGeom>
        </p:spPr>
      </p:pic>
    </p:spTree>
    <p:extLst>
      <p:ext uri="{BB962C8B-B14F-4D97-AF65-F5344CB8AC3E}">
        <p14:creationId xmlns:p14="http://schemas.microsoft.com/office/powerpoint/2010/main" val="25114876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399" y="537025"/>
            <a:ext cx="8911687" cy="1280890"/>
          </a:xfrm>
        </p:spPr>
        <p:txBody>
          <a:bodyPr>
            <a:normAutofit fontScale="90000"/>
          </a:bodyPr>
          <a:lstStyle/>
          <a:p>
            <a:r>
              <a:rPr lang="cs-CZ" b="1" dirty="0">
                <a:solidFill>
                  <a:srgbClr val="B63512"/>
                </a:solidFill>
                <a:latin typeface="Arial" panose="020B0604020202020204" pitchFamily="34" charset="0"/>
                <a:cs typeface="Arial" panose="020B0604020202020204" pitchFamily="34" charset="0"/>
              </a:rPr>
              <a:t>CHEMICKÁ </a:t>
            </a:r>
            <a:r>
              <a:rPr lang="cs-CZ" b="1" dirty="0" smtClean="0">
                <a:solidFill>
                  <a:srgbClr val="B63512"/>
                </a:solidFill>
                <a:latin typeface="Arial" panose="020B0604020202020204" pitchFamily="34" charset="0"/>
                <a:cs typeface="Arial" panose="020B0604020202020204" pitchFamily="34" charset="0"/>
              </a:rPr>
              <a:t>VAZBA</a:t>
            </a: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r>
              <a:rPr lang="cs-CZ" b="1" dirty="0">
                <a:solidFill>
                  <a:srgbClr val="B63512"/>
                </a:solidFill>
                <a:latin typeface="Arial" panose="020B0604020202020204" pitchFamily="34" charset="0"/>
                <a:cs typeface="Arial" panose="020B0604020202020204" pitchFamily="34" charset="0"/>
              </a:rPr>
              <a:t>VALENČNÍ ELEKTRONY</a:t>
            </a: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endParaRPr lang="en-US" dirty="0">
              <a:solidFill>
                <a:srgbClr val="B63512"/>
              </a:solidFill>
              <a:latin typeface="Arial" panose="020B0604020202020204" pitchFamily="34" charset="0"/>
              <a:cs typeface="Arial" panose="020B0604020202020204" pitchFamily="34" charset="0"/>
            </a:endParaRPr>
          </a:p>
        </p:txBody>
      </p:sp>
      <p:sp>
        <p:nvSpPr>
          <p:cNvPr id="3" name="Obdélník 2"/>
          <p:cNvSpPr/>
          <p:nvPr/>
        </p:nvSpPr>
        <p:spPr>
          <a:xfrm>
            <a:off x="1227907" y="1651336"/>
            <a:ext cx="9936481" cy="4515852"/>
          </a:xfrm>
          <a:prstGeom prst="rect">
            <a:avLst/>
          </a:prstGeom>
        </p:spPr>
        <p:txBody>
          <a:bodyPr wrap="square">
            <a:spAutoFit/>
          </a:bodyPr>
          <a:lstStyle/>
          <a:p>
            <a:pPr marL="457200" algn="just">
              <a:lnSpc>
                <a:spcPct val="107000"/>
              </a:lnSpc>
              <a:spcAft>
                <a:spcPts val="800"/>
              </a:spcAft>
            </a:pPr>
            <a:r>
              <a:rPr lang="cs-CZ" sz="2800" b="1" dirty="0">
                <a:latin typeface="Arial" panose="020B0604020202020204" pitchFamily="34" charset="0"/>
                <a:ea typeface="Calibri" panose="020F0502020204030204" pitchFamily="34" charset="0"/>
                <a:cs typeface="Arial" panose="020B0604020202020204" pitchFamily="34" charset="0"/>
              </a:rPr>
              <a:t>Atomy, až na výjimku atomů vzácných plynů, nejsou schopny trvalé existence v nesloučeném stavu. Sdružují se do molekul, krystalů apod.</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cs-CZ" sz="2800" b="1" dirty="0">
                <a:latin typeface="Arial" panose="020B0604020202020204" pitchFamily="34" charset="0"/>
                <a:ea typeface="Calibri" panose="020F0502020204030204" pitchFamily="34" charset="0"/>
                <a:cs typeface="Arial" panose="020B0604020202020204" pitchFamily="34" charset="0"/>
              </a:rPr>
              <a:t>Soudržné síly, které působí v molekulách a složitějších útvarech, se nazývají chemické vazby.</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cs-CZ" sz="2800" b="1" dirty="0">
                <a:latin typeface="Arial" panose="020B0604020202020204" pitchFamily="34" charset="0"/>
                <a:ea typeface="Calibri" panose="020F0502020204030204" pitchFamily="34" charset="0"/>
                <a:cs typeface="Arial" panose="020B0604020202020204" pitchFamily="34" charset="0"/>
              </a:rPr>
              <a:t>Pro vlastnosti každého prvku mají určující význam valenční elektrony – elektrony s nejvyšší energií.</a:t>
            </a:r>
            <a:endParaRPr lang="en-US" sz="2800" dirty="0">
              <a:latin typeface="Arial" panose="020B0604020202020204" pitchFamily="34" charset="0"/>
              <a:ea typeface="Calibri" panose="020F0502020204030204" pitchFamily="34" charset="0"/>
              <a:cs typeface="Arial" panose="020B0604020202020204" pitchFamily="34" charset="0"/>
            </a:endParaRPr>
          </a:p>
          <a:p>
            <a:pPr marL="457200" algn="just">
              <a:lnSpc>
                <a:spcPct val="107000"/>
              </a:lnSpc>
              <a:spcAft>
                <a:spcPts val="800"/>
              </a:spcAft>
            </a:pPr>
            <a:r>
              <a:rPr lang="cs-CZ" sz="2800" b="1" dirty="0">
                <a:latin typeface="Arial" panose="020B0604020202020204" pitchFamily="34" charset="0"/>
                <a:ea typeface="Calibri" panose="020F0502020204030204" pitchFamily="34" charset="0"/>
                <a:cs typeface="Arial" panose="020B0604020202020204" pitchFamily="34" charset="0"/>
              </a:rPr>
              <a:t>Chemickou vazbu mezi atomy zprostředkovávají jejich valenční elektrony.</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Obdélník 4"/>
          <p:cNvSpPr/>
          <p:nvPr/>
        </p:nvSpPr>
        <p:spPr>
          <a:xfrm>
            <a:off x="5946869" y="6239109"/>
            <a:ext cx="5217519" cy="553357"/>
          </a:xfrm>
          <a:prstGeom prst="rect">
            <a:avLst/>
          </a:prstGeom>
        </p:spPr>
        <p:txBody>
          <a:bodyPr wrap="none">
            <a:spAutoFit/>
          </a:bodyPr>
          <a:lstStyle/>
          <a:p>
            <a:pPr algn="r">
              <a:lnSpc>
                <a:spcPct val="107000"/>
              </a:lnSpc>
              <a:spcAft>
                <a:spcPts val="800"/>
              </a:spcAft>
            </a:pPr>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Odkaz</a:t>
            </a:r>
            <a:r>
              <a:rPr lang="cs-CZ" sz="2800" i="1" dirty="0">
                <a:solidFill>
                  <a:srgbClr val="F1886B"/>
                </a:solidFill>
                <a:latin typeface="Arial" panose="020B0604020202020204" pitchFamily="34" charset="0"/>
                <a:ea typeface="Calibri" panose="020F0502020204030204" pitchFamily="34" charset="0"/>
                <a:cs typeface="Arial" panose="020B0604020202020204" pitchFamily="34" charset="0"/>
              </a:rPr>
              <a:t>      </a:t>
            </a:r>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Učebnice  </a:t>
            </a:r>
            <a:r>
              <a:rPr lang="en-US"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str. </a:t>
            </a:r>
            <a:r>
              <a:rPr lang="cs-CZ" sz="2800" dirty="0" smtClean="0">
                <a:solidFill>
                  <a:srgbClr val="F1886B"/>
                </a:solidFill>
                <a:latin typeface="Arial" panose="020B0604020202020204" pitchFamily="34" charset="0"/>
                <a:ea typeface="Times New Roman" panose="02020603050405020304" pitchFamily="18" charset="0"/>
                <a:cs typeface="Arial" panose="020B0604020202020204" pitchFamily="34" charset="0"/>
              </a:rPr>
              <a:t>26 </a:t>
            </a:r>
            <a:r>
              <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 </a:t>
            </a:r>
            <a:r>
              <a:rPr lang="cs-CZ" sz="2800" dirty="0" smtClean="0">
                <a:solidFill>
                  <a:srgbClr val="F1886B"/>
                </a:solidFill>
                <a:latin typeface="Arial" panose="020B0604020202020204" pitchFamily="34" charset="0"/>
                <a:ea typeface="Times New Roman" panose="02020603050405020304" pitchFamily="18" charset="0"/>
                <a:cs typeface="Arial" panose="020B0604020202020204" pitchFamily="34" charset="0"/>
              </a:rPr>
              <a:t>33</a:t>
            </a:r>
            <a:endPar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517589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399" y="537025"/>
            <a:ext cx="8911687" cy="1280890"/>
          </a:xfrm>
        </p:spPr>
        <p:txBody>
          <a:bodyPr>
            <a:normAutofit fontScale="90000"/>
          </a:bodyPr>
          <a:lstStyle/>
          <a:p>
            <a:r>
              <a:rPr lang="cs-CZ" b="1" dirty="0">
                <a:solidFill>
                  <a:srgbClr val="B63512"/>
                </a:solidFill>
                <a:latin typeface="Arial" panose="020B0604020202020204" pitchFamily="34" charset="0"/>
                <a:cs typeface="Arial" panose="020B0604020202020204" pitchFamily="34" charset="0"/>
              </a:rPr>
              <a:t>CHEMICKÉ NÁZVOSLOVÍ</a:t>
            </a: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r>
              <a:rPr lang="cs-CZ" b="1" dirty="0">
                <a:solidFill>
                  <a:srgbClr val="B63512"/>
                </a:solidFill>
                <a:latin typeface="Arial" panose="020B0604020202020204" pitchFamily="34" charset="0"/>
                <a:cs typeface="Arial" panose="020B0604020202020204" pitchFamily="34" charset="0"/>
              </a:rPr>
              <a:t>OXIDAČNÍ ČÍSLO</a:t>
            </a: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endParaRPr lang="en-US" dirty="0">
              <a:solidFill>
                <a:srgbClr val="B63512"/>
              </a:solidFill>
              <a:latin typeface="Arial" panose="020B0604020202020204" pitchFamily="34" charset="0"/>
              <a:cs typeface="Arial" panose="020B0604020202020204" pitchFamily="34" charset="0"/>
            </a:endParaRPr>
          </a:p>
        </p:txBody>
      </p:sp>
      <p:sp>
        <p:nvSpPr>
          <p:cNvPr id="3" name="Obdélník 2"/>
          <p:cNvSpPr/>
          <p:nvPr/>
        </p:nvSpPr>
        <p:spPr>
          <a:xfrm>
            <a:off x="1722177" y="1667812"/>
            <a:ext cx="9936481" cy="5363648"/>
          </a:xfrm>
          <a:prstGeom prst="rect">
            <a:avLst/>
          </a:prstGeom>
        </p:spPr>
        <p:txBody>
          <a:bodyPr wrap="square">
            <a:spAutoFit/>
          </a:bodyPr>
          <a:lstStyle/>
          <a:p>
            <a:pPr algn="just"/>
            <a:r>
              <a:rPr lang="cs-CZ" sz="2700" b="1" dirty="0">
                <a:latin typeface="Arial" panose="020B0604020202020204" pitchFamily="34" charset="0"/>
                <a:cs typeface="Arial" panose="020B0604020202020204" pitchFamily="34" charset="0"/>
              </a:rPr>
              <a:t>Oxidační číslo  je náboj (skutečný nebo myšlený), který nesou atomy v molekule sloučeniny.</a:t>
            </a:r>
            <a:endParaRPr lang="en-US" sz="2700" b="1" dirty="0">
              <a:latin typeface="Arial" panose="020B0604020202020204" pitchFamily="34" charset="0"/>
              <a:cs typeface="Arial" panose="020B0604020202020204" pitchFamily="34" charset="0"/>
            </a:endParaRPr>
          </a:p>
          <a:p>
            <a:pPr algn="just"/>
            <a:r>
              <a:rPr lang="cs-CZ" sz="2700" b="1" dirty="0">
                <a:latin typeface="Arial" panose="020B0604020202020204" pitchFamily="34" charset="0"/>
                <a:cs typeface="Arial" panose="020B0604020202020204" pitchFamily="34" charset="0"/>
              </a:rPr>
              <a:t>Oxidační číslo se nahoře vpravo u symbolu prvku značí římskou </a:t>
            </a:r>
            <a:r>
              <a:rPr lang="cs-CZ" sz="2700" b="1" dirty="0" smtClean="0">
                <a:latin typeface="Arial" panose="020B0604020202020204" pitchFamily="34" charset="0"/>
                <a:cs typeface="Arial" panose="020B0604020202020204" pitchFamily="34" charset="0"/>
              </a:rPr>
              <a:t>číslicí</a:t>
            </a:r>
            <a:r>
              <a:rPr lang="cs-CZ" sz="2700" b="1" dirty="0">
                <a:latin typeface="Arial" panose="020B0604020202020204" pitchFamily="34" charset="0"/>
                <a:cs typeface="Arial" panose="020B0604020202020204" pitchFamily="34" charset="0"/>
              </a:rPr>
              <a:t> </a:t>
            </a:r>
            <a:r>
              <a:rPr lang="cs-CZ" sz="2700" b="1" dirty="0" smtClean="0">
                <a:latin typeface="Arial" panose="020B0604020202020204" pitchFamily="34" charset="0"/>
                <a:cs typeface="Arial" panose="020B0604020202020204" pitchFamily="34" charset="0"/>
              </a:rPr>
              <a:t>(např. Ca </a:t>
            </a:r>
            <a:r>
              <a:rPr lang="cs-CZ" sz="2700" b="1" baseline="30000" dirty="0">
                <a:latin typeface="Arial" panose="020B0604020202020204" pitchFamily="34" charset="0"/>
                <a:cs typeface="Arial" panose="020B0604020202020204" pitchFamily="34" charset="0"/>
              </a:rPr>
              <a:t>II</a:t>
            </a:r>
            <a:r>
              <a:rPr lang="cs-CZ" sz="2700" b="1" dirty="0">
                <a:latin typeface="Arial" panose="020B0604020202020204" pitchFamily="34" charset="0"/>
                <a:cs typeface="Arial" panose="020B0604020202020204" pitchFamily="34" charset="0"/>
              </a:rPr>
              <a:t> </a:t>
            </a:r>
            <a:r>
              <a:rPr lang="cs-CZ" sz="2700" b="1" dirty="0" smtClean="0">
                <a:latin typeface="Arial" panose="020B0604020202020204" pitchFamily="34" charset="0"/>
                <a:cs typeface="Arial" panose="020B0604020202020204" pitchFamily="34" charset="0"/>
              </a:rPr>
              <a:t>je označení </a:t>
            </a:r>
            <a:r>
              <a:rPr lang="cs-CZ" sz="2700" b="1" dirty="0">
                <a:latin typeface="Arial" panose="020B0604020202020204" pitchFamily="34" charset="0"/>
                <a:cs typeface="Arial" panose="020B0604020202020204" pitchFamily="34" charset="0"/>
              </a:rPr>
              <a:t>atomu vápníku s oxidačním </a:t>
            </a:r>
            <a:r>
              <a:rPr lang="cs-CZ" sz="2700" b="1" dirty="0" smtClean="0">
                <a:latin typeface="Arial" panose="020B0604020202020204" pitchFamily="34" charset="0"/>
                <a:cs typeface="Arial" panose="020B0604020202020204" pitchFamily="34" charset="0"/>
              </a:rPr>
              <a:t>číslem II+, </a:t>
            </a:r>
            <a:r>
              <a:rPr lang="cs-CZ" sz="2700" b="1" dirty="0">
                <a:latin typeface="Arial" panose="020B0604020202020204" pitchFamily="34" charset="0"/>
                <a:cs typeface="Arial" panose="020B0604020202020204" pitchFamily="34" charset="0"/>
              </a:rPr>
              <a:t>Br </a:t>
            </a:r>
            <a:r>
              <a:rPr lang="cs-CZ" sz="2700" b="1" baseline="30000" dirty="0">
                <a:latin typeface="Arial" panose="020B0604020202020204" pitchFamily="34" charset="0"/>
                <a:cs typeface="Arial" panose="020B0604020202020204" pitchFamily="34" charset="0"/>
              </a:rPr>
              <a:t>-I</a:t>
            </a:r>
            <a:r>
              <a:rPr lang="cs-CZ" sz="2700" b="1" dirty="0">
                <a:latin typeface="Arial" panose="020B0604020202020204" pitchFamily="34" charset="0"/>
                <a:cs typeface="Arial" panose="020B0604020202020204" pitchFamily="34" charset="0"/>
              </a:rPr>
              <a:t> znamená atom bromu s oxidačním číslem minus </a:t>
            </a:r>
            <a:r>
              <a:rPr lang="cs-CZ" sz="2700" b="1" dirty="0" smtClean="0">
                <a:latin typeface="Arial" panose="020B0604020202020204" pitchFamily="34" charset="0"/>
                <a:cs typeface="Arial" panose="020B0604020202020204" pitchFamily="34" charset="0"/>
              </a:rPr>
              <a:t>jedna).</a:t>
            </a:r>
            <a:endParaRPr lang="en-US" sz="2700" b="1" dirty="0">
              <a:latin typeface="Arial" panose="020B0604020202020204" pitchFamily="34" charset="0"/>
              <a:cs typeface="Arial" panose="020B0604020202020204" pitchFamily="34" charset="0"/>
            </a:endParaRPr>
          </a:p>
          <a:p>
            <a:pPr algn="just"/>
            <a:r>
              <a:rPr lang="cs-CZ" sz="2700" b="1" dirty="0">
                <a:latin typeface="Arial" panose="020B0604020202020204" pitchFamily="34" charset="0"/>
                <a:cs typeface="Arial" panose="020B0604020202020204" pitchFamily="34" charset="0"/>
              </a:rPr>
              <a:t>Oxidační čísla mohou nabývat kladných hodnot v rozmezí  </a:t>
            </a:r>
            <a:endParaRPr lang="cs-CZ" sz="2700" b="1" dirty="0" smtClean="0">
              <a:latin typeface="Arial" panose="020B0604020202020204" pitchFamily="34" charset="0"/>
              <a:cs typeface="Arial" panose="020B0604020202020204" pitchFamily="34" charset="0"/>
            </a:endParaRPr>
          </a:p>
          <a:p>
            <a:pPr algn="just"/>
            <a:r>
              <a:rPr lang="cs-CZ" sz="2700" b="1" dirty="0" smtClean="0">
                <a:latin typeface="Arial" panose="020B0604020202020204" pitchFamily="34" charset="0"/>
                <a:cs typeface="Arial" panose="020B0604020202020204" pitchFamily="34" charset="0"/>
              </a:rPr>
              <a:t>I - </a:t>
            </a:r>
            <a:r>
              <a:rPr lang="cs-CZ" sz="2700" b="1" dirty="0">
                <a:latin typeface="Arial" panose="020B0604020202020204" pitchFamily="34" charset="0"/>
                <a:cs typeface="Arial" panose="020B0604020202020204" pitchFamily="34" charset="0"/>
              </a:rPr>
              <a:t>VIII , hodnoty 0   a záporných hodnot  –I až –IV .</a:t>
            </a:r>
            <a:endParaRPr lang="en-US" sz="2700" b="1" dirty="0">
              <a:latin typeface="Arial" panose="020B0604020202020204" pitchFamily="34" charset="0"/>
              <a:cs typeface="Arial" panose="020B0604020202020204" pitchFamily="34" charset="0"/>
            </a:endParaRPr>
          </a:p>
          <a:p>
            <a:pPr algn="just"/>
            <a:r>
              <a:rPr lang="cs-CZ" sz="2700" b="1" dirty="0">
                <a:latin typeface="Arial" panose="020B0604020202020204" pitchFamily="34" charset="0"/>
                <a:cs typeface="Arial" panose="020B0604020202020204" pitchFamily="34" charset="0"/>
              </a:rPr>
              <a:t>Oxidační číslo atomu prvku je rovno nule, součet kladných i </a:t>
            </a:r>
            <a:r>
              <a:rPr lang="en-GB" sz="2700" b="1" noProof="1" smtClean="0">
                <a:latin typeface="Arial" panose="020B0604020202020204" pitchFamily="34" charset="0"/>
                <a:cs typeface="Arial" panose="020B0604020202020204" pitchFamily="34" charset="0"/>
              </a:rPr>
              <a:t>záporných čísel atomů všech prvků v molekule a každé chemické sloučenině je rovněž roven nule.</a:t>
            </a:r>
          </a:p>
          <a:p>
            <a:pPr algn="just"/>
            <a:r>
              <a:rPr lang="en-GB" sz="2200" u="sng" noProof="1" smtClean="0">
                <a:latin typeface="Arial" panose="020B0604020202020204" pitchFamily="34" charset="0"/>
                <a:cs typeface="Arial" panose="020B0604020202020204" pitchFamily="34" charset="0"/>
              </a:rPr>
              <a:t>Příklady :</a:t>
            </a:r>
            <a:r>
              <a:rPr lang="en-GB" sz="2200" noProof="1" smtClean="0">
                <a:latin typeface="Arial" panose="020B0604020202020204" pitchFamily="34" charset="0"/>
                <a:cs typeface="Arial" panose="020B0604020202020204" pitchFamily="34" charset="0"/>
              </a:rPr>
              <a:t>  H </a:t>
            </a:r>
            <a:r>
              <a:rPr lang="en-GB" sz="2200" baseline="30000" noProof="1" smtClean="0">
                <a:latin typeface="Arial" panose="020B0604020202020204" pitchFamily="34" charset="0"/>
                <a:cs typeface="Arial" panose="020B0604020202020204" pitchFamily="34" charset="0"/>
              </a:rPr>
              <a:t>I</a:t>
            </a:r>
            <a:r>
              <a:rPr lang="en-GB" sz="2200" noProof="1" smtClean="0">
                <a:latin typeface="Arial" panose="020B0604020202020204" pitchFamily="34" charset="0"/>
                <a:cs typeface="Arial" panose="020B0604020202020204" pitchFamily="34" charset="0"/>
              </a:rPr>
              <a:t>Cl </a:t>
            </a:r>
            <a:r>
              <a:rPr lang="en-GB" sz="2200" baseline="30000" noProof="1" smtClean="0">
                <a:latin typeface="Arial" panose="020B0604020202020204" pitchFamily="34" charset="0"/>
                <a:cs typeface="Arial" panose="020B0604020202020204" pitchFamily="34" charset="0"/>
              </a:rPr>
              <a:t>–I</a:t>
            </a:r>
            <a:r>
              <a:rPr lang="en-GB" sz="2200" noProof="1" smtClean="0">
                <a:latin typeface="Arial" panose="020B0604020202020204" pitchFamily="34" charset="0"/>
                <a:cs typeface="Arial" panose="020B0604020202020204" pitchFamily="34" charset="0"/>
              </a:rPr>
              <a:t> ,  N</a:t>
            </a:r>
            <a:r>
              <a:rPr lang="en-GB" sz="2200" baseline="-25000" noProof="1" smtClean="0">
                <a:latin typeface="Arial" panose="020B0604020202020204" pitchFamily="34" charset="0"/>
                <a:cs typeface="Arial" panose="020B0604020202020204" pitchFamily="34" charset="0"/>
              </a:rPr>
              <a:t>2</a:t>
            </a:r>
            <a:r>
              <a:rPr lang="en-GB" sz="2200" noProof="1" smtClean="0">
                <a:latin typeface="Arial" panose="020B0604020202020204" pitchFamily="34" charset="0"/>
                <a:cs typeface="Arial" panose="020B0604020202020204" pitchFamily="34" charset="0"/>
              </a:rPr>
              <a:t> </a:t>
            </a:r>
            <a:r>
              <a:rPr lang="en-GB" sz="2200" baseline="30000" noProof="1" smtClean="0">
                <a:latin typeface="Arial" panose="020B0604020202020204" pitchFamily="34" charset="0"/>
                <a:cs typeface="Arial" panose="020B0604020202020204" pitchFamily="34" charset="0"/>
              </a:rPr>
              <a:t>0</a:t>
            </a:r>
            <a:r>
              <a:rPr lang="en-GB" sz="2200" noProof="1" smtClean="0">
                <a:latin typeface="Arial" panose="020B0604020202020204" pitchFamily="34" charset="0"/>
                <a:cs typeface="Arial" panose="020B0604020202020204" pitchFamily="34" charset="0"/>
              </a:rPr>
              <a:t> ,  H</a:t>
            </a:r>
            <a:r>
              <a:rPr lang="en-GB" sz="2200" baseline="-25000" noProof="1" smtClean="0">
                <a:latin typeface="Arial" panose="020B0604020202020204" pitchFamily="34" charset="0"/>
                <a:cs typeface="Arial" panose="020B0604020202020204" pitchFamily="34" charset="0"/>
              </a:rPr>
              <a:t>2</a:t>
            </a:r>
            <a:r>
              <a:rPr lang="en-GB" sz="2200" baseline="30000" noProof="1" smtClean="0">
                <a:latin typeface="Arial" panose="020B0604020202020204" pitchFamily="34" charset="0"/>
                <a:cs typeface="Arial" panose="020B0604020202020204" pitchFamily="34" charset="0"/>
              </a:rPr>
              <a:t>I</a:t>
            </a:r>
            <a:r>
              <a:rPr lang="en-GB" sz="2200" noProof="1" smtClean="0">
                <a:latin typeface="Arial" panose="020B0604020202020204" pitchFamily="34" charset="0"/>
                <a:cs typeface="Arial" panose="020B0604020202020204" pitchFamily="34" charset="0"/>
              </a:rPr>
              <a:t>O</a:t>
            </a:r>
            <a:r>
              <a:rPr lang="en-GB" sz="2200" baseline="30000" noProof="1" smtClean="0">
                <a:latin typeface="Arial" panose="020B0604020202020204" pitchFamily="34" charset="0"/>
                <a:cs typeface="Arial" panose="020B0604020202020204" pitchFamily="34" charset="0"/>
              </a:rPr>
              <a:t>–II</a:t>
            </a:r>
            <a:r>
              <a:rPr lang="en-GB" sz="2200" noProof="1" smtClean="0">
                <a:latin typeface="Arial" panose="020B0604020202020204" pitchFamily="34" charset="0"/>
                <a:cs typeface="Arial" panose="020B0604020202020204" pitchFamily="34" charset="0"/>
              </a:rPr>
              <a:t> ,  C</a:t>
            </a:r>
            <a:r>
              <a:rPr lang="en-GB" sz="2200" baseline="30000" noProof="1" smtClean="0">
                <a:latin typeface="Arial" panose="020B0604020202020204" pitchFamily="34" charset="0"/>
                <a:cs typeface="Arial" panose="020B0604020202020204" pitchFamily="34" charset="0"/>
              </a:rPr>
              <a:t>IV</a:t>
            </a:r>
            <a:r>
              <a:rPr lang="en-GB" sz="2200" noProof="1" smtClean="0">
                <a:latin typeface="Arial" panose="020B0604020202020204" pitchFamily="34" charset="0"/>
                <a:cs typeface="Arial" panose="020B0604020202020204" pitchFamily="34" charset="0"/>
              </a:rPr>
              <a:t>O</a:t>
            </a:r>
            <a:r>
              <a:rPr lang="en-GB" sz="2200" baseline="-25000" noProof="1" smtClean="0">
                <a:latin typeface="Arial" panose="020B0604020202020204" pitchFamily="34" charset="0"/>
                <a:cs typeface="Arial" panose="020B0604020202020204" pitchFamily="34" charset="0"/>
              </a:rPr>
              <a:t>2</a:t>
            </a:r>
            <a:r>
              <a:rPr lang="en-GB" sz="2200" baseline="30000" noProof="1" smtClean="0">
                <a:latin typeface="Arial" panose="020B0604020202020204" pitchFamily="34" charset="0"/>
                <a:cs typeface="Arial" panose="020B0604020202020204" pitchFamily="34" charset="0"/>
              </a:rPr>
              <a:t>–II</a:t>
            </a:r>
            <a:r>
              <a:rPr lang="en-GB" sz="2200" noProof="1" smtClean="0">
                <a:latin typeface="Arial" panose="020B0604020202020204" pitchFamily="34" charset="0"/>
                <a:cs typeface="Arial" panose="020B0604020202020204" pitchFamily="34" charset="0"/>
              </a:rPr>
              <a:t>,  ZnSO</a:t>
            </a:r>
            <a:r>
              <a:rPr lang="en-GB" sz="2200" baseline="-25000" noProof="1" smtClean="0">
                <a:latin typeface="Arial" panose="020B0604020202020204" pitchFamily="34" charset="0"/>
                <a:cs typeface="Arial" panose="020B0604020202020204" pitchFamily="34" charset="0"/>
              </a:rPr>
              <a:t>4  … </a:t>
            </a:r>
            <a:r>
              <a:rPr lang="en-GB" sz="2200" noProof="1" smtClean="0">
                <a:latin typeface="Arial" panose="020B0604020202020204" pitchFamily="34" charset="0"/>
                <a:cs typeface="Arial" panose="020B0604020202020204" pitchFamily="34" charset="0"/>
              </a:rPr>
              <a:t>Zn</a:t>
            </a:r>
            <a:r>
              <a:rPr lang="en-GB" sz="2200" baseline="30000" noProof="1" smtClean="0">
                <a:latin typeface="Arial" panose="020B0604020202020204" pitchFamily="34" charset="0"/>
                <a:cs typeface="Arial" panose="020B0604020202020204" pitchFamily="34" charset="0"/>
              </a:rPr>
              <a:t>II</a:t>
            </a:r>
            <a:r>
              <a:rPr lang="en-GB" sz="2200" noProof="1" smtClean="0">
                <a:latin typeface="Arial" panose="020B0604020202020204" pitchFamily="34" charset="0"/>
                <a:cs typeface="Arial" panose="020B0604020202020204" pitchFamily="34" charset="0"/>
              </a:rPr>
              <a:t>S</a:t>
            </a:r>
            <a:r>
              <a:rPr lang="en-GB" sz="2200" baseline="30000" noProof="1" smtClean="0">
                <a:latin typeface="Arial" panose="020B0604020202020204" pitchFamily="34" charset="0"/>
                <a:cs typeface="Arial" panose="020B0604020202020204" pitchFamily="34" charset="0"/>
              </a:rPr>
              <a:t>VI</a:t>
            </a:r>
            <a:r>
              <a:rPr lang="en-GB" sz="2200" noProof="1" smtClean="0">
                <a:latin typeface="Arial" panose="020B0604020202020204" pitchFamily="34" charset="0"/>
                <a:cs typeface="Arial" panose="020B0604020202020204" pitchFamily="34" charset="0"/>
              </a:rPr>
              <a:t>O</a:t>
            </a:r>
            <a:r>
              <a:rPr lang="en-GB" sz="2200" baseline="-25000" noProof="1" smtClean="0">
                <a:latin typeface="Arial" panose="020B0604020202020204" pitchFamily="34" charset="0"/>
                <a:cs typeface="Arial" panose="020B0604020202020204" pitchFamily="34" charset="0"/>
              </a:rPr>
              <a:t>4</a:t>
            </a:r>
            <a:r>
              <a:rPr lang="en-GB" sz="2200" baseline="30000" noProof="1" smtClean="0">
                <a:latin typeface="Arial" panose="020B0604020202020204" pitchFamily="34" charset="0"/>
                <a:cs typeface="Arial" panose="020B0604020202020204" pitchFamily="34" charset="0"/>
              </a:rPr>
              <a:t>–II</a:t>
            </a:r>
            <a:r>
              <a:rPr lang="en-GB" sz="2200" noProof="1" smtClean="0">
                <a:latin typeface="Arial" panose="020B0604020202020204" pitchFamily="34" charset="0"/>
                <a:cs typeface="Arial" panose="020B0604020202020204" pitchFamily="34" charset="0"/>
              </a:rPr>
              <a:t> .</a:t>
            </a:r>
          </a:p>
          <a:p>
            <a:pPr marL="457200" algn="just">
              <a:lnSpc>
                <a:spcPct val="107000"/>
              </a:lnSpc>
              <a:spcAft>
                <a:spcPts val="800"/>
              </a:spcAft>
            </a:pP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90746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399" y="537025"/>
            <a:ext cx="9814671" cy="1280890"/>
          </a:xfrm>
        </p:spPr>
        <p:txBody>
          <a:bodyPr>
            <a:normAutofit fontScale="90000"/>
          </a:bodyPr>
          <a:lstStyle/>
          <a:p>
            <a:pPr lvl="0"/>
            <a:r>
              <a:rPr lang="cs-CZ" b="1" dirty="0">
                <a:solidFill>
                  <a:srgbClr val="B63512"/>
                </a:solidFill>
                <a:latin typeface="Arial" panose="020B0604020202020204" pitchFamily="34" charset="0"/>
                <a:cs typeface="Arial" panose="020B0604020202020204" pitchFamily="34" charset="0"/>
              </a:rPr>
              <a:t>PRAVIDLA PRO STANOVENÍ OXIDAČNÍCH </a:t>
            </a:r>
            <a:r>
              <a:rPr lang="cs-CZ" b="1" dirty="0" smtClean="0">
                <a:solidFill>
                  <a:srgbClr val="B63512"/>
                </a:solidFill>
                <a:latin typeface="Arial" panose="020B0604020202020204" pitchFamily="34" charset="0"/>
                <a:cs typeface="Arial" panose="020B0604020202020204" pitchFamily="34" charset="0"/>
              </a:rPr>
              <a:t/>
            </a:r>
            <a:br>
              <a:rPr lang="cs-CZ" b="1" dirty="0" smtClean="0">
                <a:solidFill>
                  <a:srgbClr val="B63512"/>
                </a:solidFill>
                <a:latin typeface="Arial" panose="020B0604020202020204" pitchFamily="34" charset="0"/>
                <a:cs typeface="Arial" panose="020B0604020202020204" pitchFamily="34" charset="0"/>
              </a:rPr>
            </a:br>
            <a:r>
              <a:rPr lang="cs-CZ" b="1" dirty="0" smtClean="0">
                <a:solidFill>
                  <a:srgbClr val="B63512"/>
                </a:solidFill>
                <a:latin typeface="Arial" panose="020B0604020202020204" pitchFamily="34" charset="0"/>
                <a:cs typeface="Arial" panose="020B0604020202020204" pitchFamily="34" charset="0"/>
              </a:rPr>
              <a:t>ČÍSEL ATOMŮ</a:t>
            </a: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r>
              <a:rPr lang="cs-CZ" dirty="0" smtClean="0">
                <a:solidFill>
                  <a:srgbClr val="B63512"/>
                </a:solidFill>
                <a:latin typeface="Arial" panose="020B0604020202020204" pitchFamily="34" charset="0"/>
                <a:cs typeface="Arial" panose="020B0604020202020204" pitchFamily="34" charset="0"/>
              </a:rPr>
              <a:t/>
            </a:r>
            <a:br>
              <a:rPr lang="cs-CZ" dirty="0" smtClean="0">
                <a:solidFill>
                  <a:srgbClr val="B63512"/>
                </a:solidFill>
                <a:latin typeface="Arial" panose="020B0604020202020204" pitchFamily="34" charset="0"/>
                <a:cs typeface="Arial" panose="020B0604020202020204" pitchFamily="34" charset="0"/>
              </a:rPr>
            </a:br>
            <a:r>
              <a:rPr lang="cs-CZ" dirty="0" smtClean="0">
                <a:solidFill>
                  <a:schemeClr val="tx1"/>
                </a:solidFill>
                <a:latin typeface="Arial" panose="020B0604020202020204" pitchFamily="34" charset="0"/>
                <a:cs typeface="Arial" panose="020B0604020202020204" pitchFamily="34" charset="0"/>
              </a:rPr>
              <a:t>1</a:t>
            </a:r>
            <a:r>
              <a:rPr lang="cs-CZ" dirty="0" smtClean="0">
                <a:solidFill>
                  <a:schemeClr val="tx1"/>
                </a:solidFill>
                <a:latin typeface="Arial" panose="020B0604020202020204" pitchFamily="34" charset="0"/>
                <a:cs typeface="Arial" panose="020B0604020202020204" pitchFamily="34" charset="0"/>
              </a:rPr>
              <a:t>) </a:t>
            </a:r>
            <a:r>
              <a:rPr lang="cs-CZ" sz="3100" b="1" dirty="0" smtClean="0">
                <a:latin typeface="Arial" panose="020B0604020202020204" pitchFamily="34" charset="0"/>
                <a:cs typeface="Arial" panose="020B0604020202020204" pitchFamily="34" charset="0"/>
              </a:rPr>
              <a:t>Volné </a:t>
            </a:r>
            <a:r>
              <a:rPr lang="cs-CZ" sz="3100" b="1" dirty="0">
                <a:latin typeface="Arial" panose="020B0604020202020204" pitchFamily="34" charset="0"/>
                <a:cs typeface="Arial" panose="020B0604020202020204" pitchFamily="34" charset="0"/>
              </a:rPr>
              <a:t>atomy, stejně tak i atomy prvků </a:t>
            </a:r>
            <a:r>
              <a:rPr lang="cs-CZ" sz="3100" b="1" dirty="0" smtClean="0">
                <a:latin typeface="Arial" panose="020B0604020202020204" pitchFamily="34" charset="0"/>
                <a:cs typeface="Arial" panose="020B0604020202020204" pitchFamily="34" charset="0"/>
              </a:rPr>
              <a:t>	v</a:t>
            </a:r>
            <a:r>
              <a:rPr lang="cs-CZ" sz="3100" b="1" dirty="0">
                <a:latin typeface="Arial" panose="020B0604020202020204" pitchFamily="34" charset="0"/>
                <a:cs typeface="Arial" panose="020B0604020202020204" pitchFamily="34" charset="0"/>
              </a:rPr>
              <a:t> molekulách nebo v krystalické podobě </a:t>
            </a:r>
            <a:r>
              <a:rPr lang="cs-CZ" sz="3100" b="1" dirty="0" smtClean="0">
                <a:latin typeface="Arial" panose="020B0604020202020204" pitchFamily="34" charset="0"/>
                <a:cs typeface="Arial" panose="020B0604020202020204" pitchFamily="34" charset="0"/>
              </a:rPr>
              <a:t>	čistého </a:t>
            </a:r>
            <a:r>
              <a:rPr lang="cs-CZ" sz="3100" b="1" dirty="0">
                <a:latin typeface="Arial" panose="020B0604020202020204" pitchFamily="34" charset="0"/>
                <a:cs typeface="Arial" panose="020B0604020202020204" pitchFamily="34" charset="0"/>
              </a:rPr>
              <a:t>prvku mají oxidační číslo rovno nule </a:t>
            </a:r>
            <a:r>
              <a:rPr lang="cs-CZ" sz="3100" b="1" dirty="0" smtClean="0">
                <a:latin typeface="Arial" panose="020B0604020202020204" pitchFamily="34" charset="0"/>
                <a:cs typeface="Arial" panose="020B0604020202020204" pitchFamily="34" charset="0"/>
              </a:rPr>
              <a:t>	(</a:t>
            </a:r>
            <a:r>
              <a:rPr lang="cs-CZ" sz="3100" b="1" dirty="0">
                <a:latin typeface="Arial" panose="020B0604020202020204" pitchFamily="34" charset="0"/>
                <a:cs typeface="Arial" panose="020B0604020202020204" pitchFamily="34" charset="0"/>
              </a:rPr>
              <a:t>např. Ne</a:t>
            </a:r>
            <a:r>
              <a:rPr lang="cs-CZ" sz="3100" b="1" baseline="30000" dirty="0">
                <a:latin typeface="Arial" panose="020B0604020202020204" pitchFamily="34" charset="0"/>
                <a:cs typeface="Arial" panose="020B0604020202020204" pitchFamily="34" charset="0"/>
              </a:rPr>
              <a:t>0</a:t>
            </a:r>
            <a:r>
              <a:rPr lang="cs-CZ" sz="3100" b="1" dirty="0">
                <a:latin typeface="Arial" panose="020B0604020202020204" pitchFamily="34" charset="0"/>
                <a:cs typeface="Arial" panose="020B0604020202020204" pitchFamily="34" charset="0"/>
              </a:rPr>
              <a:t>,</a:t>
            </a:r>
            <a:r>
              <a:rPr lang="cs-CZ" sz="3100" b="1" baseline="30000" dirty="0">
                <a:latin typeface="Arial" panose="020B0604020202020204" pitchFamily="34" charset="0"/>
                <a:cs typeface="Arial" panose="020B0604020202020204" pitchFamily="34" charset="0"/>
              </a:rPr>
              <a:t> </a:t>
            </a:r>
            <a:r>
              <a:rPr lang="cs-CZ" sz="3100" b="1" dirty="0">
                <a:latin typeface="Arial" panose="020B0604020202020204" pitchFamily="34" charset="0"/>
                <a:cs typeface="Arial" panose="020B0604020202020204" pitchFamily="34" charset="0"/>
              </a:rPr>
              <a:t>Ar</a:t>
            </a:r>
            <a:r>
              <a:rPr lang="cs-CZ" sz="3100" b="1" baseline="30000" dirty="0">
                <a:latin typeface="Arial" panose="020B0604020202020204" pitchFamily="34" charset="0"/>
                <a:cs typeface="Arial" panose="020B0604020202020204" pitchFamily="34" charset="0"/>
              </a:rPr>
              <a:t>0</a:t>
            </a:r>
            <a:r>
              <a:rPr lang="cs-CZ" sz="3100" b="1" dirty="0">
                <a:latin typeface="Arial" panose="020B0604020202020204" pitchFamily="34" charset="0"/>
                <a:cs typeface="Arial" panose="020B0604020202020204" pitchFamily="34" charset="0"/>
              </a:rPr>
              <a:t>, O</a:t>
            </a:r>
            <a:r>
              <a:rPr lang="cs-CZ" sz="3100" b="1" baseline="-25000" dirty="0">
                <a:latin typeface="Arial" panose="020B0604020202020204" pitchFamily="34" charset="0"/>
                <a:cs typeface="Arial" panose="020B0604020202020204" pitchFamily="34" charset="0"/>
              </a:rPr>
              <a:t>2</a:t>
            </a:r>
            <a:r>
              <a:rPr lang="cs-CZ" sz="3100" b="1" baseline="30000" dirty="0">
                <a:latin typeface="Arial" panose="020B0604020202020204" pitchFamily="34" charset="0"/>
                <a:cs typeface="Arial" panose="020B0604020202020204" pitchFamily="34" charset="0"/>
              </a:rPr>
              <a:t>0</a:t>
            </a:r>
            <a:r>
              <a:rPr lang="cs-CZ" sz="3100" b="1" dirty="0">
                <a:latin typeface="Arial" panose="020B0604020202020204" pitchFamily="34" charset="0"/>
                <a:cs typeface="Arial" panose="020B0604020202020204" pitchFamily="34" charset="0"/>
              </a:rPr>
              <a:t>, Cl</a:t>
            </a:r>
            <a:r>
              <a:rPr lang="cs-CZ" sz="3100" b="1" baseline="-25000" dirty="0">
                <a:latin typeface="Arial" panose="020B0604020202020204" pitchFamily="34" charset="0"/>
                <a:cs typeface="Arial" panose="020B0604020202020204" pitchFamily="34" charset="0"/>
              </a:rPr>
              <a:t>2</a:t>
            </a:r>
            <a:r>
              <a:rPr lang="cs-CZ" sz="3100" b="1" baseline="30000" dirty="0">
                <a:latin typeface="Arial" panose="020B0604020202020204" pitchFamily="34" charset="0"/>
                <a:cs typeface="Arial" panose="020B0604020202020204" pitchFamily="34" charset="0"/>
              </a:rPr>
              <a:t>0</a:t>
            </a:r>
            <a:r>
              <a:rPr lang="cs-CZ" sz="3100" b="1" dirty="0">
                <a:latin typeface="Arial" panose="020B0604020202020204" pitchFamily="34" charset="0"/>
                <a:cs typeface="Arial" panose="020B0604020202020204" pitchFamily="34" charset="0"/>
              </a:rPr>
              <a:t>, Fe</a:t>
            </a:r>
            <a:r>
              <a:rPr lang="cs-CZ" sz="3100" b="1" baseline="30000" dirty="0">
                <a:latin typeface="Arial" panose="020B0604020202020204" pitchFamily="34" charset="0"/>
                <a:cs typeface="Arial" panose="020B0604020202020204" pitchFamily="34" charset="0"/>
              </a:rPr>
              <a:t>0</a:t>
            </a:r>
            <a:r>
              <a:rPr lang="cs-CZ" sz="3100" b="1" dirty="0">
                <a:latin typeface="Arial" panose="020B0604020202020204" pitchFamily="34" charset="0"/>
                <a:cs typeface="Arial" panose="020B0604020202020204" pitchFamily="34" charset="0"/>
              </a:rPr>
              <a:t>, S</a:t>
            </a:r>
            <a:r>
              <a:rPr lang="cs-CZ" sz="3100" b="1" baseline="30000" dirty="0">
                <a:latin typeface="Arial" panose="020B0604020202020204" pitchFamily="34" charset="0"/>
                <a:cs typeface="Arial" panose="020B0604020202020204" pitchFamily="34" charset="0"/>
              </a:rPr>
              <a:t>0</a:t>
            </a:r>
            <a:r>
              <a:rPr lang="cs-CZ" sz="3100" b="1" dirty="0">
                <a:latin typeface="Arial" panose="020B0604020202020204" pitchFamily="34" charset="0"/>
                <a:cs typeface="Arial" panose="020B0604020202020204" pitchFamily="34" charset="0"/>
              </a:rPr>
              <a:t>, C</a:t>
            </a:r>
            <a:r>
              <a:rPr lang="cs-CZ" sz="3100" b="1" baseline="30000" dirty="0">
                <a:latin typeface="Arial" panose="020B0604020202020204" pitchFamily="34" charset="0"/>
                <a:cs typeface="Arial" panose="020B0604020202020204" pitchFamily="34" charset="0"/>
              </a:rPr>
              <a:t>0</a:t>
            </a:r>
            <a:r>
              <a:rPr lang="cs-CZ" sz="3100" b="1" dirty="0">
                <a:latin typeface="Arial" panose="020B0604020202020204" pitchFamily="34" charset="0"/>
                <a:cs typeface="Arial" panose="020B0604020202020204" pitchFamily="34" charset="0"/>
              </a:rPr>
              <a:t> ).  </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cs-CZ" sz="3100" dirty="0" smtClean="0">
                <a:latin typeface="Arial" panose="020B0604020202020204" pitchFamily="34" charset="0"/>
                <a:cs typeface="Arial" panose="020B0604020202020204" pitchFamily="34" charset="0"/>
              </a:rPr>
              <a:t/>
            </a:r>
            <a:br>
              <a:rPr lang="cs-CZ" sz="3100" dirty="0" smtClean="0">
                <a:latin typeface="Arial" panose="020B0604020202020204" pitchFamily="34" charset="0"/>
                <a:cs typeface="Arial" panose="020B0604020202020204" pitchFamily="34" charset="0"/>
              </a:rPr>
            </a:br>
            <a:r>
              <a:rPr lang="cs-CZ" sz="3100" dirty="0" smtClean="0">
                <a:latin typeface="Arial" panose="020B0604020202020204" pitchFamily="34" charset="0"/>
                <a:cs typeface="Arial" panose="020B0604020202020204" pitchFamily="34" charset="0"/>
              </a:rPr>
              <a:t>2) </a:t>
            </a:r>
            <a:r>
              <a:rPr lang="cs-CZ" sz="3100" i="1" dirty="0" smtClean="0">
                <a:latin typeface="Arial" panose="020B0604020202020204" pitchFamily="34" charset="0"/>
                <a:cs typeface="Arial" panose="020B0604020202020204" pitchFamily="34" charset="0"/>
              </a:rPr>
              <a:t>Kyslík</a:t>
            </a:r>
            <a:r>
              <a:rPr lang="cs-CZ" sz="3100" dirty="0" smtClean="0">
                <a:latin typeface="Arial" panose="020B0604020202020204" pitchFamily="34" charset="0"/>
                <a:cs typeface="Arial" panose="020B0604020202020204" pitchFamily="34" charset="0"/>
              </a:rPr>
              <a:t> </a:t>
            </a:r>
            <a:r>
              <a:rPr lang="cs-CZ" sz="3100" dirty="0">
                <a:latin typeface="Arial" panose="020B0604020202020204" pitchFamily="34" charset="0"/>
                <a:cs typeface="Arial" panose="020B0604020202020204" pitchFamily="34" charset="0"/>
              </a:rPr>
              <a:t>má zpravidla ve svých sloučeninách </a:t>
            </a:r>
            <a:r>
              <a:rPr lang="cs-CZ" sz="3100" dirty="0" smtClean="0">
                <a:latin typeface="Arial" panose="020B0604020202020204" pitchFamily="34" charset="0"/>
                <a:cs typeface="Arial" panose="020B0604020202020204" pitchFamily="34" charset="0"/>
              </a:rPr>
              <a:t>	oxidační </a:t>
            </a:r>
            <a:r>
              <a:rPr lang="cs-CZ" sz="3100" dirty="0">
                <a:latin typeface="Arial" panose="020B0604020202020204" pitchFamily="34" charset="0"/>
                <a:cs typeface="Arial" panose="020B0604020202020204" pitchFamily="34" charset="0"/>
              </a:rPr>
              <a:t>číslo –II (H</a:t>
            </a:r>
            <a:r>
              <a:rPr lang="cs-CZ" sz="3100" baseline="-25000" dirty="0">
                <a:latin typeface="Arial" panose="020B0604020202020204" pitchFamily="34" charset="0"/>
                <a:cs typeface="Arial" panose="020B0604020202020204" pitchFamily="34" charset="0"/>
              </a:rPr>
              <a:t>2</a:t>
            </a:r>
            <a:r>
              <a:rPr lang="cs-CZ" sz="3100" baseline="30000" dirty="0">
                <a:latin typeface="Arial" panose="020B0604020202020204" pitchFamily="34" charset="0"/>
                <a:cs typeface="Arial" panose="020B0604020202020204" pitchFamily="34" charset="0"/>
              </a:rPr>
              <a:t>I</a:t>
            </a:r>
            <a:r>
              <a:rPr lang="cs-CZ" sz="3100" dirty="0">
                <a:latin typeface="Arial" panose="020B0604020202020204" pitchFamily="34" charset="0"/>
                <a:cs typeface="Arial" panose="020B0604020202020204" pitchFamily="34" charset="0"/>
              </a:rPr>
              <a:t>O</a:t>
            </a:r>
            <a:r>
              <a:rPr lang="cs-CZ" sz="3100" baseline="30000" dirty="0">
                <a:latin typeface="Arial" panose="020B0604020202020204" pitchFamily="34" charset="0"/>
                <a:cs typeface="Arial" panose="020B0604020202020204" pitchFamily="34" charset="0"/>
              </a:rPr>
              <a:t>–II</a:t>
            </a:r>
            <a:r>
              <a:rPr lang="cs-CZ" sz="3100" dirty="0">
                <a:latin typeface="Arial" panose="020B0604020202020204" pitchFamily="34" charset="0"/>
                <a:cs typeface="Arial" panose="020B0604020202020204" pitchFamily="34" charset="0"/>
              </a:rPr>
              <a:t>, Cl</a:t>
            </a:r>
            <a:r>
              <a:rPr lang="cs-CZ" sz="3100" baseline="-25000" dirty="0">
                <a:latin typeface="Arial" panose="020B0604020202020204" pitchFamily="34" charset="0"/>
                <a:cs typeface="Arial" panose="020B0604020202020204" pitchFamily="34" charset="0"/>
              </a:rPr>
              <a:t>2</a:t>
            </a:r>
            <a:r>
              <a:rPr lang="cs-CZ" sz="3100" baseline="30000" dirty="0">
                <a:latin typeface="Arial" panose="020B0604020202020204" pitchFamily="34" charset="0"/>
                <a:cs typeface="Arial" panose="020B0604020202020204" pitchFamily="34" charset="0"/>
              </a:rPr>
              <a:t>VII</a:t>
            </a:r>
            <a:r>
              <a:rPr lang="cs-CZ" sz="3100" dirty="0">
                <a:latin typeface="Arial" panose="020B0604020202020204" pitchFamily="34" charset="0"/>
                <a:cs typeface="Arial" panose="020B0604020202020204" pitchFamily="34" charset="0"/>
              </a:rPr>
              <a:t>O</a:t>
            </a:r>
            <a:r>
              <a:rPr lang="cs-CZ" sz="3100" baseline="-25000" dirty="0">
                <a:latin typeface="Arial" panose="020B0604020202020204" pitchFamily="34" charset="0"/>
                <a:cs typeface="Arial" panose="020B0604020202020204" pitchFamily="34" charset="0"/>
              </a:rPr>
              <a:t>7</a:t>
            </a:r>
            <a:r>
              <a:rPr lang="cs-CZ" sz="3100" baseline="30000" dirty="0">
                <a:latin typeface="Arial" panose="020B0604020202020204" pitchFamily="34" charset="0"/>
                <a:cs typeface="Arial" panose="020B0604020202020204" pitchFamily="34" charset="0"/>
              </a:rPr>
              <a:t>–II</a:t>
            </a:r>
            <a:r>
              <a:rPr lang="cs-CZ" sz="3100" dirty="0">
                <a:latin typeface="Arial" panose="020B0604020202020204" pitchFamily="34" charset="0"/>
                <a:cs typeface="Arial" panose="020B0604020202020204" pitchFamily="34" charset="0"/>
              </a:rPr>
              <a:t>). Výjimkou </a:t>
            </a:r>
            <a:r>
              <a:rPr lang="cs-CZ" sz="3100" dirty="0" smtClean="0">
                <a:latin typeface="Arial" panose="020B0604020202020204" pitchFamily="34" charset="0"/>
                <a:cs typeface="Arial" panose="020B0604020202020204" pitchFamily="34" charset="0"/>
              </a:rPr>
              <a:t>	jsou </a:t>
            </a:r>
            <a:r>
              <a:rPr lang="cs-CZ" sz="3100" dirty="0">
                <a:latin typeface="Arial" panose="020B0604020202020204" pitchFamily="34" charset="0"/>
                <a:cs typeface="Arial" panose="020B0604020202020204" pitchFamily="34" charset="0"/>
              </a:rPr>
              <a:t>peroxidy, kde je oxidační číslo kyslíku  –I .</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cs-CZ" sz="3100" dirty="0" smtClean="0">
                <a:latin typeface="Arial" panose="020B0604020202020204" pitchFamily="34" charset="0"/>
                <a:cs typeface="Arial" panose="020B0604020202020204" pitchFamily="34" charset="0"/>
              </a:rPr>
              <a:t/>
            </a:r>
            <a:br>
              <a:rPr lang="cs-CZ" sz="3100" dirty="0" smtClean="0">
                <a:latin typeface="Arial" panose="020B0604020202020204" pitchFamily="34" charset="0"/>
                <a:cs typeface="Arial" panose="020B0604020202020204" pitchFamily="34" charset="0"/>
              </a:rPr>
            </a:br>
            <a:r>
              <a:rPr lang="cs-CZ" sz="3100" dirty="0" smtClean="0">
                <a:latin typeface="Arial" panose="020B0604020202020204" pitchFamily="34" charset="0"/>
                <a:cs typeface="Arial" panose="020B0604020202020204" pitchFamily="34" charset="0"/>
              </a:rPr>
              <a:t>3) </a:t>
            </a:r>
            <a:r>
              <a:rPr lang="cs-CZ" sz="3100" i="1" dirty="0" smtClean="0">
                <a:latin typeface="Arial" panose="020B0604020202020204" pitchFamily="34" charset="0"/>
                <a:cs typeface="Arial" panose="020B0604020202020204" pitchFamily="34" charset="0"/>
              </a:rPr>
              <a:t>Vodík</a:t>
            </a:r>
            <a:r>
              <a:rPr lang="cs-CZ" sz="3100" dirty="0" smtClean="0">
                <a:latin typeface="Arial" panose="020B0604020202020204" pitchFamily="34" charset="0"/>
                <a:cs typeface="Arial" panose="020B0604020202020204" pitchFamily="34" charset="0"/>
              </a:rPr>
              <a:t> </a:t>
            </a:r>
            <a:r>
              <a:rPr lang="cs-CZ" sz="3100" dirty="0">
                <a:latin typeface="Arial" panose="020B0604020202020204" pitchFamily="34" charset="0"/>
                <a:cs typeface="Arial" panose="020B0604020202020204" pitchFamily="34" charset="0"/>
              </a:rPr>
              <a:t>má zpravidla ve svých </a:t>
            </a:r>
            <a:r>
              <a:rPr lang="cs-CZ" sz="3100" dirty="0" smtClean="0">
                <a:latin typeface="Arial" panose="020B0604020202020204" pitchFamily="34" charset="0"/>
                <a:cs typeface="Arial" panose="020B0604020202020204" pitchFamily="34" charset="0"/>
              </a:rPr>
              <a:t>sloučeninách</a:t>
            </a:r>
            <a:r>
              <a:rPr lang="cs-CZ" sz="3100" dirty="0" smtClean="0">
                <a:latin typeface="Arial" panose="020B0604020202020204" pitchFamily="34" charset="0"/>
                <a:cs typeface="Arial" panose="020B0604020202020204" pitchFamily="34" charset="0"/>
              </a:rPr>
              <a:t>	</a:t>
            </a:r>
            <a:r>
              <a:rPr lang="cs-CZ" sz="3100" dirty="0" smtClean="0">
                <a:latin typeface="Arial" panose="020B0604020202020204" pitchFamily="34" charset="0"/>
                <a:cs typeface="Arial" panose="020B0604020202020204" pitchFamily="34" charset="0"/>
              </a:rPr>
              <a:t>oxid. číslo  </a:t>
            </a:r>
            <a:r>
              <a:rPr lang="cs-CZ" sz="3100" dirty="0" smtClean="0">
                <a:latin typeface="Arial" panose="020B0604020202020204" pitchFamily="34" charset="0"/>
                <a:cs typeface="Arial" panose="020B0604020202020204" pitchFamily="34" charset="0"/>
              </a:rPr>
              <a:t>I+ </a:t>
            </a:r>
            <a:r>
              <a:rPr lang="cs-CZ" sz="3100" dirty="0">
                <a:latin typeface="Arial" panose="020B0604020202020204" pitchFamily="34" charset="0"/>
                <a:cs typeface="Arial" panose="020B0604020202020204" pitchFamily="34" charset="0"/>
              </a:rPr>
              <a:t>.</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en-US" dirty="0"/>
              <a:t/>
            </a:r>
            <a:br>
              <a:rPr lang="en-US" dirty="0"/>
            </a:br>
            <a:endParaRPr lang="en-US" dirty="0">
              <a:solidFill>
                <a:srgbClr val="B63512"/>
              </a:solidFill>
              <a:latin typeface="Arial" panose="020B0604020202020204" pitchFamily="34" charset="0"/>
              <a:cs typeface="Arial" panose="020B0604020202020204" pitchFamily="34" charset="0"/>
            </a:endParaRPr>
          </a:p>
        </p:txBody>
      </p:sp>
      <p:pic>
        <p:nvPicPr>
          <p:cNvPr id="6" name="Obrázek 5"/>
          <p:cNvPicPr>
            <a:picLocks noChangeAspect="1"/>
          </p:cNvPicPr>
          <p:nvPr/>
        </p:nvPicPr>
        <p:blipFill>
          <a:blip r:embed="rId2"/>
          <a:stretch>
            <a:fillRect/>
          </a:stretch>
        </p:blipFill>
        <p:spPr>
          <a:xfrm>
            <a:off x="10510708" y="80602"/>
            <a:ext cx="1457704" cy="594173"/>
          </a:xfrm>
          <a:prstGeom prst="rect">
            <a:avLst/>
          </a:prstGeom>
        </p:spPr>
      </p:pic>
    </p:spTree>
    <p:extLst>
      <p:ext uri="{BB962C8B-B14F-4D97-AF65-F5344CB8AC3E}">
        <p14:creationId xmlns:p14="http://schemas.microsoft.com/office/powerpoint/2010/main" val="31507670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399" y="537025"/>
            <a:ext cx="9814671" cy="1280890"/>
          </a:xfrm>
        </p:spPr>
        <p:txBody>
          <a:bodyPr>
            <a:normAutofit fontScale="90000"/>
          </a:bodyPr>
          <a:lstStyle/>
          <a:p>
            <a:pPr lvl="0"/>
            <a:r>
              <a:rPr lang="cs-CZ" b="1" dirty="0">
                <a:solidFill>
                  <a:srgbClr val="B63512"/>
                </a:solidFill>
                <a:latin typeface="Arial" panose="020B0604020202020204" pitchFamily="34" charset="0"/>
                <a:cs typeface="Arial" panose="020B0604020202020204" pitchFamily="34" charset="0"/>
              </a:rPr>
              <a:t>PRAVIDLA PRO STANOVENÍ OXIDAČNÍCH ČÍSEL </a:t>
            </a:r>
            <a:r>
              <a:rPr lang="cs-CZ" b="1" dirty="0" smtClean="0">
                <a:solidFill>
                  <a:srgbClr val="B63512"/>
                </a:solidFill>
                <a:latin typeface="Arial" panose="020B0604020202020204" pitchFamily="34" charset="0"/>
                <a:cs typeface="Arial" panose="020B0604020202020204" pitchFamily="34" charset="0"/>
              </a:rPr>
              <a:t>ATOMŮ</a:t>
            </a: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r>
              <a:rPr lang="cs-CZ" dirty="0" smtClean="0"/>
              <a:t>4) </a:t>
            </a:r>
            <a:r>
              <a:rPr lang="cs-CZ" sz="3100" b="1" dirty="0" smtClean="0">
                <a:latin typeface="Arial" panose="020B0604020202020204" pitchFamily="34" charset="0"/>
                <a:cs typeface="Arial" panose="020B0604020202020204" pitchFamily="34" charset="0"/>
              </a:rPr>
              <a:t>Součet </a:t>
            </a:r>
            <a:r>
              <a:rPr lang="cs-CZ" sz="3100" b="1" dirty="0">
                <a:latin typeface="Arial" panose="020B0604020202020204" pitchFamily="34" charset="0"/>
                <a:cs typeface="Arial" panose="020B0604020202020204" pitchFamily="34" charset="0"/>
              </a:rPr>
              <a:t>hodnot oxidačních čísel všech atomů </a:t>
            </a:r>
            <a:r>
              <a:rPr lang="cs-CZ" sz="3100" b="1" dirty="0" smtClean="0">
                <a:latin typeface="Arial" panose="020B0604020202020204" pitchFamily="34" charset="0"/>
                <a:cs typeface="Arial" panose="020B0604020202020204" pitchFamily="34" charset="0"/>
              </a:rPr>
              <a:t>  	prvků</a:t>
            </a:r>
            <a:r>
              <a:rPr lang="cs-CZ" sz="3100" b="1" dirty="0">
                <a:latin typeface="Arial" panose="020B0604020202020204" pitchFamily="34" charset="0"/>
                <a:cs typeface="Arial" panose="020B0604020202020204" pitchFamily="34" charset="0"/>
              </a:rPr>
              <a:t>, které vytvářejí chemický vzorec </a:t>
            </a:r>
            <a:r>
              <a:rPr lang="cs-CZ" sz="3100" b="1" dirty="0" smtClean="0">
                <a:latin typeface="Arial" panose="020B0604020202020204" pitchFamily="34" charset="0"/>
                <a:cs typeface="Arial" panose="020B0604020202020204" pitchFamily="34" charset="0"/>
              </a:rPr>
              <a:t>	sloučeniny </a:t>
            </a:r>
            <a:r>
              <a:rPr lang="cs-CZ" sz="3100" b="1" dirty="0">
                <a:latin typeface="Arial" panose="020B0604020202020204" pitchFamily="34" charset="0"/>
                <a:cs typeface="Arial" panose="020B0604020202020204" pitchFamily="34" charset="0"/>
              </a:rPr>
              <a:t>je roven nule ( H</a:t>
            </a:r>
            <a:r>
              <a:rPr lang="cs-CZ" sz="3100" b="1" baseline="-25000" dirty="0">
                <a:latin typeface="Arial" panose="020B0604020202020204" pitchFamily="34" charset="0"/>
                <a:cs typeface="Arial" panose="020B0604020202020204" pitchFamily="34" charset="0"/>
              </a:rPr>
              <a:t>2</a:t>
            </a:r>
            <a:r>
              <a:rPr lang="cs-CZ" sz="3100" b="1" baseline="30000" dirty="0">
                <a:latin typeface="Arial" panose="020B0604020202020204" pitchFamily="34" charset="0"/>
                <a:cs typeface="Arial" panose="020B0604020202020204" pitchFamily="34" charset="0"/>
              </a:rPr>
              <a:t>I</a:t>
            </a:r>
            <a:r>
              <a:rPr lang="cs-CZ" sz="3100" b="1" dirty="0">
                <a:latin typeface="Arial" panose="020B0604020202020204" pitchFamily="34" charset="0"/>
                <a:cs typeface="Arial" panose="020B0604020202020204" pitchFamily="34" charset="0"/>
              </a:rPr>
              <a:t>S</a:t>
            </a:r>
            <a:r>
              <a:rPr lang="cs-CZ" sz="3100" b="1" baseline="30000" dirty="0">
                <a:latin typeface="Arial" panose="020B0604020202020204" pitchFamily="34" charset="0"/>
                <a:cs typeface="Arial" panose="020B0604020202020204" pitchFamily="34" charset="0"/>
              </a:rPr>
              <a:t>VI</a:t>
            </a:r>
            <a:r>
              <a:rPr lang="cs-CZ" sz="3100" b="1" dirty="0">
                <a:latin typeface="Arial" panose="020B0604020202020204" pitchFamily="34" charset="0"/>
                <a:cs typeface="Arial" panose="020B0604020202020204" pitchFamily="34" charset="0"/>
              </a:rPr>
              <a:t>O</a:t>
            </a:r>
            <a:r>
              <a:rPr lang="cs-CZ" sz="3100" b="1" baseline="-25000" dirty="0">
                <a:latin typeface="Arial" panose="020B0604020202020204" pitchFamily="34" charset="0"/>
                <a:cs typeface="Arial" panose="020B0604020202020204" pitchFamily="34" charset="0"/>
              </a:rPr>
              <a:t>4</a:t>
            </a:r>
            <a:r>
              <a:rPr lang="cs-CZ" sz="3100" b="1" baseline="30000" dirty="0">
                <a:latin typeface="Arial" panose="020B0604020202020204" pitchFamily="34" charset="0"/>
                <a:cs typeface="Arial" panose="020B0604020202020204" pitchFamily="34" charset="0"/>
              </a:rPr>
              <a:t>–II</a:t>
            </a:r>
            <a:r>
              <a:rPr lang="cs-CZ" sz="3100" b="1" dirty="0">
                <a:latin typeface="Arial" panose="020B0604020202020204" pitchFamily="34" charset="0"/>
                <a:cs typeface="Arial" panose="020B0604020202020204" pitchFamily="34" charset="0"/>
              </a:rPr>
              <a:t>, Fe</a:t>
            </a:r>
            <a:r>
              <a:rPr lang="cs-CZ" sz="3100" b="1" baseline="-25000" dirty="0">
                <a:latin typeface="Arial" panose="020B0604020202020204" pitchFamily="34" charset="0"/>
                <a:cs typeface="Arial" panose="020B0604020202020204" pitchFamily="34" charset="0"/>
              </a:rPr>
              <a:t>2</a:t>
            </a:r>
            <a:r>
              <a:rPr lang="cs-CZ" sz="3100" b="1" baseline="30000" dirty="0">
                <a:latin typeface="Arial" panose="020B0604020202020204" pitchFamily="34" charset="0"/>
                <a:cs typeface="Arial" panose="020B0604020202020204" pitchFamily="34" charset="0"/>
              </a:rPr>
              <a:t>III</a:t>
            </a:r>
            <a:r>
              <a:rPr lang="cs-CZ" sz="3100" b="1" dirty="0">
                <a:latin typeface="Arial" panose="020B0604020202020204" pitchFamily="34" charset="0"/>
                <a:cs typeface="Arial" panose="020B0604020202020204" pitchFamily="34" charset="0"/>
              </a:rPr>
              <a:t>O</a:t>
            </a:r>
            <a:r>
              <a:rPr lang="cs-CZ" sz="3100" b="1" baseline="-25000" dirty="0">
                <a:latin typeface="Arial" panose="020B0604020202020204" pitchFamily="34" charset="0"/>
                <a:cs typeface="Arial" panose="020B0604020202020204" pitchFamily="34" charset="0"/>
              </a:rPr>
              <a:t>3</a:t>
            </a:r>
            <a:r>
              <a:rPr lang="cs-CZ" sz="3100" b="1" baseline="30000" dirty="0">
                <a:latin typeface="Arial" panose="020B0604020202020204" pitchFamily="34" charset="0"/>
                <a:cs typeface="Arial" panose="020B0604020202020204" pitchFamily="34" charset="0"/>
              </a:rPr>
              <a:t>–II</a:t>
            </a:r>
            <a:r>
              <a:rPr lang="cs-CZ" sz="3100" b="1" dirty="0">
                <a:latin typeface="Arial" panose="020B0604020202020204" pitchFamily="34" charset="0"/>
                <a:cs typeface="Arial" panose="020B0604020202020204" pitchFamily="34" charset="0"/>
              </a:rPr>
              <a:t>, </a:t>
            </a:r>
            <a:r>
              <a:rPr lang="cs-CZ" sz="3100" b="1" dirty="0" smtClean="0">
                <a:latin typeface="Arial" panose="020B0604020202020204" pitchFamily="34" charset="0"/>
                <a:cs typeface="Arial" panose="020B0604020202020204" pitchFamily="34" charset="0"/>
              </a:rPr>
              <a:t>	N</a:t>
            </a:r>
            <a:r>
              <a:rPr lang="cs-CZ" sz="3100" b="1" baseline="-25000" dirty="0" smtClean="0">
                <a:latin typeface="Arial" panose="020B0604020202020204" pitchFamily="34" charset="0"/>
                <a:cs typeface="Arial" panose="020B0604020202020204" pitchFamily="34" charset="0"/>
              </a:rPr>
              <a:t>2</a:t>
            </a:r>
            <a:r>
              <a:rPr lang="cs-CZ" sz="3100" b="1" baseline="30000" dirty="0" smtClean="0">
                <a:latin typeface="Arial" panose="020B0604020202020204" pitchFamily="34" charset="0"/>
                <a:cs typeface="Arial" panose="020B0604020202020204" pitchFamily="34" charset="0"/>
              </a:rPr>
              <a:t>V</a:t>
            </a:r>
            <a:r>
              <a:rPr lang="cs-CZ" sz="3100" b="1" dirty="0" smtClean="0">
                <a:latin typeface="Arial" panose="020B0604020202020204" pitchFamily="34" charset="0"/>
                <a:cs typeface="Arial" panose="020B0604020202020204" pitchFamily="34" charset="0"/>
              </a:rPr>
              <a:t>O</a:t>
            </a:r>
            <a:r>
              <a:rPr lang="cs-CZ" sz="3100" b="1" baseline="-25000" dirty="0" smtClean="0">
                <a:latin typeface="Arial" panose="020B0604020202020204" pitchFamily="34" charset="0"/>
                <a:cs typeface="Arial" panose="020B0604020202020204" pitchFamily="34" charset="0"/>
              </a:rPr>
              <a:t>5</a:t>
            </a:r>
            <a:r>
              <a:rPr lang="cs-CZ" sz="3100" b="1" baseline="30000" dirty="0" smtClean="0">
                <a:latin typeface="Arial" panose="020B0604020202020204" pitchFamily="34" charset="0"/>
                <a:cs typeface="Arial" panose="020B0604020202020204" pitchFamily="34" charset="0"/>
              </a:rPr>
              <a:t>–II</a:t>
            </a:r>
            <a:r>
              <a:rPr lang="cs-CZ" sz="3100" b="1" dirty="0" smtClean="0">
                <a:latin typeface="Arial" panose="020B0604020202020204" pitchFamily="34" charset="0"/>
                <a:cs typeface="Arial" panose="020B0604020202020204" pitchFamily="34" charset="0"/>
              </a:rPr>
              <a:t> </a:t>
            </a:r>
            <a:r>
              <a:rPr lang="cs-CZ" sz="3100" b="1" dirty="0">
                <a:latin typeface="Arial" panose="020B0604020202020204" pitchFamily="34" charset="0"/>
                <a:cs typeface="Arial" panose="020B0604020202020204" pitchFamily="34" charset="0"/>
              </a:rPr>
              <a:t>).</a:t>
            </a:r>
            <a:r>
              <a:rPr lang="en-US" sz="3100" b="1" dirty="0">
                <a:latin typeface="Arial" panose="020B0604020202020204" pitchFamily="34" charset="0"/>
                <a:cs typeface="Arial" panose="020B0604020202020204" pitchFamily="34" charset="0"/>
              </a:rPr>
              <a:t/>
            </a:r>
            <a:br>
              <a:rPr lang="en-US" sz="3100" b="1" dirty="0">
                <a:latin typeface="Arial" panose="020B0604020202020204" pitchFamily="34" charset="0"/>
                <a:cs typeface="Arial" panose="020B0604020202020204" pitchFamily="34" charset="0"/>
              </a:rPr>
            </a:br>
            <a:r>
              <a:rPr lang="cs-CZ" sz="3100" b="1" dirty="0" smtClean="0">
                <a:latin typeface="Arial" panose="020B0604020202020204" pitchFamily="34" charset="0"/>
                <a:cs typeface="Arial" panose="020B0604020202020204" pitchFamily="34" charset="0"/>
              </a:rPr>
              <a:t/>
            </a:r>
            <a:br>
              <a:rPr lang="cs-CZ" sz="3100" b="1" dirty="0" smtClean="0">
                <a:latin typeface="Arial" panose="020B0604020202020204" pitchFamily="34" charset="0"/>
                <a:cs typeface="Arial" panose="020B0604020202020204" pitchFamily="34" charset="0"/>
              </a:rPr>
            </a:br>
            <a:r>
              <a:rPr lang="cs-CZ" sz="3100" dirty="0" smtClean="0">
                <a:latin typeface="Arial" panose="020B0604020202020204" pitchFamily="34" charset="0"/>
                <a:cs typeface="Arial" panose="020B0604020202020204" pitchFamily="34" charset="0"/>
              </a:rPr>
              <a:t>5) </a:t>
            </a:r>
            <a:r>
              <a:rPr lang="cs-CZ" sz="3100" b="1" dirty="0" smtClean="0">
                <a:latin typeface="Arial" panose="020B0604020202020204" pitchFamily="34" charset="0"/>
                <a:cs typeface="Arial" panose="020B0604020202020204" pitchFamily="34" charset="0"/>
              </a:rPr>
              <a:t>Podle </a:t>
            </a:r>
            <a:r>
              <a:rPr lang="cs-CZ" sz="3100" b="1" dirty="0">
                <a:latin typeface="Arial" panose="020B0604020202020204" pitchFamily="34" charset="0"/>
                <a:cs typeface="Arial" panose="020B0604020202020204" pitchFamily="34" charset="0"/>
              </a:rPr>
              <a:t>zařazení prvku ve skupině periodické </a:t>
            </a:r>
            <a:r>
              <a:rPr lang="cs-CZ" sz="3100" b="1" dirty="0" smtClean="0">
                <a:latin typeface="Arial" panose="020B0604020202020204" pitchFamily="34" charset="0"/>
                <a:cs typeface="Arial" panose="020B0604020202020204" pitchFamily="34" charset="0"/>
              </a:rPr>
              <a:t>	soustavy </a:t>
            </a:r>
            <a:r>
              <a:rPr lang="cs-CZ" sz="3100" b="1" dirty="0">
                <a:latin typeface="Arial" panose="020B0604020202020204" pitchFamily="34" charset="0"/>
                <a:cs typeface="Arial" panose="020B0604020202020204" pitchFamily="34" charset="0"/>
              </a:rPr>
              <a:t>prvků můžeme zpravidla v každé </a:t>
            </a:r>
            <a:r>
              <a:rPr lang="cs-CZ" sz="3100" b="1" dirty="0" smtClean="0">
                <a:latin typeface="Arial" panose="020B0604020202020204" pitchFamily="34" charset="0"/>
                <a:cs typeface="Arial" panose="020B0604020202020204" pitchFamily="34" charset="0"/>
              </a:rPr>
              <a:t>	periodě </a:t>
            </a:r>
            <a:r>
              <a:rPr lang="cs-CZ" sz="3100" b="1" dirty="0">
                <a:latin typeface="Arial" panose="020B0604020202020204" pitchFamily="34" charset="0"/>
                <a:cs typeface="Arial" panose="020B0604020202020204" pitchFamily="34" charset="0"/>
              </a:rPr>
              <a:t>soustavy určit nejvyšší hodnotu </a:t>
            </a:r>
            <a:r>
              <a:rPr lang="cs-CZ" sz="3100" b="1" dirty="0" smtClean="0">
                <a:latin typeface="Arial" panose="020B0604020202020204" pitchFamily="34" charset="0"/>
                <a:cs typeface="Arial" panose="020B0604020202020204" pitchFamily="34" charset="0"/>
              </a:rPr>
              <a:t>	kladného </a:t>
            </a:r>
            <a:r>
              <a:rPr lang="cs-CZ" sz="3100" b="1" dirty="0">
                <a:latin typeface="Arial" panose="020B0604020202020204" pitchFamily="34" charset="0"/>
                <a:cs typeface="Arial" panose="020B0604020202020204" pitchFamily="34" charset="0"/>
              </a:rPr>
              <a:t>oxidačního čísla atomu daného </a:t>
            </a:r>
            <a:r>
              <a:rPr lang="cs-CZ" sz="3100" b="1" dirty="0" smtClean="0">
                <a:latin typeface="Arial" panose="020B0604020202020204" pitchFamily="34" charset="0"/>
                <a:cs typeface="Arial" panose="020B0604020202020204" pitchFamily="34" charset="0"/>
              </a:rPr>
              <a:t>	prvku </a:t>
            </a:r>
            <a:r>
              <a:rPr lang="cs-CZ" sz="3100" b="1" dirty="0">
                <a:latin typeface="Arial" panose="020B0604020202020204" pitchFamily="34" charset="0"/>
                <a:cs typeface="Arial" panose="020B0604020202020204" pitchFamily="34" charset="0"/>
              </a:rPr>
              <a:t>ve sloučeninách s kyslíkem (např. 3. </a:t>
            </a:r>
            <a:r>
              <a:rPr lang="cs-CZ" sz="3100" b="1" dirty="0" smtClean="0">
                <a:latin typeface="Arial" panose="020B0604020202020204" pitchFamily="34" charset="0"/>
                <a:cs typeface="Arial" panose="020B0604020202020204" pitchFamily="34" charset="0"/>
              </a:rPr>
              <a:t>	perioda</a:t>
            </a:r>
            <a:r>
              <a:rPr lang="cs-CZ" sz="3100" b="1" dirty="0">
                <a:latin typeface="Arial" panose="020B0604020202020204" pitchFamily="34" charset="0"/>
                <a:cs typeface="Arial" panose="020B0604020202020204" pitchFamily="34" charset="0"/>
              </a:rPr>
              <a:t>:  Na</a:t>
            </a:r>
            <a:r>
              <a:rPr lang="cs-CZ" sz="3100" b="1" baseline="-25000" dirty="0">
                <a:latin typeface="Arial" panose="020B0604020202020204" pitchFamily="34" charset="0"/>
                <a:cs typeface="Arial" panose="020B0604020202020204" pitchFamily="34" charset="0"/>
              </a:rPr>
              <a:t>2</a:t>
            </a:r>
            <a:r>
              <a:rPr lang="cs-CZ" sz="3100" b="1" baseline="30000" dirty="0">
                <a:latin typeface="Arial" panose="020B0604020202020204" pitchFamily="34" charset="0"/>
                <a:cs typeface="Arial" panose="020B0604020202020204" pitchFamily="34" charset="0"/>
              </a:rPr>
              <a:t>I</a:t>
            </a:r>
            <a:r>
              <a:rPr lang="cs-CZ" sz="3100" b="1" dirty="0">
                <a:latin typeface="Arial" panose="020B0604020202020204" pitchFamily="34" charset="0"/>
                <a:cs typeface="Arial" panose="020B0604020202020204" pitchFamily="34" charset="0"/>
              </a:rPr>
              <a:t>O</a:t>
            </a:r>
            <a:r>
              <a:rPr lang="cs-CZ" sz="3100" b="1" baseline="30000" dirty="0">
                <a:latin typeface="Arial" panose="020B0604020202020204" pitchFamily="34" charset="0"/>
                <a:cs typeface="Arial" panose="020B0604020202020204" pitchFamily="34" charset="0"/>
              </a:rPr>
              <a:t>–II </a:t>
            </a:r>
            <a:r>
              <a:rPr lang="cs-CZ" sz="3100" b="1" dirty="0">
                <a:latin typeface="Arial" panose="020B0604020202020204" pitchFamily="34" charset="0"/>
                <a:cs typeface="Arial" panose="020B0604020202020204" pitchFamily="34" charset="0"/>
              </a:rPr>
              <a:t>, </a:t>
            </a:r>
            <a:r>
              <a:rPr lang="cs-CZ" sz="3100" b="1" noProof="1" smtClean="0">
                <a:latin typeface="Arial" panose="020B0604020202020204" pitchFamily="34" charset="0"/>
                <a:cs typeface="Arial" panose="020B0604020202020204" pitchFamily="34" charset="0"/>
              </a:rPr>
              <a:t>Ca</a:t>
            </a:r>
            <a:r>
              <a:rPr lang="cs-CZ" sz="3100" b="1" baseline="30000" noProof="1" smtClean="0">
                <a:latin typeface="Arial" panose="020B0604020202020204" pitchFamily="34" charset="0"/>
                <a:cs typeface="Arial" panose="020B0604020202020204" pitchFamily="34" charset="0"/>
              </a:rPr>
              <a:t>II</a:t>
            </a:r>
            <a:r>
              <a:rPr lang="cs-CZ" sz="3100" b="1" noProof="1" smtClean="0">
                <a:latin typeface="Arial" panose="020B0604020202020204" pitchFamily="34" charset="0"/>
                <a:cs typeface="Arial" panose="020B0604020202020204" pitchFamily="34" charset="0"/>
              </a:rPr>
              <a:t>O</a:t>
            </a:r>
            <a:r>
              <a:rPr lang="cs-CZ" sz="3100" b="1" baseline="30000" noProof="1" smtClean="0">
                <a:latin typeface="Arial" panose="020B0604020202020204" pitchFamily="34" charset="0"/>
                <a:cs typeface="Arial" panose="020B0604020202020204" pitchFamily="34" charset="0"/>
              </a:rPr>
              <a:t>–II</a:t>
            </a:r>
            <a:r>
              <a:rPr lang="cs-CZ" sz="3100" b="1" baseline="30000" dirty="0" smtClean="0">
                <a:latin typeface="Arial" panose="020B0604020202020204" pitchFamily="34" charset="0"/>
                <a:cs typeface="Arial" panose="020B0604020202020204" pitchFamily="34" charset="0"/>
              </a:rPr>
              <a:t> </a:t>
            </a:r>
            <a:r>
              <a:rPr lang="cs-CZ" sz="3100" b="1" dirty="0">
                <a:latin typeface="Arial" panose="020B0604020202020204" pitchFamily="34" charset="0"/>
                <a:cs typeface="Arial" panose="020B0604020202020204" pitchFamily="34" charset="0"/>
              </a:rPr>
              <a:t>, Fe</a:t>
            </a:r>
            <a:r>
              <a:rPr lang="cs-CZ" sz="3100" b="1" baseline="-25000" dirty="0">
                <a:latin typeface="Arial" panose="020B0604020202020204" pitchFamily="34" charset="0"/>
                <a:cs typeface="Arial" panose="020B0604020202020204" pitchFamily="34" charset="0"/>
              </a:rPr>
              <a:t>2</a:t>
            </a:r>
            <a:r>
              <a:rPr lang="cs-CZ" sz="3100" b="1" baseline="30000" dirty="0">
                <a:latin typeface="Arial" panose="020B0604020202020204" pitchFamily="34" charset="0"/>
                <a:cs typeface="Arial" panose="020B0604020202020204" pitchFamily="34" charset="0"/>
              </a:rPr>
              <a:t>III</a:t>
            </a:r>
            <a:r>
              <a:rPr lang="cs-CZ" sz="3100" b="1" dirty="0">
                <a:latin typeface="Arial" panose="020B0604020202020204" pitchFamily="34" charset="0"/>
                <a:cs typeface="Arial" panose="020B0604020202020204" pitchFamily="34" charset="0"/>
              </a:rPr>
              <a:t>O</a:t>
            </a:r>
            <a:r>
              <a:rPr lang="cs-CZ" sz="3100" b="1" baseline="-25000" dirty="0">
                <a:latin typeface="Arial" panose="020B0604020202020204" pitchFamily="34" charset="0"/>
                <a:cs typeface="Arial" panose="020B0604020202020204" pitchFamily="34" charset="0"/>
              </a:rPr>
              <a:t>3</a:t>
            </a:r>
            <a:r>
              <a:rPr lang="cs-CZ" sz="3100" b="1" baseline="30000" dirty="0">
                <a:latin typeface="Arial" panose="020B0604020202020204" pitchFamily="34" charset="0"/>
                <a:cs typeface="Arial" panose="020B0604020202020204" pitchFamily="34" charset="0"/>
              </a:rPr>
              <a:t>-II</a:t>
            </a:r>
            <a:r>
              <a:rPr lang="cs-CZ" sz="3100" b="1" dirty="0">
                <a:latin typeface="Arial" panose="020B0604020202020204" pitchFamily="34" charset="0"/>
                <a:cs typeface="Arial" panose="020B0604020202020204" pitchFamily="34" charset="0"/>
              </a:rPr>
              <a:t>,, C</a:t>
            </a:r>
            <a:r>
              <a:rPr lang="cs-CZ" sz="3100" b="1" baseline="30000" dirty="0">
                <a:latin typeface="Arial" panose="020B0604020202020204" pitchFamily="34" charset="0"/>
                <a:cs typeface="Arial" panose="020B0604020202020204" pitchFamily="34" charset="0"/>
              </a:rPr>
              <a:t>IV</a:t>
            </a:r>
            <a:r>
              <a:rPr lang="cs-CZ" sz="3100" b="1" dirty="0">
                <a:latin typeface="Arial" panose="020B0604020202020204" pitchFamily="34" charset="0"/>
                <a:cs typeface="Arial" panose="020B0604020202020204" pitchFamily="34" charset="0"/>
              </a:rPr>
              <a:t>O</a:t>
            </a:r>
            <a:r>
              <a:rPr lang="cs-CZ" sz="3100" b="1" baseline="-25000" dirty="0">
                <a:latin typeface="Arial" panose="020B0604020202020204" pitchFamily="34" charset="0"/>
                <a:cs typeface="Arial" panose="020B0604020202020204" pitchFamily="34" charset="0"/>
              </a:rPr>
              <a:t>2</a:t>
            </a:r>
            <a:r>
              <a:rPr lang="cs-CZ" sz="3100" b="1" baseline="30000" dirty="0">
                <a:latin typeface="Arial" panose="020B0604020202020204" pitchFamily="34" charset="0"/>
                <a:cs typeface="Arial" panose="020B0604020202020204" pitchFamily="34" charset="0"/>
              </a:rPr>
              <a:t>–II</a:t>
            </a:r>
            <a:r>
              <a:rPr lang="cs-CZ" sz="3100" b="1" dirty="0">
                <a:latin typeface="Arial" panose="020B0604020202020204" pitchFamily="34" charset="0"/>
                <a:cs typeface="Arial" panose="020B0604020202020204" pitchFamily="34" charset="0"/>
              </a:rPr>
              <a:t>, </a:t>
            </a:r>
            <a:r>
              <a:rPr lang="cs-CZ" sz="3100" b="1" dirty="0" smtClean="0">
                <a:latin typeface="Arial" panose="020B0604020202020204" pitchFamily="34" charset="0"/>
                <a:cs typeface="Arial" panose="020B0604020202020204" pitchFamily="34" charset="0"/>
              </a:rPr>
              <a:t>	N</a:t>
            </a:r>
            <a:r>
              <a:rPr lang="cs-CZ" sz="3100" b="1" baseline="-25000" dirty="0" smtClean="0">
                <a:latin typeface="Arial" panose="020B0604020202020204" pitchFamily="34" charset="0"/>
                <a:cs typeface="Arial" panose="020B0604020202020204" pitchFamily="34" charset="0"/>
              </a:rPr>
              <a:t>2</a:t>
            </a:r>
            <a:r>
              <a:rPr lang="cs-CZ" sz="3100" b="1" baseline="30000" dirty="0" smtClean="0">
                <a:latin typeface="Arial" panose="020B0604020202020204" pitchFamily="34" charset="0"/>
                <a:cs typeface="Arial" panose="020B0604020202020204" pitchFamily="34" charset="0"/>
              </a:rPr>
              <a:t>V</a:t>
            </a:r>
            <a:r>
              <a:rPr lang="cs-CZ" sz="3100" b="1" dirty="0" smtClean="0">
                <a:latin typeface="Arial" panose="020B0604020202020204" pitchFamily="34" charset="0"/>
                <a:cs typeface="Arial" panose="020B0604020202020204" pitchFamily="34" charset="0"/>
              </a:rPr>
              <a:t>O</a:t>
            </a:r>
            <a:r>
              <a:rPr lang="cs-CZ" sz="3100" b="1" baseline="-25000" dirty="0" smtClean="0">
                <a:latin typeface="Arial" panose="020B0604020202020204" pitchFamily="34" charset="0"/>
                <a:cs typeface="Arial" panose="020B0604020202020204" pitchFamily="34" charset="0"/>
              </a:rPr>
              <a:t>5</a:t>
            </a:r>
            <a:r>
              <a:rPr lang="cs-CZ" sz="3100" b="1" baseline="30000" dirty="0" smtClean="0">
                <a:latin typeface="Arial" panose="020B0604020202020204" pitchFamily="34" charset="0"/>
                <a:cs typeface="Arial" panose="020B0604020202020204" pitchFamily="34" charset="0"/>
              </a:rPr>
              <a:t>–II</a:t>
            </a:r>
            <a:r>
              <a:rPr lang="cs-CZ" sz="3100" b="1" dirty="0">
                <a:latin typeface="Arial" panose="020B0604020202020204" pitchFamily="34" charset="0"/>
                <a:cs typeface="Arial" panose="020B0604020202020204" pitchFamily="34" charset="0"/>
              </a:rPr>
              <a:t>, S</a:t>
            </a:r>
            <a:r>
              <a:rPr lang="cs-CZ" sz="3100" b="1" baseline="30000" dirty="0">
                <a:latin typeface="Arial" panose="020B0604020202020204" pitchFamily="34" charset="0"/>
                <a:cs typeface="Arial" panose="020B0604020202020204" pitchFamily="34" charset="0"/>
              </a:rPr>
              <a:t>VI</a:t>
            </a:r>
            <a:r>
              <a:rPr lang="cs-CZ" sz="3100" b="1" dirty="0">
                <a:latin typeface="Arial" panose="020B0604020202020204" pitchFamily="34" charset="0"/>
                <a:cs typeface="Arial" panose="020B0604020202020204" pitchFamily="34" charset="0"/>
              </a:rPr>
              <a:t>O</a:t>
            </a:r>
            <a:r>
              <a:rPr lang="cs-CZ" sz="3100" b="1" baseline="-25000" dirty="0">
                <a:latin typeface="Arial" panose="020B0604020202020204" pitchFamily="34" charset="0"/>
                <a:cs typeface="Arial" panose="020B0604020202020204" pitchFamily="34" charset="0"/>
              </a:rPr>
              <a:t>3</a:t>
            </a:r>
            <a:r>
              <a:rPr lang="cs-CZ" sz="3100" b="1" baseline="30000" dirty="0">
                <a:latin typeface="Arial" panose="020B0604020202020204" pitchFamily="34" charset="0"/>
                <a:cs typeface="Arial" panose="020B0604020202020204" pitchFamily="34" charset="0"/>
              </a:rPr>
              <a:t>–II</a:t>
            </a:r>
            <a:r>
              <a:rPr lang="cs-CZ" sz="3100" b="1" dirty="0">
                <a:latin typeface="Arial" panose="020B0604020202020204" pitchFamily="34" charset="0"/>
                <a:cs typeface="Arial" panose="020B0604020202020204" pitchFamily="34" charset="0"/>
              </a:rPr>
              <a:t>, Cl</a:t>
            </a:r>
            <a:r>
              <a:rPr lang="cs-CZ" sz="3100" b="1" baseline="-25000" dirty="0">
                <a:latin typeface="Arial" panose="020B0604020202020204" pitchFamily="34" charset="0"/>
                <a:cs typeface="Arial" panose="020B0604020202020204" pitchFamily="34" charset="0"/>
              </a:rPr>
              <a:t>2</a:t>
            </a:r>
            <a:r>
              <a:rPr lang="cs-CZ" sz="3100" b="1" baseline="30000" dirty="0">
                <a:latin typeface="Arial" panose="020B0604020202020204" pitchFamily="34" charset="0"/>
                <a:cs typeface="Arial" panose="020B0604020202020204" pitchFamily="34" charset="0"/>
              </a:rPr>
              <a:t>VII</a:t>
            </a:r>
            <a:r>
              <a:rPr lang="cs-CZ" sz="3100" b="1" dirty="0">
                <a:latin typeface="Arial" panose="020B0604020202020204" pitchFamily="34" charset="0"/>
                <a:cs typeface="Arial" panose="020B0604020202020204" pitchFamily="34" charset="0"/>
              </a:rPr>
              <a:t>O</a:t>
            </a:r>
            <a:r>
              <a:rPr lang="cs-CZ" sz="3100" b="1" baseline="-25000" dirty="0">
                <a:latin typeface="Arial" panose="020B0604020202020204" pitchFamily="34" charset="0"/>
                <a:cs typeface="Arial" panose="020B0604020202020204" pitchFamily="34" charset="0"/>
              </a:rPr>
              <a:t>7</a:t>
            </a:r>
            <a:r>
              <a:rPr lang="cs-CZ" sz="3100" b="1" baseline="30000" dirty="0">
                <a:latin typeface="Arial" panose="020B0604020202020204" pitchFamily="34" charset="0"/>
                <a:cs typeface="Arial" panose="020B0604020202020204" pitchFamily="34" charset="0"/>
              </a:rPr>
              <a:t>–II</a:t>
            </a:r>
            <a:r>
              <a:rPr lang="cs-CZ" sz="3100" b="1" dirty="0">
                <a:latin typeface="Arial" panose="020B0604020202020204" pitchFamily="34" charset="0"/>
                <a:cs typeface="Arial" panose="020B0604020202020204" pitchFamily="34" charset="0"/>
              </a:rPr>
              <a:t>).  </a:t>
            </a:r>
            <a:r>
              <a:rPr lang="en-US" dirty="0"/>
              <a:t/>
            </a:r>
            <a:br>
              <a:rPr lang="en-US" dirty="0"/>
            </a:br>
            <a:r>
              <a:rPr lang="cs-CZ" dirty="0"/>
              <a:t> </a:t>
            </a:r>
            <a:r>
              <a:rPr lang="en-US" dirty="0"/>
              <a:t/>
            </a:r>
            <a:br>
              <a:rPr lang="en-US" dirty="0"/>
            </a:br>
            <a:endParaRPr lang="en-US" dirty="0">
              <a:solidFill>
                <a:srgbClr val="B63512"/>
              </a:solidFill>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2"/>
          <a:stretch>
            <a:fillRect/>
          </a:stretch>
        </p:blipFill>
        <p:spPr>
          <a:xfrm>
            <a:off x="10510708" y="97078"/>
            <a:ext cx="1457704" cy="594173"/>
          </a:xfrm>
          <a:prstGeom prst="rect">
            <a:avLst/>
          </a:prstGeom>
        </p:spPr>
      </p:pic>
    </p:spTree>
    <p:extLst>
      <p:ext uri="{BB962C8B-B14F-4D97-AF65-F5344CB8AC3E}">
        <p14:creationId xmlns:p14="http://schemas.microsoft.com/office/powerpoint/2010/main" val="2418219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399" y="537025"/>
            <a:ext cx="9814671" cy="1280890"/>
          </a:xfrm>
        </p:spPr>
        <p:txBody>
          <a:bodyPr>
            <a:normAutofit fontScale="90000"/>
          </a:bodyPr>
          <a:lstStyle/>
          <a:p>
            <a:r>
              <a:rPr lang="cs-CZ" b="1" dirty="0">
                <a:solidFill>
                  <a:srgbClr val="B63512"/>
                </a:solidFill>
                <a:latin typeface="Arial" panose="020B0604020202020204" pitchFamily="34" charset="0"/>
                <a:cs typeface="Arial" panose="020B0604020202020204" pitchFamily="34" charset="0"/>
              </a:rPr>
              <a:t>NÁZVOSLOVÍ OXIDŮ, HYDROXIDŮ A HALOGENIDŮ</a:t>
            </a:r>
            <a:r>
              <a:rPr lang="en-US" dirty="0"/>
              <a:t/>
            </a:r>
            <a:br>
              <a:rPr lang="en-US" dirty="0"/>
            </a:br>
            <a:r>
              <a:rPr lang="cs-CZ" dirty="0" smtClean="0"/>
              <a:t/>
            </a:r>
            <a:br>
              <a:rPr lang="cs-CZ" dirty="0" smtClean="0"/>
            </a:b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r>
              <a:rPr lang="cs-CZ" sz="3100" b="1" dirty="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cs-CZ" b="1" dirty="0"/>
              <a:t> </a:t>
            </a:r>
            <a:r>
              <a:rPr lang="en-US" dirty="0"/>
              <a:t/>
            </a:r>
            <a:br>
              <a:rPr lang="en-US" dirty="0"/>
            </a:br>
            <a:endParaRPr lang="en-US" dirty="0">
              <a:solidFill>
                <a:srgbClr val="B63512"/>
              </a:solidFill>
              <a:latin typeface="Arial" panose="020B0604020202020204" pitchFamily="34" charset="0"/>
              <a:cs typeface="Arial" panose="020B0604020202020204" pitchFamily="34" charset="0"/>
            </a:endParaRPr>
          </a:p>
        </p:txBody>
      </p:sp>
      <p:sp>
        <p:nvSpPr>
          <p:cNvPr id="4" name="TextovéPole 3"/>
          <p:cNvSpPr txBox="1"/>
          <p:nvPr/>
        </p:nvSpPr>
        <p:spPr>
          <a:xfrm>
            <a:off x="1631848" y="1620431"/>
            <a:ext cx="9801514" cy="5262979"/>
          </a:xfrm>
          <a:prstGeom prst="rect">
            <a:avLst/>
          </a:prstGeom>
          <a:noFill/>
        </p:spPr>
        <p:txBody>
          <a:bodyPr wrap="square" rtlCol="0">
            <a:spAutoFit/>
          </a:bodyPr>
          <a:lstStyle/>
          <a:p>
            <a:pPr algn="just"/>
            <a:r>
              <a:rPr lang="cs-CZ" sz="2800" b="1" dirty="0">
                <a:latin typeface="Arial" panose="020B0604020202020204" pitchFamily="34" charset="0"/>
                <a:cs typeface="Arial" panose="020B0604020202020204" pitchFamily="34" charset="0"/>
              </a:rPr>
              <a:t>Přídavné jméno chemické sloučeniny charakterizuje prvek s kladným oxidačním </a:t>
            </a:r>
            <a:r>
              <a:rPr lang="cs-CZ" sz="2800" b="1" dirty="0" smtClean="0">
                <a:latin typeface="Arial" panose="020B0604020202020204" pitchFamily="34" charset="0"/>
                <a:cs typeface="Arial" panose="020B0604020202020204" pitchFamily="34" charset="0"/>
              </a:rPr>
              <a:t>číslem, zakončení </a:t>
            </a:r>
            <a:r>
              <a:rPr lang="cs-CZ" sz="2800" b="1" dirty="0">
                <a:latin typeface="Arial" panose="020B0604020202020204" pitchFamily="34" charset="0"/>
                <a:cs typeface="Arial" panose="020B0604020202020204" pitchFamily="34" charset="0"/>
              </a:rPr>
              <a:t>(koncovka v češtině) závisí na hodnotě oxidačního čísla. Takto jsou tvořeny názvy  oxidů O</a:t>
            </a:r>
            <a:r>
              <a:rPr lang="cs-CZ" sz="2800" b="1" baseline="30000" dirty="0">
                <a:latin typeface="Arial" panose="020B0604020202020204" pitchFamily="34" charset="0"/>
                <a:cs typeface="Arial" panose="020B0604020202020204" pitchFamily="34" charset="0"/>
              </a:rPr>
              <a:t>–II</a:t>
            </a:r>
            <a:r>
              <a:rPr lang="cs-CZ" sz="2800" b="1" dirty="0">
                <a:latin typeface="Arial" panose="020B0604020202020204" pitchFamily="34" charset="0"/>
                <a:cs typeface="Arial" panose="020B0604020202020204" pitchFamily="34" charset="0"/>
              </a:rPr>
              <a:t>, sulfidů S</a:t>
            </a:r>
            <a:r>
              <a:rPr lang="cs-CZ" sz="2800" b="1" baseline="30000" dirty="0">
                <a:latin typeface="Arial" panose="020B0604020202020204" pitchFamily="34" charset="0"/>
                <a:cs typeface="Arial" panose="020B0604020202020204" pitchFamily="34" charset="0"/>
              </a:rPr>
              <a:t>–II</a:t>
            </a:r>
            <a:r>
              <a:rPr lang="cs-CZ" sz="2800" b="1" dirty="0">
                <a:latin typeface="Arial" panose="020B0604020202020204" pitchFamily="34" charset="0"/>
                <a:cs typeface="Arial" panose="020B0604020202020204" pitchFamily="34" charset="0"/>
              </a:rPr>
              <a:t>, hydroxidů OH</a:t>
            </a:r>
            <a:r>
              <a:rPr lang="cs-CZ" sz="2800" b="1" baseline="30000" dirty="0">
                <a:latin typeface="Arial" panose="020B0604020202020204" pitchFamily="34" charset="0"/>
                <a:cs typeface="Arial" panose="020B0604020202020204" pitchFamily="34" charset="0"/>
              </a:rPr>
              <a:t>–I</a:t>
            </a:r>
            <a:r>
              <a:rPr lang="cs-CZ" sz="2800" b="1" dirty="0">
                <a:latin typeface="Arial" panose="020B0604020202020204" pitchFamily="34" charset="0"/>
                <a:cs typeface="Arial" panose="020B0604020202020204" pitchFamily="34" charset="0"/>
              </a:rPr>
              <a:t> [ </a:t>
            </a:r>
            <a:r>
              <a:rPr lang="cs-CZ" sz="2800" b="1" i="1" dirty="0">
                <a:latin typeface="Arial" panose="020B0604020202020204" pitchFamily="34" charset="0"/>
                <a:cs typeface="Arial" panose="020B0604020202020204" pitchFamily="34" charset="0"/>
              </a:rPr>
              <a:t>hydroxidový anion</a:t>
            </a:r>
            <a:r>
              <a:rPr lang="cs-CZ" sz="2800" b="1" dirty="0">
                <a:latin typeface="Arial" panose="020B0604020202020204" pitchFamily="34" charset="0"/>
                <a:cs typeface="Arial" panose="020B0604020202020204" pitchFamily="34" charset="0"/>
              </a:rPr>
              <a:t> (OH)</a:t>
            </a:r>
            <a:r>
              <a:rPr lang="cs-CZ" sz="2800" b="1" baseline="30000" dirty="0">
                <a:latin typeface="Arial" panose="020B0604020202020204" pitchFamily="34" charset="0"/>
                <a:cs typeface="Arial" panose="020B0604020202020204" pitchFamily="34" charset="0"/>
              </a:rPr>
              <a:t>–I</a:t>
            </a:r>
            <a:r>
              <a:rPr lang="cs-CZ" sz="2800" b="1" dirty="0">
                <a:latin typeface="Arial" panose="020B0604020202020204" pitchFamily="34" charset="0"/>
                <a:cs typeface="Arial" panose="020B0604020202020204" pitchFamily="34" charset="0"/>
              </a:rPr>
              <a:t> ]  a  halogenidů ( Cl</a:t>
            </a:r>
            <a:r>
              <a:rPr lang="cs-CZ" sz="2800" b="1" baseline="30000" dirty="0">
                <a:latin typeface="Arial" panose="020B0604020202020204" pitchFamily="34" charset="0"/>
                <a:cs typeface="Arial" panose="020B0604020202020204" pitchFamily="34" charset="0"/>
              </a:rPr>
              <a:t>–I</a:t>
            </a:r>
            <a:r>
              <a:rPr lang="cs-CZ" sz="2800" b="1" dirty="0">
                <a:latin typeface="Arial" panose="020B0604020202020204" pitchFamily="34" charset="0"/>
                <a:cs typeface="Arial" panose="020B0604020202020204" pitchFamily="34" charset="0"/>
              </a:rPr>
              <a:t>, F</a:t>
            </a:r>
            <a:r>
              <a:rPr lang="cs-CZ" sz="2800" b="1" baseline="30000" dirty="0">
                <a:latin typeface="Arial" panose="020B0604020202020204" pitchFamily="34" charset="0"/>
                <a:cs typeface="Arial" panose="020B0604020202020204" pitchFamily="34" charset="0"/>
              </a:rPr>
              <a:t>–I</a:t>
            </a:r>
            <a:r>
              <a:rPr lang="cs-CZ" sz="2800" b="1" dirty="0">
                <a:latin typeface="Arial" panose="020B0604020202020204" pitchFamily="34" charset="0"/>
                <a:cs typeface="Arial" panose="020B0604020202020204" pitchFamily="34" charset="0"/>
              </a:rPr>
              <a:t>, Br</a:t>
            </a:r>
            <a:r>
              <a:rPr lang="cs-CZ" sz="2800" b="1" baseline="30000" dirty="0">
                <a:latin typeface="Arial" panose="020B0604020202020204" pitchFamily="34" charset="0"/>
                <a:cs typeface="Arial" panose="020B0604020202020204" pitchFamily="34" charset="0"/>
              </a:rPr>
              <a:t>–I</a:t>
            </a:r>
            <a:r>
              <a:rPr lang="cs-CZ" sz="2800" b="1" dirty="0">
                <a:latin typeface="Arial" panose="020B0604020202020204" pitchFamily="34" charset="0"/>
                <a:cs typeface="Arial" panose="020B0604020202020204" pitchFamily="34" charset="0"/>
              </a:rPr>
              <a:t>, I</a:t>
            </a:r>
            <a:r>
              <a:rPr lang="cs-CZ" sz="2800" b="1" baseline="30000" dirty="0">
                <a:latin typeface="Arial" panose="020B0604020202020204" pitchFamily="34" charset="0"/>
                <a:cs typeface="Arial" panose="020B0604020202020204" pitchFamily="34" charset="0"/>
              </a:rPr>
              <a:t>–I </a:t>
            </a:r>
            <a:r>
              <a:rPr lang="cs-CZ" sz="2800" b="1" dirty="0">
                <a:latin typeface="Arial" panose="020B0604020202020204" pitchFamily="34" charset="0"/>
                <a:cs typeface="Arial" panose="020B0604020202020204" pitchFamily="34" charset="0"/>
              </a:rPr>
              <a:t>) </a:t>
            </a:r>
            <a:r>
              <a:rPr lang="cs-CZ" sz="2800" dirty="0">
                <a:latin typeface="Arial" panose="020B0604020202020204" pitchFamily="34" charset="0"/>
                <a:cs typeface="Arial" panose="020B0604020202020204" pitchFamily="34" charset="0"/>
              </a:rPr>
              <a:t>.  </a:t>
            </a:r>
            <a:endParaRPr lang="cs-CZ" sz="2800" dirty="0" smtClean="0">
              <a:latin typeface="Arial" panose="020B0604020202020204" pitchFamily="34" charset="0"/>
              <a:cs typeface="Arial" panose="020B0604020202020204" pitchFamily="34" charset="0"/>
            </a:endParaRPr>
          </a:p>
          <a:p>
            <a:pPr algn="just"/>
            <a:endParaRPr lang="cs-CZ" sz="2800" u="sng" dirty="0">
              <a:latin typeface="Arial" panose="020B0604020202020204" pitchFamily="34" charset="0"/>
              <a:cs typeface="Arial" panose="020B0604020202020204" pitchFamily="34" charset="0"/>
            </a:endParaRPr>
          </a:p>
          <a:p>
            <a:pPr algn="just"/>
            <a:r>
              <a:rPr lang="cs-CZ" sz="2700" u="sng" dirty="0" smtClean="0">
                <a:latin typeface="Arial" panose="020B0604020202020204" pitchFamily="34" charset="0"/>
                <a:cs typeface="Arial" panose="020B0604020202020204" pitchFamily="34" charset="0"/>
              </a:rPr>
              <a:t>Příklady </a:t>
            </a:r>
            <a:r>
              <a:rPr lang="cs-CZ" sz="2700" u="sng" dirty="0">
                <a:latin typeface="Arial" panose="020B0604020202020204" pitchFamily="34" charset="0"/>
                <a:cs typeface="Arial" panose="020B0604020202020204" pitchFamily="34" charset="0"/>
              </a:rPr>
              <a:t>:</a:t>
            </a:r>
            <a:r>
              <a:rPr lang="cs-CZ" sz="2700" dirty="0">
                <a:latin typeface="Arial" panose="020B0604020202020204" pitchFamily="34" charset="0"/>
                <a:cs typeface="Arial" panose="020B0604020202020204" pitchFamily="34" charset="0"/>
              </a:rPr>
              <a:t> Ag</a:t>
            </a:r>
            <a:r>
              <a:rPr lang="cs-CZ" sz="2700" baseline="-25000" dirty="0">
                <a:latin typeface="Arial" panose="020B0604020202020204" pitchFamily="34" charset="0"/>
                <a:cs typeface="Arial" panose="020B0604020202020204" pitchFamily="34" charset="0"/>
              </a:rPr>
              <a:t>2</a:t>
            </a:r>
            <a:r>
              <a:rPr lang="cs-CZ" sz="2700" baseline="30000" dirty="0">
                <a:latin typeface="Arial" panose="020B0604020202020204" pitchFamily="34" charset="0"/>
                <a:cs typeface="Arial" panose="020B0604020202020204" pitchFamily="34" charset="0"/>
              </a:rPr>
              <a:t>I</a:t>
            </a:r>
            <a:r>
              <a:rPr lang="cs-CZ" sz="2700" dirty="0">
                <a:latin typeface="Arial" panose="020B0604020202020204" pitchFamily="34" charset="0"/>
                <a:cs typeface="Arial" panose="020B0604020202020204" pitchFamily="34" charset="0"/>
              </a:rPr>
              <a:t>O</a:t>
            </a:r>
            <a:r>
              <a:rPr lang="cs-CZ" sz="2700" i="1" dirty="0">
                <a:latin typeface="Arial" panose="020B0604020202020204" pitchFamily="34" charset="0"/>
                <a:cs typeface="Arial" panose="020B0604020202020204" pitchFamily="34" charset="0"/>
              </a:rPr>
              <a:t> oxid stříbrný</a:t>
            </a:r>
            <a:r>
              <a:rPr lang="cs-CZ" sz="2700" dirty="0">
                <a:latin typeface="Arial" panose="020B0604020202020204" pitchFamily="34" charset="0"/>
                <a:cs typeface="Arial" panose="020B0604020202020204" pitchFamily="34" charset="0"/>
              </a:rPr>
              <a:t>,  </a:t>
            </a:r>
            <a:r>
              <a:rPr lang="cs-CZ" sz="2700" noProof="1" smtClean="0">
                <a:latin typeface="Arial" panose="020B0604020202020204" pitchFamily="34" charset="0"/>
                <a:cs typeface="Arial" panose="020B0604020202020204" pitchFamily="34" charset="0"/>
              </a:rPr>
              <a:t>Cu</a:t>
            </a:r>
            <a:r>
              <a:rPr lang="cs-CZ" sz="2700" baseline="30000" noProof="1" smtClean="0">
                <a:latin typeface="Arial" panose="020B0604020202020204" pitchFamily="34" charset="0"/>
                <a:cs typeface="Arial" panose="020B0604020202020204" pitchFamily="34" charset="0"/>
              </a:rPr>
              <a:t>II</a:t>
            </a:r>
            <a:r>
              <a:rPr lang="cs-CZ" sz="2700" noProof="1" smtClean="0">
                <a:latin typeface="Arial" panose="020B0604020202020204" pitchFamily="34" charset="0"/>
                <a:cs typeface="Arial" panose="020B0604020202020204" pitchFamily="34" charset="0"/>
              </a:rPr>
              <a:t>S</a:t>
            </a:r>
            <a:r>
              <a:rPr lang="cs-CZ" sz="2700" i="1" noProof="1" smtClean="0">
                <a:latin typeface="Arial" panose="020B0604020202020204" pitchFamily="34" charset="0"/>
                <a:cs typeface="Arial" panose="020B0604020202020204" pitchFamily="34" charset="0"/>
              </a:rPr>
              <a:t> sulfid měďnatý</a:t>
            </a:r>
            <a:r>
              <a:rPr lang="cs-CZ" sz="2700" noProof="1" smtClean="0">
                <a:latin typeface="Arial" panose="020B0604020202020204" pitchFamily="34" charset="0"/>
                <a:cs typeface="Arial" panose="020B0604020202020204" pitchFamily="34" charset="0"/>
              </a:rPr>
              <a:t>,  Pb</a:t>
            </a:r>
            <a:r>
              <a:rPr lang="cs-CZ" sz="2700" baseline="30000" noProof="1" smtClean="0">
                <a:latin typeface="Arial" panose="020B0604020202020204" pitchFamily="34" charset="0"/>
                <a:cs typeface="Arial" panose="020B0604020202020204" pitchFamily="34" charset="0"/>
              </a:rPr>
              <a:t>II</a:t>
            </a:r>
            <a:r>
              <a:rPr lang="cs-CZ" sz="2700" noProof="1" smtClean="0">
                <a:latin typeface="Arial" panose="020B0604020202020204" pitchFamily="34" charset="0"/>
                <a:cs typeface="Arial" panose="020B0604020202020204" pitchFamily="34" charset="0"/>
              </a:rPr>
              <a:t>S</a:t>
            </a:r>
            <a:r>
              <a:rPr lang="cs-CZ" sz="2700" i="1" noProof="1" smtClean="0">
                <a:latin typeface="Arial" panose="020B0604020202020204" pitchFamily="34" charset="0"/>
                <a:cs typeface="Arial" panose="020B0604020202020204" pitchFamily="34" charset="0"/>
              </a:rPr>
              <a:t>  sulfid olovnatý</a:t>
            </a:r>
            <a:r>
              <a:rPr lang="cs-CZ" sz="2700" noProof="1" smtClean="0">
                <a:latin typeface="Arial" panose="020B0604020202020204" pitchFamily="34" charset="0"/>
                <a:cs typeface="Arial" panose="020B0604020202020204" pitchFamily="34" charset="0"/>
              </a:rPr>
              <a:t>, Al</a:t>
            </a:r>
            <a:r>
              <a:rPr lang="cs-CZ" sz="2700" baseline="-25000" noProof="1" smtClean="0">
                <a:latin typeface="Arial" panose="020B0604020202020204" pitchFamily="34" charset="0"/>
                <a:cs typeface="Arial" panose="020B0604020202020204" pitchFamily="34" charset="0"/>
              </a:rPr>
              <a:t>2</a:t>
            </a:r>
            <a:r>
              <a:rPr lang="cs-CZ" sz="2700" baseline="30000" noProof="1" smtClean="0">
                <a:latin typeface="Arial" panose="020B0604020202020204" pitchFamily="34" charset="0"/>
                <a:cs typeface="Arial" panose="020B0604020202020204" pitchFamily="34" charset="0"/>
              </a:rPr>
              <a:t>III</a:t>
            </a:r>
            <a:r>
              <a:rPr lang="cs-CZ" sz="2700" noProof="1" smtClean="0">
                <a:latin typeface="Arial" panose="020B0604020202020204" pitchFamily="34" charset="0"/>
                <a:cs typeface="Arial" panose="020B0604020202020204" pitchFamily="34" charset="0"/>
              </a:rPr>
              <a:t>O</a:t>
            </a:r>
            <a:r>
              <a:rPr lang="cs-CZ" sz="2700" baseline="-25000" noProof="1" smtClean="0">
                <a:latin typeface="Arial" panose="020B0604020202020204" pitchFamily="34" charset="0"/>
                <a:cs typeface="Arial" panose="020B0604020202020204" pitchFamily="34" charset="0"/>
              </a:rPr>
              <a:t>3  </a:t>
            </a:r>
            <a:r>
              <a:rPr lang="cs-CZ" sz="2700" i="1" noProof="1" smtClean="0">
                <a:latin typeface="Arial" panose="020B0604020202020204" pitchFamily="34" charset="0"/>
                <a:cs typeface="Arial" panose="020B0604020202020204" pitchFamily="34" charset="0"/>
              </a:rPr>
              <a:t>oxid hlinitý</a:t>
            </a:r>
            <a:r>
              <a:rPr lang="cs-CZ" sz="2700" noProof="1" smtClean="0">
                <a:latin typeface="Arial" panose="020B0604020202020204" pitchFamily="34" charset="0"/>
                <a:cs typeface="Arial" panose="020B0604020202020204" pitchFamily="34" charset="0"/>
              </a:rPr>
              <a:t>, Sn</a:t>
            </a:r>
            <a:r>
              <a:rPr lang="cs-CZ" sz="2700" baseline="30000" noProof="1" smtClean="0">
                <a:latin typeface="Arial" panose="020B0604020202020204" pitchFamily="34" charset="0"/>
                <a:cs typeface="Arial" panose="020B0604020202020204" pitchFamily="34" charset="0"/>
              </a:rPr>
              <a:t>IV</a:t>
            </a:r>
            <a:r>
              <a:rPr lang="cs-CZ" sz="2700" noProof="1" smtClean="0">
                <a:latin typeface="Arial" panose="020B0604020202020204" pitchFamily="34" charset="0"/>
                <a:cs typeface="Arial" panose="020B0604020202020204" pitchFamily="34" charset="0"/>
              </a:rPr>
              <a:t>O</a:t>
            </a:r>
            <a:r>
              <a:rPr lang="cs-CZ" sz="2700" baseline="-25000" noProof="1" smtClean="0">
                <a:latin typeface="Arial" panose="020B0604020202020204" pitchFamily="34" charset="0"/>
                <a:cs typeface="Arial" panose="020B0604020202020204" pitchFamily="34" charset="0"/>
              </a:rPr>
              <a:t>2  </a:t>
            </a:r>
            <a:r>
              <a:rPr lang="cs-CZ" sz="2700" i="1" noProof="1" smtClean="0">
                <a:latin typeface="Arial" panose="020B0604020202020204" pitchFamily="34" charset="0"/>
                <a:cs typeface="Arial" panose="020B0604020202020204" pitchFamily="34" charset="0"/>
              </a:rPr>
              <a:t>oxid cíničitý</a:t>
            </a:r>
            <a:r>
              <a:rPr lang="cs-CZ" sz="2700" noProof="1" smtClean="0">
                <a:latin typeface="Arial" panose="020B0604020202020204" pitchFamily="34" charset="0"/>
                <a:cs typeface="Arial" panose="020B0604020202020204" pitchFamily="34" charset="0"/>
              </a:rPr>
              <a:t>, K</a:t>
            </a:r>
            <a:r>
              <a:rPr lang="cs-CZ" sz="2700" baseline="30000" noProof="1" smtClean="0">
                <a:latin typeface="Arial" panose="020B0604020202020204" pitchFamily="34" charset="0"/>
                <a:cs typeface="Arial" panose="020B0604020202020204" pitchFamily="34" charset="0"/>
              </a:rPr>
              <a:t>I</a:t>
            </a:r>
            <a:r>
              <a:rPr lang="cs-CZ" sz="2700" noProof="1" smtClean="0">
                <a:latin typeface="Arial" panose="020B0604020202020204" pitchFamily="34" charset="0"/>
                <a:cs typeface="Arial" panose="020B0604020202020204" pitchFamily="34" charset="0"/>
              </a:rPr>
              <a:t>Cl</a:t>
            </a:r>
            <a:r>
              <a:rPr lang="cs-CZ" sz="2700" i="1" noProof="1" smtClean="0">
                <a:latin typeface="Arial" panose="020B0604020202020204" pitchFamily="34" charset="0"/>
                <a:cs typeface="Arial" panose="020B0604020202020204" pitchFamily="34" charset="0"/>
              </a:rPr>
              <a:t>  chlorid draselný</a:t>
            </a:r>
            <a:r>
              <a:rPr lang="cs-CZ" sz="2700" noProof="1" smtClean="0">
                <a:latin typeface="Arial" panose="020B0604020202020204" pitchFamily="34" charset="0"/>
                <a:cs typeface="Arial" panose="020B0604020202020204" pitchFamily="34" charset="0"/>
              </a:rPr>
              <a:t>,  Zn</a:t>
            </a:r>
            <a:r>
              <a:rPr lang="cs-CZ" sz="2700" baseline="30000" noProof="1" smtClean="0">
                <a:latin typeface="Arial" panose="020B0604020202020204" pitchFamily="34" charset="0"/>
                <a:cs typeface="Arial" panose="020B0604020202020204" pitchFamily="34" charset="0"/>
              </a:rPr>
              <a:t>II</a:t>
            </a:r>
            <a:r>
              <a:rPr lang="cs-CZ" sz="2700" noProof="1" smtClean="0">
                <a:latin typeface="Arial" panose="020B0604020202020204" pitchFamily="34" charset="0"/>
                <a:cs typeface="Arial" panose="020B0604020202020204" pitchFamily="34" charset="0"/>
              </a:rPr>
              <a:t>Cl2  </a:t>
            </a:r>
            <a:r>
              <a:rPr lang="cs-CZ" sz="2700" i="1" noProof="1" smtClean="0">
                <a:latin typeface="Arial" panose="020B0604020202020204" pitchFamily="34" charset="0"/>
                <a:cs typeface="Arial" panose="020B0604020202020204" pitchFamily="34" charset="0"/>
              </a:rPr>
              <a:t>chlorid</a:t>
            </a:r>
            <a:r>
              <a:rPr lang="cs-CZ" sz="2700" noProof="1" smtClean="0">
                <a:latin typeface="Arial" panose="020B0604020202020204" pitchFamily="34" charset="0"/>
                <a:cs typeface="Arial" panose="020B0604020202020204" pitchFamily="34" charset="0"/>
              </a:rPr>
              <a:t> </a:t>
            </a:r>
            <a:r>
              <a:rPr lang="cs-CZ" sz="2700" i="1" noProof="1" smtClean="0">
                <a:latin typeface="Arial" panose="020B0604020202020204" pitchFamily="34" charset="0"/>
                <a:cs typeface="Arial" panose="020B0604020202020204" pitchFamily="34" charset="0"/>
              </a:rPr>
              <a:t>zinečnatý</a:t>
            </a:r>
            <a:r>
              <a:rPr lang="cs-CZ" sz="2700" noProof="1" smtClean="0">
                <a:latin typeface="Arial" panose="020B0604020202020204" pitchFamily="34" charset="0"/>
                <a:cs typeface="Arial" panose="020B0604020202020204" pitchFamily="34" charset="0"/>
              </a:rPr>
              <a:t>, Na</a:t>
            </a:r>
            <a:r>
              <a:rPr lang="cs-CZ" sz="2700" baseline="30000" noProof="1" smtClean="0">
                <a:latin typeface="Arial" panose="020B0604020202020204" pitchFamily="34" charset="0"/>
                <a:cs typeface="Arial" panose="020B0604020202020204" pitchFamily="34" charset="0"/>
              </a:rPr>
              <a:t>I</a:t>
            </a:r>
            <a:r>
              <a:rPr lang="cs-CZ" sz="2700" noProof="1" smtClean="0">
                <a:latin typeface="Arial" panose="020B0604020202020204" pitchFamily="34" charset="0"/>
                <a:cs typeface="Arial" panose="020B0604020202020204" pitchFamily="34" charset="0"/>
              </a:rPr>
              <a:t>OH </a:t>
            </a:r>
            <a:r>
              <a:rPr lang="cs-CZ" sz="2700" i="1" noProof="1" smtClean="0">
                <a:latin typeface="Arial" panose="020B0604020202020204" pitchFamily="34" charset="0"/>
                <a:cs typeface="Arial" panose="020B0604020202020204" pitchFamily="34" charset="0"/>
              </a:rPr>
              <a:t> hydroxid sodný</a:t>
            </a:r>
            <a:r>
              <a:rPr lang="cs-CZ" sz="2700" noProof="1" smtClean="0">
                <a:latin typeface="Arial" panose="020B0604020202020204" pitchFamily="34" charset="0"/>
                <a:cs typeface="Arial" panose="020B0604020202020204" pitchFamily="34" charset="0"/>
              </a:rPr>
              <a:t>, Ca</a:t>
            </a:r>
            <a:r>
              <a:rPr lang="cs-CZ" sz="2700" baseline="30000" noProof="1" smtClean="0">
                <a:latin typeface="Arial" panose="020B0604020202020204" pitchFamily="34" charset="0"/>
                <a:cs typeface="Arial" panose="020B0604020202020204" pitchFamily="34" charset="0"/>
              </a:rPr>
              <a:t>II</a:t>
            </a:r>
            <a:r>
              <a:rPr lang="cs-CZ" sz="2700" noProof="1" smtClean="0">
                <a:latin typeface="Arial" panose="020B0604020202020204" pitchFamily="34" charset="0"/>
                <a:cs typeface="Arial" panose="020B0604020202020204" pitchFamily="34" charset="0"/>
              </a:rPr>
              <a:t>(OH)</a:t>
            </a:r>
            <a:r>
              <a:rPr lang="cs-CZ" sz="2700" baseline="-25000" noProof="1" smtClean="0">
                <a:latin typeface="Arial" panose="020B0604020202020204" pitchFamily="34" charset="0"/>
                <a:cs typeface="Arial" panose="020B0604020202020204" pitchFamily="34" charset="0"/>
              </a:rPr>
              <a:t>2</a:t>
            </a:r>
            <a:r>
              <a:rPr lang="cs-CZ" sz="2700" baseline="30000" noProof="1" smtClean="0">
                <a:latin typeface="Arial" panose="020B0604020202020204" pitchFamily="34" charset="0"/>
                <a:cs typeface="Arial" panose="020B0604020202020204" pitchFamily="34" charset="0"/>
              </a:rPr>
              <a:t>  </a:t>
            </a:r>
            <a:r>
              <a:rPr lang="cs-CZ" sz="2700" i="1" noProof="1" smtClean="0">
                <a:latin typeface="Arial" panose="020B0604020202020204" pitchFamily="34" charset="0"/>
                <a:cs typeface="Arial" panose="020B0604020202020204" pitchFamily="34" charset="0"/>
              </a:rPr>
              <a:t>hydroxid vápenatý</a:t>
            </a:r>
            <a:r>
              <a:rPr lang="cs-CZ" sz="2700" noProof="1" smtClean="0">
                <a:latin typeface="Arial" panose="020B0604020202020204" pitchFamily="34" charset="0"/>
                <a:cs typeface="Arial" panose="020B0604020202020204" pitchFamily="34" charset="0"/>
              </a:rPr>
              <a:t>, Fe</a:t>
            </a:r>
            <a:r>
              <a:rPr lang="cs-CZ" sz="2700" baseline="30000" noProof="1" smtClean="0">
                <a:latin typeface="Arial" panose="020B0604020202020204" pitchFamily="34" charset="0"/>
                <a:cs typeface="Arial" panose="020B0604020202020204" pitchFamily="34" charset="0"/>
              </a:rPr>
              <a:t>III</a:t>
            </a:r>
            <a:r>
              <a:rPr lang="cs-CZ" sz="2700" noProof="1" smtClean="0">
                <a:latin typeface="Arial" panose="020B0604020202020204" pitchFamily="34" charset="0"/>
                <a:cs typeface="Arial" panose="020B0604020202020204" pitchFamily="34" charset="0"/>
              </a:rPr>
              <a:t>(OH)</a:t>
            </a:r>
            <a:r>
              <a:rPr lang="cs-CZ" sz="2700" baseline="-25000" noProof="1" smtClean="0">
                <a:latin typeface="Arial" panose="020B0604020202020204" pitchFamily="34" charset="0"/>
                <a:cs typeface="Arial" panose="020B0604020202020204" pitchFamily="34" charset="0"/>
              </a:rPr>
              <a:t>3   </a:t>
            </a:r>
            <a:r>
              <a:rPr lang="cs-CZ" sz="2700" i="1" dirty="0" smtClean="0">
                <a:latin typeface="Arial" panose="020B0604020202020204" pitchFamily="34" charset="0"/>
                <a:cs typeface="Arial" panose="020B0604020202020204" pitchFamily="34" charset="0"/>
              </a:rPr>
              <a:t>hydroxid </a:t>
            </a:r>
            <a:r>
              <a:rPr lang="cs-CZ" sz="2700" i="1" dirty="0">
                <a:latin typeface="Arial" panose="020B0604020202020204" pitchFamily="34" charset="0"/>
                <a:cs typeface="Arial" panose="020B0604020202020204" pitchFamily="34" charset="0"/>
              </a:rPr>
              <a:t>železitý</a:t>
            </a:r>
            <a:r>
              <a:rPr lang="cs-CZ" sz="2700" dirty="0">
                <a:latin typeface="Arial" panose="020B0604020202020204" pitchFamily="34" charset="0"/>
                <a:cs typeface="Arial" panose="020B0604020202020204" pitchFamily="34" charset="0"/>
              </a:rPr>
              <a:t>.</a:t>
            </a:r>
            <a:endParaRPr lang="en-US" sz="2700" dirty="0"/>
          </a:p>
        </p:txBody>
      </p:sp>
      <p:sp>
        <p:nvSpPr>
          <p:cNvPr id="6" name="TextovéPole 5"/>
          <p:cNvSpPr txBox="1"/>
          <p:nvPr/>
        </p:nvSpPr>
        <p:spPr>
          <a:xfrm>
            <a:off x="6249551" y="6380946"/>
            <a:ext cx="5217519" cy="954107"/>
          </a:xfrm>
          <a:prstGeom prst="rect">
            <a:avLst/>
          </a:prstGeom>
          <a:noFill/>
        </p:spPr>
        <p:txBody>
          <a:bodyPr wrap="none" rtlCol="0">
            <a:spAutoFit/>
          </a:bodyPr>
          <a:lstStyle/>
          <a:p>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Odkaz</a:t>
            </a:r>
            <a:r>
              <a:rPr lang="cs-CZ" sz="2800" i="1" dirty="0">
                <a:solidFill>
                  <a:srgbClr val="F1886B"/>
                </a:solidFill>
                <a:latin typeface="Arial" panose="020B0604020202020204" pitchFamily="34" charset="0"/>
                <a:ea typeface="Calibri" panose="020F0502020204030204" pitchFamily="34" charset="0"/>
                <a:cs typeface="Arial" panose="020B0604020202020204" pitchFamily="34" charset="0"/>
              </a:rPr>
              <a:t>      </a:t>
            </a:r>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Učebnice  </a:t>
            </a:r>
            <a:r>
              <a:rPr lang="en-US"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str. </a:t>
            </a:r>
            <a:r>
              <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34 - 38</a:t>
            </a:r>
            <a:br>
              <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rPr>
            </a:br>
            <a:endParaRPr lang="en-US" sz="2800" dirty="0"/>
          </a:p>
        </p:txBody>
      </p:sp>
      <p:pic>
        <p:nvPicPr>
          <p:cNvPr id="7" name="Obrázek 6"/>
          <p:cNvPicPr>
            <a:picLocks noChangeAspect="1"/>
          </p:cNvPicPr>
          <p:nvPr/>
        </p:nvPicPr>
        <p:blipFill>
          <a:blip r:embed="rId2"/>
          <a:stretch>
            <a:fillRect/>
          </a:stretch>
        </p:blipFill>
        <p:spPr>
          <a:xfrm>
            <a:off x="10510708" y="97078"/>
            <a:ext cx="1457704" cy="594173"/>
          </a:xfrm>
          <a:prstGeom prst="rect">
            <a:avLst/>
          </a:prstGeom>
        </p:spPr>
      </p:pic>
    </p:spTree>
    <p:extLst>
      <p:ext uri="{BB962C8B-B14F-4D97-AF65-F5344CB8AC3E}">
        <p14:creationId xmlns:p14="http://schemas.microsoft.com/office/powerpoint/2010/main" val="4744976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399" y="537025"/>
            <a:ext cx="9814671" cy="1280890"/>
          </a:xfrm>
        </p:spPr>
        <p:txBody>
          <a:bodyPr>
            <a:normAutofit fontScale="90000"/>
          </a:bodyPr>
          <a:lstStyle/>
          <a:p>
            <a:r>
              <a:rPr lang="cs-CZ" b="1" dirty="0">
                <a:solidFill>
                  <a:srgbClr val="B63512"/>
                </a:solidFill>
                <a:latin typeface="Arial" panose="020B0604020202020204" pitchFamily="34" charset="0"/>
                <a:cs typeface="Arial" panose="020B0604020202020204" pitchFamily="34" charset="0"/>
              </a:rPr>
              <a:t>OXIDY PRVKŮ</a:t>
            </a:r>
            <a:r>
              <a:rPr lang="cs-CZ" dirty="0" smtClean="0"/>
              <a:t/>
            </a:r>
            <a:br>
              <a:rPr lang="cs-CZ" dirty="0" smtClean="0"/>
            </a:b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r>
              <a:rPr lang="cs-CZ" sz="3100" b="1" dirty="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cs-CZ" b="1" dirty="0"/>
              <a:t> </a:t>
            </a:r>
            <a:r>
              <a:rPr lang="en-US" dirty="0"/>
              <a:t/>
            </a:r>
            <a:br>
              <a:rPr lang="en-US" dirty="0"/>
            </a:br>
            <a:r>
              <a:rPr lang="cs-CZ" dirty="0" smtClean="0"/>
              <a:t>v</a:t>
            </a:r>
            <a:endParaRPr lang="en-US" dirty="0">
              <a:solidFill>
                <a:srgbClr val="B63512"/>
              </a:solidFill>
              <a:latin typeface="Arial" panose="020B0604020202020204" pitchFamily="34" charset="0"/>
              <a:cs typeface="Arial" panose="020B0604020202020204" pitchFamily="34" charset="0"/>
            </a:endParaRPr>
          </a:p>
        </p:txBody>
      </p:sp>
      <p:sp>
        <p:nvSpPr>
          <p:cNvPr id="4" name="TextovéPole 3"/>
          <p:cNvSpPr txBox="1"/>
          <p:nvPr/>
        </p:nvSpPr>
        <p:spPr>
          <a:xfrm>
            <a:off x="1631848" y="1620431"/>
            <a:ext cx="9801514" cy="4401205"/>
          </a:xfrm>
          <a:prstGeom prst="rect">
            <a:avLst/>
          </a:prstGeom>
          <a:noFill/>
        </p:spPr>
        <p:txBody>
          <a:bodyPr wrap="square" rtlCol="0">
            <a:spAutoFit/>
          </a:bodyPr>
          <a:lstStyle/>
          <a:p>
            <a:pPr algn="just"/>
            <a:r>
              <a:rPr lang="en-GB" sz="2800" b="1" noProof="1" smtClean="0">
                <a:latin typeface="Arial" panose="020B0604020202020204" pitchFamily="34" charset="0"/>
                <a:cs typeface="Arial" panose="020B0604020202020204" pitchFamily="34" charset="0"/>
              </a:rPr>
              <a:t>Oxidy obsahují ve své molekule oxidový anion O</a:t>
            </a:r>
            <a:r>
              <a:rPr lang="en-GB" sz="2800" b="1" baseline="30000" noProof="1" smtClean="0">
                <a:latin typeface="Arial" panose="020B0604020202020204" pitchFamily="34" charset="0"/>
                <a:cs typeface="Arial" panose="020B0604020202020204" pitchFamily="34" charset="0"/>
              </a:rPr>
              <a:t>2-</a:t>
            </a:r>
            <a:r>
              <a:rPr lang="en-GB" sz="2800" b="1" noProof="1" smtClean="0">
                <a:latin typeface="Arial" panose="020B0604020202020204" pitchFamily="34" charset="0"/>
                <a:cs typeface="Arial" panose="020B0604020202020204" pitchFamily="34" charset="0"/>
              </a:rPr>
              <a:t> ,</a:t>
            </a:r>
            <a:r>
              <a:rPr lang="en-GB" sz="2800" b="1" baseline="30000" noProof="1" smtClean="0">
                <a:latin typeface="Arial" panose="020B0604020202020204" pitchFamily="34" charset="0"/>
                <a:cs typeface="Arial" panose="020B0604020202020204" pitchFamily="34" charset="0"/>
              </a:rPr>
              <a:t> </a:t>
            </a:r>
            <a:r>
              <a:rPr lang="en-GB" sz="2800" b="1" noProof="1" smtClean="0">
                <a:latin typeface="Arial" panose="020B0604020202020204" pitchFamily="34" charset="0"/>
                <a:cs typeface="Arial" panose="020B0604020202020204" pitchFamily="34" charset="0"/>
              </a:rPr>
              <a:t>proto má kyslík ve všech oxidech oxidační číslo II-. Oxidační číslo prvku, který je vázán na kyslík, může nabývat hodnot od I+ až do VIII+.</a:t>
            </a:r>
          </a:p>
          <a:p>
            <a:pPr algn="just"/>
            <a:endParaRPr lang="en-GB" sz="2800" b="1" noProof="1" smtClean="0">
              <a:latin typeface="Arial" panose="020B0604020202020204" pitchFamily="34" charset="0"/>
              <a:cs typeface="Arial" panose="020B0604020202020204" pitchFamily="34" charset="0"/>
            </a:endParaRPr>
          </a:p>
          <a:p>
            <a:pPr algn="just"/>
            <a:r>
              <a:rPr lang="en-GB" sz="2800" b="1" noProof="1" smtClean="0">
                <a:latin typeface="Arial" panose="020B0604020202020204" pitchFamily="34" charset="0"/>
                <a:cs typeface="Arial" panose="020B0604020202020204" pitchFamily="34" charset="0"/>
              </a:rPr>
              <a:t>Název je složen z podstatného a přídavného jména. Podstatné jméno udává aniontovou složku s koncovkou -id a přídavné jméno kationtovou složku. Koncovka přídavného jména udává i oxidační číslo tohoto prvku</a:t>
            </a:r>
            <a:r>
              <a:rPr lang="en-GB" sz="2800" b="1" noProof="1" smtClean="0"/>
              <a:t>.</a:t>
            </a:r>
            <a:r>
              <a:rPr lang="en-US" sz="2800" b="1" dirty="0"/>
              <a:t>		</a:t>
            </a:r>
            <a:r>
              <a:rPr lang="en-US" sz="2800" i="1" dirty="0"/>
              <a:t>		</a:t>
            </a:r>
            <a:endParaRPr lang="en-US" sz="2800" dirty="0"/>
          </a:p>
        </p:txBody>
      </p:sp>
      <p:sp>
        <p:nvSpPr>
          <p:cNvPr id="6" name="TextovéPole 5"/>
          <p:cNvSpPr txBox="1"/>
          <p:nvPr/>
        </p:nvSpPr>
        <p:spPr>
          <a:xfrm>
            <a:off x="6969300" y="6240903"/>
            <a:ext cx="4497770" cy="954107"/>
          </a:xfrm>
          <a:prstGeom prst="rect">
            <a:avLst/>
          </a:prstGeom>
          <a:noFill/>
        </p:spPr>
        <p:txBody>
          <a:bodyPr wrap="none" rtlCol="0">
            <a:spAutoFit/>
          </a:bodyPr>
          <a:lstStyle/>
          <a:p>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Odkaz</a:t>
            </a:r>
            <a:r>
              <a:rPr lang="cs-CZ" sz="2800" i="1" dirty="0">
                <a:solidFill>
                  <a:srgbClr val="F1886B"/>
                </a:solidFill>
                <a:latin typeface="Arial" panose="020B0604020202020204" pitchFamily="34" charset="0"/>
                <a:ea typeface="Calibri" panose="020F0502020204030204" pitchFamily="34" charset="0"/>
                <a:cs typeface="Arial" panose="020B0604020202020204" pitchFamily="34" charset="0"/>
              </a:rPr>
              <a:t>      </a:t>
            </a:r>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Učebnice  </a:t>
            </a:r>
            <a:r>
              <a:rPr lang="en-US"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str. </a:t>
            </a:r>
            <a:r>
              <a:rPr lang="cs-CZ" sz="2800" dirty="0" smtClean="0">
                <a:solidFill>
                  <a:srgbClr val="F1886B"/>
                </a:solidFill>
                <a:latin typeface="Arial" panose="020B0604020202020204" pitchFamily="34" charset="0"/>
                <a:ea typeface="Times New Roman" panose="02020603050405020304" pitchFamily="18" charset="0"/>
                <a:cs typeface="Arial" panose="020B0604020202020204" pitchFamily="34" charset="0"/>
              </a:rPr>
              <a:t>38</a:t>
            </a:r>
            <a:r>
              <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
            </a:r>
            <a:br>
              <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rPr>
            </a:br>
            <a:endParaRPr lang="en-US" sz="2800" dirty="0"/>
          </a:p>
        </p:txBody>
      </p:sp>
      <p:pic>
        <p:nvPicPr>
          <p:cNvPr id="5" name="Obrázek 4"/>
          <p:cNvPicPr>
            <a:picLocks noChangeAspect="1"/>
          </p:cNvPicPr>
          <p:nvPr/>
        </p:nvPicPr>
        <p:blipFill>
          <a:blip r:embed="rId2"/>
          <a:stretch>
            <a:fillRect/>
          </a:stretch>
        </p:blipFill>
        <p:spPr>
          <a:xfrm>
            <a:off x="10510708" y="97078"/>
            <a:ext cx="1457704" cy="594173"/>
          </a:xfrm>
          <a:prstGeom prst="rect">
            <a:avLst/>
          </a:prstGeom>
        </p:spPr>
      </p:pic>
    </p:spTree>
    <p:extLst>
      <p:ext uri="{BB962C8B-B14F-4D97-AF65-F5344CB8AC3E}">
        <p14:creationId xmlns:p14="http://schemas.microsoft.com/office/powerpoint/2010/main" val="36279692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399" y="537025"/>
            <a:ext cx="9814671" cy="1280890"/>
          </a:xfrm>
        </p:spPr>
        <p:txBody>
          <a:bodyPr>
            <a:normAutofit fontScale="90000"/>
          </a:bodyPr>
          <a:lstStyle/>
          <a:p>
            <a:r>
              <a:rPr lang="cs-CZ" b="1" dirty="0">
                <a:solidFill>
                  <a:srgbClr val="B63512"/>
                </a:solidFill>
                <a:latin typeface="Arial" panose="020B0604020202020204" pitchFamily="34" charset="0"/>
                <a:cs typeface="Arial" panose="020B0604020202020204" pitchFamily="34" charset="0"/>
              </a:rPr>
              <a:t>OXIDY PRVKŮ</a:t>
            </a:r>
            <a:r>
              <a:rPr lang="cs-CZ" dirty="0" smtClean="0"/>
              <a:t/>
            </a:r>
            <a:br>
              <a:rPr lang="cs-CZ" dirty="0" smtClean="0"/>
            </a:b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r>
              <a:rPr lang="cs-CZ" sz="3100" b="1" dirty="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cs-CZ" b="1" dirty="0"/>
              <a:t> </a:t>
            </a:r>
            <a:r>
              <a:rPr lang="en-US" dirty="0"/>
              <a:t/>
            </a:r>
            <a:br>
              <a:rPr lang="en-US" dirty="0"/>
            </a:br>
            <a:endParaRPr lang="en-US" dirty="0">
              <a:solidFill>
                <a:srgbClr val="B63512"/>
              </a:solidFill>
              <a:latin typeface="Arial" panose="020B0604020202020204" pitchFamily="34" charset="0"/>
              <a:cs typeface="Arial" panose="020B0604020202020204" pitchFamily="34" charset="0"/>
            </a:endParaRPr>
          </a:p>
        </p:txBody>
      </p:sp>
      <p:sp>
        <p:nvSpPr>
          <p:cNvPr id="6" name="TextovéPole 5"/>
          <p:cNvSpPr txBox="1"/>
          <p:nvPr/>
        </p:nvSpPr>
        <p:spPr>
          <a:xfrm>
            <a:off x="6969300" y="6380946"/>
            <a:ext cx="184731" cy="954107"/>
          </a:xfrm>
          <a:prstGeom prst="rect">
            <a:avLst/>
          </a:prstGeom>
          <a:noFill/>
        </p:spPr>
        <p:txBody>
          <a:bodyPr wrap="none" rtlCol="0">
            <a:spAutoFit/>
          </a:bodyPr>
          <a:lstStyle/>
          <a:p>
            <a:r>
              <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
            </a:r>
            <a:br>
              <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rPr>
            </a:br>
            <a:endParaRPr lang="en-US" sz="2800" dirty="0"/>
          </a:p>
        </p:txBody>
      </p:sp>
      <p:graphicFrame>
        <p:nvGraphicFramePr>
          <p:cNvPr id="3" name="Tabulka 2"/>
          <p:cNvGraphicFramePr>
            <a:graphicFrameLocks noGrp="1"/>
          </p:cNvGraphicFramePr>
          <p:nvPr>
            <p:extLst>
              <p:ext uri="{D42A27DB-BD31-4B8C-83A1-F6EECF244321}">
                <p14:modId xmlns:p14="http://schemas.microsoft.com/office/powerpoint/2010/main" val="608356061"/>
              </p:ext>
            </p:extLst>
          </p:nvPr>
        </p:nvGraphicFramePr>
        <p:xfrm>
          <a:off x="1785921" y="1336612"/>
          <a:ext cx="6970901" cy="2650505"/>
        </p:xfrm>
        <a:graphic>
          <a:graphicData uri="http://schemas.openxmlformats.org/drawingml/2006/table">
            <a:tbl>
              <a:tblPr firstRow="1" firstCol="1" bandRow="1">
                <a:tableStyleId>{5C22544A-7EE6-4342-B048-85BDC9FD1C3A}</a:tableStyleId>
              </a:tblPr>
              <a:tblGrid>
                <a:gridCol w="1156153"/>
                <a:gridCol w="1498121"/>
                <a:gridCol w="1425146"/>
                <a:gridCol w="2891481"/>
              </a:tblGrid>
              <a:tr h="400042">
                <a:tc>
                  <a:txBody>
                    <a:bodyPr/>
                    <a:lstStyle/>
                    <a:p>
                      <a:pPr algn="ctr">
                        <a:lnSpc>
                          <a:spcPct val="107000"/>
                        </a:lnSpc>
                        <a:spcAft>
                          <a:spcPts val="0"/>
                        </a:spcAft>
                      </a:pPr>
                      <a:r>
                        <a:rPr lang="cs-CZ" sz="1200" dirty="0">
                          <a:effectLst/>
                          <a:latin typeface="Arial" panose="020B0604020202020204" pitchFamily="34" charset="0"/>
                          <a:cs typeface="Arial" panose="020B0604020202020204" pitchFamily="34" charset="0"/>
                        </a:rPr>
                        <a:t>  Oxidační</a:t>
                      </a:r>
                      <a:endParaRPr lang="en-US" sz="1200" dirty="0">
                        <a:effectLst/>
                        <a:latin typeface="Arial" panose="020B0604020202020204" pitchFamily="34" charset="0"/>
                        <a:cs typeface="Arial" panose="020B0604020202020204" pitchFamily="34" charset="0"/>
                      </a:endParaRPr>
                    </a:p>
                    <a:p>
                      <a:pPr algn="ctr">
                        <a:lnSpc>
                          <a:spcPct val="107000"/>
                        </a:lnSpc>
                        <a:spcAft>
                          <a:spcPts val="0"/>
                        </a:spcAft>
                      </a:pPr>
                      <a:r>
                        <a:rPr lang="cs-CZ" sz="1200" dirty="0">
                          <a:effectLst/>
                          <a:latin typeface="Arial" panose="020B0604020202020204" pitchFamily="34" charset="0"/>
                          <a:cs typeface="Arial" panose="020B0604020202020204" pitchFamily="34" charset="0"/>
                        </a:rPr>
                        <a:t>číslo prvku  M</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cs-CZ" sz="1200" dirty="0">
                          <a:effectLst/>
                          <a:latin typeface="Arial" panose="020B0604020202020204" pitchFamily="34" charset="0"/>
                          <a:cs typeface="Arial" panose="020B0604020202020204" pitchFamily="34" charset="0"/>
                        </a:rPr>
                        <a:t>Koncovka</a:t>
                      </a:r>
                      <a:endParaRPr lang="en-US" sz="1200" dirty="0">
                        <a:effectLst/>
                        <a:latin typeface="Arial" panose="020B0604020202020204" pitchFamily="34" charset="0"/>
                        <a:cs typeface="Arial" panose="020B0604020202020204" pitchFamily="34" charset="0"/>
                      </a:endParaRPr>
                    </a:p>
                    <a:p>
                      <a:pPr algn="ctr">
                        <a:lnSpc>
                          <a:spcPct val="107000"/>
                        </a:lnSpc>
                        <a:spcAft>
                          <a:spcPts val="0"/>
                        </a:spcAft>
                      </a:pPr>
                      <a:r>
                        <a:rPr lang="cs-CZ" sz="1200" dirty="0">
                          <a:effectLst/>
                          <a:latin typeface="Arial" panose="020B0604020202020204" pitchFamily="34" charset="0"/>
                          <a:cs typeface="Arial" panose="020B0604020202020204" pitchFamily="34" charset="0"/>
                        </a:rPr>
                        <a:t>příd. jména</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cs-CZ" sz="1200" dirty="0">
                          <a:effectLst/>
                          <a:latin typeface="Arial" panose="020B0604020202020204" pitchFamily="34" charset="0"/>
                          <a:cs typeface="Arial" panose="020B0604020202020204" pitchFamily="34" charset="0"/>
                        </a:rPr>
                        <a:t>Obecný </a:t>
                      </a:r>
                      <a:r>
                        <a:rPr lang="cs-CZ" sz="1200" dirty="0" smtClean="0">
                          <a:effectLst/>
                          <a:latin typeface="Arial" panose="020B0604020202020204" pitchFamily="34" charset="0"/>
                          <a:cs typeface="Arial" panose="020B0604020202020204" pitchFamily="34" charset="0"/>
                        </a:rPr>
                        <a:t>vzorec</a:t>
                      </a:r>
                      <a:r>
                        <a:rPr lang="cs-CZ" sz="1200" baseline="0" dirty="0" smtClean="0">
                          <a:effectLst/>
                          <a:latin typeface="Arial" panose="020B0604020202020204" pitchFamily="34" charset="0"/>
                          <a:cs typeface="Arial" panose="020B0604020202020204" pitchFamily="34" charset="0"/>
                        </a:rPr>
                        <a:t> </a:t>
                      </a:r>
                      <a:r>
                        <a:rPr lang="cs-CZ" sz="1200" dirty="0" smtClean="0">
                          <a:effectLst/>
                          <a:latin typeface="Arial" panose="020B0604020202020204" pitchFamily="34" charset="0"/>
                          <a:cs typeface="Arial" panose="020B0604020202020204" pitchFamily="34" charset="0"/>
                        </a:rPr>
                        <a:t>oxidu</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cs-CZ" sz="1200" dirty="0" smtClean="0">
                          <a:effectLst/>
                          <a:latin typeface="Arial" panose="020B0604020202020204" pitchFamily="34" charset="0"/>
                          <a:cs typeface="Arial" panose="020B0604020202020204" pitchFamily="34" charset="0"/>
                        </a:rPr>
                        <a:t>Příklad</a:t>
                      </a:r>
                      <a:endParaRPr lang="en-US" sz="12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6969">
                <a:tc>
                  <a:txBody>
                    <a:bodyPr/>
                    <a:lstStyle/>
                    <a:p>
                      <a:pPr algn="ctr">
                        <a:lnSpc>
                          <a:spcPct val="107000"/>
                        </a:lnSpc>
                        <a:spcAft>
                          <a:spcPts val="0"/>
                        </a:spcAft>
                      </a:pPr>
                      <a:r>
                        <a:rPr lang="cs-CZ" sz="1100">
                          <a:effectLst/>
                        </a:rPr>
                        <a:t>I</a:t>
                      </a:r>
                      <a:r>
                        <a:rPr lang="cs-CZ" sz="12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600" noProof="1" smtClean="0">
                          <a:effectLst/>
                          <a:latin typeface="Arial" panose="020B0604020202020204" pitchFamily="34" charset="0"/>
                          <a:cs typeface="Arial" panose="020B0604020202020204" pitchFamily="34" charset="0"/>
                        </a:rPr>
                        <a:t>   - ný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M</a:t>
                      </a:r>
                      <a:r>
                        <a:rPr lang="cs-CZ" sz="1600" baseline="30000" noProof="1" smtClean="0">
                          <a:effectLst/>
                          <a:latin typeface="Arial" panose="020B0604020202020204" pitchFamily="34" charset="0"/>
                          <a:cs typeface="Arial" panose="020B0604020202020204" pitchFamily="34" charset="0"/>
                        </a:rPr>
                        <a:t>I+</a:t>
                      </a:r>
                      <a:r>
                        <a:rPr lang="cs-CZ" sz="1600" baseline="-25000" noProof="1" smtClean="0">
                          <a:effectLst/>
                          <a:latin typeface="Arial" panose="020B0604020202020204" pitchFamily="34" charset="0"/>
                          <a:cs typeface="Arial" panose="020B0604020202020204" pitchFamily="34" charset="0"/>
                        </a:rPr>
                        <a:t>2</a:t>
                      </a:r>
                      <a:r>
                        <a:rPr lang="cs-CZ" sz="1600" noProof="1" smtClean="0">
                          <a:effectLst/>
                          <a:latin typeface="Arial" panose="020B0604020202020204" pitchFamily="34" charset="0"/>
                          <a:cs typeface="Arial" panose="020B0604020202020204" pitchFamily="34" charset="0"/>
                        </a:rPr>
                        <a:t>O</a:t>
                      </a:r>
                      <a:r>
                        <a:rPr lang="cs-CZ" sz="1600" baseline="30000" noProof="1" smtClean="0">
                          <a:effectLst/>
                          <a:latin typeface="Arial" panose="020B0604020202020204" pitchFamily="34" charset="0"/>
                          <a:cs typeface="Arial" panose="020B0604020202020204" pitchFamily="34" charset="0"/>
                        </a:rPr>
                        <a:t>II-</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Ag</a:t>
                      </a:r>
                      <a:r>
                        <a:rPr lang="cs-CZ" sz="1600" baseline="-25000" noProof="1" smtClean="0">
                          <a:effectLst/>
                          <a:latin typeface="Arial" panose="020B0604020202020204" pitchFamily="34" charset="0"/>
                          <a:cs typeface="Arial" panose="020B0604020202020204" pitchFamily="34" charset="0"/>
                        </a:rPr>
                        <a:t>2</a:t>
                      </a:r>
                      <a:r>
                        <a:rPr lang="cs-CZ" sz="1600" noProof="1" smtClean="0">
                          <a:effectLst/>
                          <a:latin typeface="Arial" panose="020B0604020202020204" pitchFamily="34" charset="0"/>
                          <a:cs typeface="Arial" panose="020B0604020202020204" pitchFamily="34" charset="0"/>
                        </a:rPr>
                        <a:t>O      oxid stříbrný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6969">
                <a:tc>
                  <a:txBody>
                    <a:bodyPr/>
                    <a:lstStyle/>
                    <a:p>
                      <a:pPr algn="ctr">
                        <a:lnSpc>
                          <a:spcPct val="107000"/>
                        </a:lnSpc>
                        <a:spcAft>
                          <a:spcPts val="0"/>
                        </a:spcAft>
                      </a:pPr>
                      <a:r>
                        <a:rPr lang="cs-CZ" sz="1100">
                          <a:effectLst/>
                        </a:rPr>
                        <a:t>II</a:t>
                      </a:r>
                      <a:r>
                        <a:rPr lang="cs-CZ" sz="12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600" noProof="1" smtClean="0">
                          <a:effectLst/>
                          <a:latin typeface="Arial" panose="020B0604020202020204" pitchFamily="34" charset="0"/>
                          <a:cs typeface="Arial" panose="020B0604020202020204" pitchFamily="34" charset="0"/>
                        </a:rPr>
                        <a:t>   - natý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M</a:t>
                      </a:r>
                      <a:r>
                        <a:rPr lang="cs-CZ" sz="1600" baseline="30000" noProof="1" smtClean="0">
                          <a:effectLst/>
                          <a:latin typeface="Arial" panose="020B0604020202020204" pitchFamily="34" charset="0"/>
                          <a:cs typeface="Arial" panose="020B0604020202020204" pitchFamily="34" charset="0"/>
                        </a:rPr>
                        <a:t>II+</a:t>
                      </a:r>
                      <a:r>
                        <a:rPr lang="cs-CZ" sz="1600" noProof="1" smtClean="0">
                          <a:effectLst/>
                          <a:latin typeface="Arial" panose="020B0604020202020204" pitchFamily="34" charset="0"/>
                          <a:cs typeface="Arial" panose="020B0604020202020204" pitchFamily="34" charset="0"/>
                        </a:rPr>
                        <a:t>O</a:t>
                      </a:r>
                      <a:r>
                        <a:rPr lang="cs-CZ" sz="1600" baseline="30000" noProof="1" smtClean="0">
                          <a:effectLst/>
                          <a:latin typeface="Arial" panose="020B0604020202020204" pitchFamily="34" charset="0"/>
                          <a:cs typeface="Arial" panose="020B0604020202020204" pitchFamily="34" charset="0"/>
                        </a:rPr>
                        <a:t>II-</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CaO       oxid vápenatý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6969">
                <a:tc>
                  <a:txBody>
                    <a:bodyPr/>
                    <a:lstStyle/>
                    <a:p>
                      <a:pPr algn="ctr">
                        <a:lnSpc>
                          <a:spcPct val="107000"/>
                        </a:lnSpc>
                        <a:spcAft>
                          <a:spcPts val="0"/>
                        </a:spcAft>
                      </a:pPr>
                      <a:r>
                        <a:rPr lang="cs-CZ" sz="1100">
                          <a:effectLst/>
                        </a:rPr>
                        <a:t>III</a:t>
                      </a:r>
                      <a:r>
                        <a:rPr lang="cs-CZ" sz="12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600" noProof="1" smtClean="0">
                          <a:effectLst/>
                          <a:latin typeface="Arial" panose="020B0604020202020204" pitchFamily="34" charset="0"/>
                          <a:cs typeface="Arial" panose="020B0604020202020204" pitchFamily="34" charset="0"/>
                        </a:rPr>
                        <a:t>   - itý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M</a:t>
                      </a:r>
                      <a:r>
                        <a:rPr lang="cs-CZ" sz="1600" baseline="30000" noProof="1" smtClean="0">
                          <a:effectLst/>
                          <a:latin typeface="Arial" panose="020B0604020202020204" pitchFamily="34" charset="0"/>
                          <a:cs typeface="Arial" panose="020B0604020202020204" pitchFamily="34" charset="0"/>
                        </a:rPr>
                        <a:t>III+</a:t>
                      </a:r>
                      <a:r>
                        <a:rPr lang="cs-CZ" sz="1600" baseline="-25000" noProof="1" smtClean="0">
                          <a:effectLst/>
                          <a:latin typeface="Arial" panose="020B0604020202020204" pitchFamily="34" charset="0"/>
                          <a:cs typeface="Arial" panose="020B0604020202020204" pitchFamily="34" charset="0"/>
                        </a:rPr>
                        <a:t>2</a:t>
                      </a:r>
                      <a:r>
                        <a:rPr lang="cs-CZ" sz="1600" noProof="1" smtClean="0">
                          <a:effectLst/>
                          <a:latin typeface="Arial" panose="020B0604020202020204" pitchFamily="34" charset="0"/>
                          <a:cs typeface="Arial" panose="020B0604020202020204" pitchFamily="34" charset="0"/>
                        </a:rPr>
                        <a:t>O</a:t>
                      </a:r>
                      <a:r>
                        <a:rPr lang="cs-CZ" sz="1600" baseline="30000" noProof="1" smtClean="0">
                          <a:effectLst/>
                          <a:latin typeface="Arial" panose="020B0604020202020204" pitchFamily="34" charset="0"/>
                          <a:cs typeface="Arial" panose="020B0604020202020204" pitchFamily="34" charset="0"/>
                        </a:rPr>
                        <a:t>II-</a:t>
                      </a:r>
                      <a:r>
                        <a:rPr lang="cs-CZ" sz="1600" baseline="-25000" noProof="1" smtClean="0">
                          <a:effectLst/>
                          <a:latin typeface="Arial" panose="020B0604020202020204" pitchFamily="34" charset="0"/>
                          <a:cs typeface="Arial" panose="020B0604020202020204" pitchFamily="34" charset="0"/>
                        </a:rPr>
                        <a:t>3</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Al</a:t>
                      </a:r>
                      <a:r>
                        <a:rPr lang="cs-CZ" sz="1600" baseline="-25000" noProof="1" smtClean="0">
                          <a:effectLst/>
                          <a:latin typeface="Arial" panose="020B0604020202020204" pitchFamily="34" charset="0"/>
                          <a:cs typeface="Arial" panose="020B0604020202020204" pitchFamily="34" charset="0"/>
                        </a:rPr>
                        <a:t>2</a:t>
                      </a:r>
                      <a:r>
                        <a:rPr lang="cs-CZ" sz="1600" noProof="1" smtClean="0">
                          <a:effectLst/>
                          <a:latin typeface="Arial" panose="020B0604020202020204" pitchFamily="34" charset="0"/>
                          <a:cs typeface="Arial" panose="020B0604020202020204" pitchFamily="34" charset="0"/>
                        </a:rPr>
                        <a:t>O</a:t>
                      </a:r>
                      <a:r>
                        <a:rPr lang="cs-CZ" sz="1600" baseline="-25000" noProof="1" smtClean="0">
                          <a:effectLst/>
                          <a:latin typeface="Arial" panose="020B0604020202020204" pitchFamily="34" charset="0"/>
                          <a:cs typeface="Arial" panose="020B0604020202020204" pitchFamily="34" charset="0"/>
                        </a:rPr>
                        <a:t>3</a:t>
                      </a:r>
                      <a:r>
                        <a:rPr lang="cs-CZ" sz="1600" noProof="1" smtClean="0">
                          <a:effectLst/>
                          <a:latin typeface="Arial" panose="020B0604020202020204" pitchFamily="34" charset="0"/>
                          <a:cs typeface="Arial" panose="020B0604020202020204" pitchFamily="34" charset="0"/>
                        </a:rPr>
                        <a:t>      oxid hlinitý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6969">
                <a:tc>
                  <a:txBody>
                    <a:bodyPr/>
                    <a:lstStyle/>
                    <a:p>
                      <a:pPr algn="ctr">
                        <a:lnSpc>
                          <a:spcPct val="107000"/>
                        </a:lnSpc>
                        <a:spcAft>
                          <a:spcPts val="0"/>
                        </a:spcAft>
                      </a:pPr>
                      <a:r>
                        <a:rPr lang="cs-CZ" sz="1100">
                          <a:effectLst/>
                        </a:rPr>
                        <a:t>IV</a:t>
                      </a:r>
                      <a:r>
                        <a:rPr lang="cs-CZ" sz="12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600" noProof="1" smtClean="0">
                          <a:effectLst/>
                          <a:latin typeface="Arial" panose="020B0604020202020204" pitchFamily="34" charset="0"/>
                          <a:cs typeface="Arial" panose="020B0604020202020204" pitchFamily="34" charset="0"/>
                        </a:rPr>
                        <a:t>   - ičitý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M</a:t>
                      </a:r>
                      <a:r>
                        <a:rPr lang="cs-CZ" sz="1600" baseline="30000" noProof="1" smtClean="0">
                          <a:effectLst/>
                          <a:latin typeface="Arial" panose="020B0604020202020204" pitchFamily="34" charset="0"/>
                          <a:cs typeface="Arial" panose="020B0604020202020204" pitchFamily="34" charset="0"/>
                        </a:rPr>
                        <a:t>IV+</a:t>
                      </a:r>
                      <a:r>
                        <a:rPr lang="cs-CZ" sz="1600" noProof="1" smtClean="0">
                          <a:effectLst/>
                          <a:latin typeface="Arial" panose="020B0604020202020204" pitchFamily="34" charset="0"/>
                          <a:cs typeface="Arial" panose="020B0604020202020204" pitchFamily="34" charset="0"/>
                        </a:rPr>
                        <a:t>O</a:t>
                      </a:r>
                      <a:r>
                        <a:rPr lang="cs-CZ" sz="1600" baseline="30000" noProof="1" smtClean="0">
                          <a:effectLst/>
                          <a:latin typeface="Arial" panose="020B0604020202020204" pitchFamily="34" charset="0"/>
                          <a:cs typeface="Arial" panose="020B0604020202020204" pitchFamily="34" charset="0"/>
                        </a:rPr>
                        <a:t>II-</a:t>
                      </a:r>
                      <a:r>
                        <a:rPr lang="cs-CZ" sz="1600" baseline="-25000" noProof="1" smtClean="0">
                          <a:effectLst/>
                          <a:latin typeface="Arial" panose="020B0604020202020204" pitchFamily="34" charset="0"/>
                          <a:cs typeface="Arial" panose="020B0604020202020204" pitchFamily="34" charset="0"/>
                        </a:rPr>
                        <a:t>2</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CO</a:t>
                      </a:r>
                      <a:r>
                        <a:rPr lang="cs-CZ" sz="1600" baseline="-25000" noProof="1" smtClean="0">
                          <a:effectLst/>
                          <a:latin typeface="Arial" panose="020B0604020202020204" pitchFamily="34" charset="0"/>
                          <a:cs typeface="Arial" panose="020B0604020202020204" pitchFamily="34" charset="0"/>
                        </a:rPr>
                        <a:t>2</a:t>
                      </a:r>
                      <a:r>
                        <a:rPr lang="cs-CZ" sz="1600" noProof="1" smtClean="0">
                          <a:effectLst/>
                          <a:latin typeface="Arial" panose="020B0604020202020204" pitchFamily="34" charset="0"/>
                          <a:cs typeface="Arial" panose="020B0604020202020204" pitchFamily="34" charset="0"/>
                        </a:rPr>
                        <a:t>        oxid uhličitý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6969">
                <a:tc>
                  <a:txBody>
                    <a:bodyPr/>
                    <a:lstStyle/>
                    <a:p>
                      <a:pPr algn="ctr">
                        <a:lnSpc>
                          <a:spcPct val="107000"/>
                        </a:lnSpc>
                        <a:spcAft>
                          <a:spcPts val="0"/>
                        </a:spcAft>
                      </a:pPr>
                      <a:r>
                        <a:rPr lang="cs-CZ" sz="1100">
                          <a:effectLst/>
                        </a:rPr>
                        <a:t>V</a:t>
                      </a:r>
                      <a:r>
                        <a:rPr lang="cs-CZ" sz="12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600" noProof="1" smtClean="0">
                          <a:effectLst/>
                          <a:latin typeface="Arial" panose="020B0604020202020204" pitchFamily="34" charset="0"/>
                          <a:cs typeface="Arial" panose="020B0604020202020204" pitchFamily="34" charset="0"/>
                        </a:rPr>
                        <a:t>- ečný , - ičný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M</a:t>
                      </a:r>
                      <a:r>
                        <a:rPr lang="cs-CZ" sz="1600" baseline="30000" noProof="1" smtClean="0">
                          <a:effectLst/>
                          <a:latin typeface="Arial" panose="020B0604020202020204" pitchFamily="34" charset="0"/>
                          <a:cs typeface="Arial" panose="020B0604020202020204" pitchFamily="34" charset="0"/>
                        </a:rPr>
                        <a:t>V+</a:t>
                      </a:r>
                      <a:r>
                        <a:rPr lang="cs-CZ" sz="1600" baseline="-25000" noProof="1" smtClean="0">
                          <a:effectLst/>
                          <a:latin typeface="Arial" panose="020B0604020202020204" pitchFamily="34" charset="0"/>
                          <a:cs typeface="Arial" panose="020B0604020202020204" pitchFamily="34" charset="0"/>
                        </a:rPr>
                        <a:t>2</a:t>
                      </a:r>
                      <a:r>
                        <a:rPr lang="cs-CZ" sz="1600" noProof="1" smtClean="0">
                          <a:effectLst/>
                          <a:latin typeface="Arial" panose="020B0604020202020204" pitchFamily="34" charset="0"/>
                          <a:cs typeface="Arial" panose="020B0604020202020204" pitchFamily="34" charset="0"/>
                        </a:rPr>
                        <a:t>O</a:t>
                      </a:r>
                      <a:r>
                        <a:rPr lang="cs-CZ" sz="1600" baseline="30000" noProof="1" smtClean="0">
                          <a:effectLst/>
                          <a:latin typeface="Arial" panose="020B0604020202020204" pitchFamily="34" charset="0"/>
                          <a:cs typeface="Arial" panose="020B0604020202020204" pitchFamily="34" charset="0"/>
                        </a:rPr>
                        <a:t>II-</a:t>
                      </a:r>
                      <a:r>
                        <a:rPr lang="cs-CZ" sz="1600" baseline="-25000" noProof="1" smtClean="0">
                          <a:effectLst/>
                          <a:latin typeface="Arial" panose="020B0604020202020204" pitchFamily="34" charset="0"/>
                          <a:cs typeface="Arial" panose="020B0604020202020204" pitchFamily="34" charset="0"/>
                        </a:rPr>
                        <a:t>5</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N</a:t>
                      </a:r>
                      <a:r>
                        <a:rPr lang="cs-CZ" sz="1600" baseline="-25000" noProof="1" smtClean="0">
                          <a:effectLst/>
                          <a:latin typeface="Arial" panose="020B0604020202020204" pitchFamily="34" charset="0"/>
                          <a:cs typeface="Arial" panose="020B0604020202020204" pitchFamily="34" charset="0"/>
                        </a:rPr>
                        <a:t>2</a:t>
                      </a:r>
                      <a:r>
                        <a:rPr lang="cs-CZ" sz="1600" noProof="1" smtClean="0">
                          <a:effectLst/>
                          <a:latin typeface="Arial" panose="020B0604020202020204" pitchFamily="34" charset="0"/>
                          <a:cs typeface="Arial" panose="020B0604020202020204" pitchFamily="34" charset="0"/>
                        </a:rPr>
                        <a:t>O</a:t>
                      </a:r>
                      <a:r>
                        <a:rPr lang="cs-CZ" sz="1600" baseline="-25000" noProof="1" smtClean="0">
                          <a:effectLst/>
                          <a:latin typeface="Arial" panose="020B0604020202020204" pitchFamily="34" charset="0"/>
                          <a:cs typeface="Arial" panose="020B0604020202020204" pitchFamily="34" charset="0"/>
                        </a:rPr>
                        <a:t>5</a:t>
                      </a:r>
                      <a:r>
                        <a:rPr lang="cs-CZ" sz="1600" noProof="1" smtClean="0">
                          <a:effectLst/>
                          <a:latin typeface="Arial" panose="020B0604020202020204" pitchFamily="34" charset="0"/>
                          <a:cs typeface="Arial" panose="020B0604020202020204" pitchFamily="34" charset="0"/>
                        </a:rPr>
                        <a:t>       oxid dusičný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6969">
                <a:tc>
                  <a:txBody>
                    <a:bodyPr/>
                    <a:lstStyle/>
                    <a:p>
                      <a:pPr algn="ctr">
                        <a:lnSpc>
                          <a:spcPct val="107000"/>
                        </a:lnSpc>
                        <a:spcAft>
                          <a:spcPts val="0"/>
                        </a:spcAft>
                      </a:pPr>
                      <a:r>
                        <a:rPr lang="cs-CZ" sz="1100">
                          <a:effectLst/>
                        </a:rPr>
                        <a:t>VI</a:t>
                      </a:r>
                      <a:r>
                        <a:rPr lang="cs-CZ" sz="12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600" noProof="1" smtClean="0">
                          <a:effectLst/>
                          <a:latin typeface="Arial" panose="020B0604020202020204" pitchFamily="34" charset="0"/>
                          <a:cs typeface="Arial" panose="020B0604020202020204" pitchFamily="34" charset="0"/>
                        </a:rPr>
                        <a:t>   - ový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M</a:t>
                      </a:r>
                      <a:r>
                        <a:rPr lang="cs-CZ" sz="1600" baseline="30000" noProof="1" smtClean="0">
                          <a:effectLst/>
                          <a:latin typeface="Arial" panose="020B0604020202020204" pitchFamily="34" charset="0"/>
                          <a:cs typeface="Arial" panose="020B0604020202020204" pitchFamily="34" charset="0"/>
                        </a:rPr>
                        <a:t>VI+</a:t>
                      </a:r>
                      <a:r>
                        <a:rPr lang="cs-CZ" sz="1600" noProof="1" smtClean="0">
                          <a:effectLst/>
                          <a:latin typeface="Arial" panose="020B0604020202020204" pitchFamily="34" charset="0"/>
                          <a:cs typeface="Arial" panose="020B0604020202020204" pitchFamily="34" charset="0"/>
                        </a:rPr>
                        <a:t>O</a:t>
                      </a:r>
                      <a:r>
                        <a:rPr lang="cs-CZ" sz="1600" baseline="30000" noProof="1" smtClean="0">
                          <a:effectLst/>
                          <a:latin typeface="Arial" panose="020B0604020202020204" pitchFamily="34" charset="0"/>
                          <a:cs typeface="Arial" panose="020B0604020202020204" pitchFamily="34" charset="0"/>
                        </a:rPr>
                        <a:t>II-</a:t>
                      </a:r>
                      <a:r>
                        <a:rPr lang="cs-CZ" sz="1600" baseline="-25000" noProof="1" smtClean="0">
                          <a:effectLst/>
                          <a:latin typeface="Arial" panose="020B0604020202020204" pitchFamily="34" charset="0"/>
                          <a:cs typeface="Arial" panose="020B0604020202020204" pitchFamily="34" charset="0"/>
                        </a:rPr>
                        <a:t>3</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SO</a:t>
                      </a:r>
                      <a:r>
                        <a:rPr lang="cs-CZ" sz="1600" baseline="-25000" noProof="1" smtClean="0">
                          <a:effectLst/>
                          <a:latin typeface="Arial" panose="020B0604020202020204" pitchFamily="34" charset="0"/>
                          <a:cs typeface="Arial" panose="020B0604020202020204" pitchFamily="34" charset="0"/>
                        </a:rPr>
                        <a:t>3</a:t>
                      </a:r>
                      <a:r>
                        <a:rPr lang="cs-CZ" sz="1600" noProof="1" smtClean="0">
                          <a:effectLst/>
                          <a:latin typeface="Arial" panose="020B0604020202020204" pitchFamily="34" charset="0"/>
                          <a:cs typeface="Arial" panose="020B0604020202020204" pitchFamily="34" charset="0"/>
                        </a:rPr>
                        <a:t>        oxid sírový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311680">
                <a:tc>
                  <a:txBody>
                    <a:bodyPr/>
                    <a:lstStyle/>
                    <a:p>
                      <a:pPr algn="ctr">
                        <a:lnSpc>
                          <a:spcPct val="107000"/>
                        </a:lnSpc>
                        <a:spcAft>
                          <a:spcPts val="0"/>
                        </a:spcAft>
                      </a:pPr>
                      <a:r>
                        <a:rPr lang="cs-CZ" sz="1100">
                          <a:effectLst/>
                        </a:rPr>
                        <a:t>VII</a:t>
                      </a:r>
                      <a:r>
                        <a:rPr lang="cs-CZ" sz="12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600" noProof="1" smtClean="0">
                          <a:effectLst/>
                          <a:latin typeface="Arial" panose="020B0604020202020204" pitchFamily="34" charset="0"/>
                          <a:cs typeface="Arial" panose="020B0604020202020204" pitchFamily="34" charset="0"/>
                        </a:rPr>
                        <a:t>   - istý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M</a:t>
                      </a:r>
                      <a:r>
                        <a:rPr lang="cs-CZ" sz="1600" baseline="30000" noProof="1" smtClean="0">
                          <a:effectLst/>
                          <a:latin typeface="Arial" panose="020B0604020202020204" pitchFamily="34" charset="0"/>
                          <a:cs typeface="Arial" panose="020B0604020202020204" pitchFamily="34" charset="0"/>
                        </a:rPr>
                        <a:t>VII+</a:t>
                      </a:r>
                      <a:r>
                        <a:rPr lang="cs-CZ" sz="1600" baseline="-25000" noProof="1" smtClean="0">
                          <a:effectLst/>
                          <a:latin typeface="Arial" panose="020B0604020202020204" pitchFamily="34" charset="0"/>
                          <a:cs typeface="Arial" panose="020B0604020202020204" pitchFamily="34" charset="0"/>
                        </a:rPr>
                        <a:t>2</a:t>
                      </a:r>
                      <a:r>
                        <a:rPr lang="cs-CZ" sz="1600" noProof="1" smtClean="0">
                          <a:effectLst/>
                          <a:latin typeface="Arial" panose="020B0604020202020204" pitchFamily="34" charset="0"/>
                          <a:cs typeface="Arial" panose="020B0604020202020204" pitchFamily="34" charset="0"/>
                        </a:rPr>
                        <a:t>O</a:t>
                      </a:r>
                      <a:r>
                        <a:rPr lang="cs-CZ" sz="1600" baseline="30000" noProof="1" smtClean="0">
                          <a:effectLst/>
                          <a:latin typeface="Arial" panose="020B0604020202020204" pitchFamily="34" charset="0"/>
                          <a:cs typeface="Arial" panose="020B0604020202020204" pitchFamily="34" charset="0"/>
                        </a:rPr>
                        <a:t>II-</a:t>
                      </a:r>
                      <a:r>
                        <a:rPr lang="cs-CZ" sz="1600" baseline="-25000" noProof="1" smtClean="0">
                          <a:effectLst/>
                          <a:latin typeface="Arial" panose="020B0604020202020204" pitchFamily="34" charset="0"/>
                          <a:cs typeface="Arial" panose="020B0604020202020204" pitchFamily="34" charset="0"/>
                        </a:rPr>
                        <a:t>7</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Mn</a:t>
                      </a:r>
                      <a:r>
                        <a:rPr lang="cs-CZ" sz="1600" baseline="-25000" noProof="1" smtClean="0">
                          <a:effectLst/>
                          <a:latin typeface="Arial" panose="020B0604020202020204" pitchFamily="34" charset="0"/>
                          <a:cs typeface="Arial" panose="020B0604020202020204" pitchFamily="34" charset="0"/>
                        </a:rPr>
                        <a:t>2</a:t>
                      </a:r>
                      <a:r>
                        <a:rPr lang="cs-CZ" sz="1600" noProof="1" smtClean="0">
                          <a:effectLst/>
                          <a:latin typeface="Arial" panose="020B0604020202020204" pitchFamily="34" charset="0"/>
                          <a:cs typeface="Arial" panose="020B0604020202020204" pitchFamily="34" charset="0"/>
                        </a:rPr>
                        <a:t>O</a:t>
                      </a:r>
                      <a:r>
                        <a:rPr lang="cs-CZ" sz="1600" baseline="-25000" noProof="1" smtClean="0">
                          <a:effectLst/>
                          <a:latin typeface="Arial" panose="020B0604020202020204" pitchFamily="34" charset="0"/>
                          <a:cs typeface="Arial" panose="020B0604020202020204" pitchFamily="34" charset="0"/>
                        </a:rPr>
                        <a:t>7</a:t>
                      </a:r>
                      <a:r>
                        <a:rPr lang="cs-CZ" sz="1600" noProof="1" smtClean="0">
                          <a:effectLst/>
                          <a:latin typeface="Arial" panose="020B0604020202020204" pitchFamily="34" charset="0"/>
                          <a:cs typeface="Arial" panose="020B0604020202020204" pitchFamily="34" charset="0"/>
                        </a:rPr>
                        <a:t>    oxid manganistý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6969">
                <a:tc>
                  <a:txBody>
                    <a:bodyPr/>
                    <a:lstStyle/>
                    <a:p>
                      <a:pPr algn="ctr">
                        <a:lnSpc>
                          <a:spcPct val="107000"/>
                        </a:lnSpc>
                        <a:spcAft>
                          <a:spcPts val="0"/>
                        </a:spcAft>
                      </a:pPr>
                      <a:r>
                        <a:rPr lang="cs-CZ" sz="1100">
                          <a:effectLst/>
                        </a:rPr>
                        <a:t>VIII</a:t>
                      </a:r>
                      <a:r>
                        <a:rPr lang="cs-CZ" sz="1200" baseline="30000">
                          <a:effectLst/>
                        </a:rPr>
                        <a: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07000"/>
                        </a:lnSpc>
                        <a:spcAft>
                          <a:spcPts val="0"/>
                        </a:spcAft>
                      </a:pPr>
                      <a:r>
                        <a:rPr lang="cs-CZ" sz="1600" noProof="1" smtClean="0">
                          <a:effectLst/>
                          <a:latin typeface="Arial" panose="020B0604020202020204" pitchFamily="34" charset="0"/>
                          <a:cs typeface="Arial" panose="020B0604020202020204" pitchFamily="34" charset="0"/>
                        </a:rPr>
                        <a:t>   - ičelý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M</a:t>
                      </a:r>
                      <a:r>
                        <a:rPr lang="cs-CZ" sz="1600" baseline="30000" noProof="1" smtClean="0">
                          <a:effectLst/>
                          <a:latin typeface="Arial" panose="020B0604020202020204" pitchFamily="34" charset="0"/>
                          <a:cs typeface="Arial" panose="020B0604020202020204" pitchFamily="34" charset="0"/>
                        </a:rPr>
                        <a:t>VIII+</a:t>
                      </a:r>
                      <a:r>
                        <a:rPr lang="cs-CZ" sz="1600" noProof="1" smtClean="0">
                          <a:effectLst/>
                          <a:latin typeface="Arial" panose="020B0604020202020204" pitchFamily="34" charset="0"/>
                          <a:cs typeface="Arial" panose="020B0604020202020204" pitchFamily="34" charset="0"/>
                        </a:rPr>
                        <a:t>O</a:t>
                      </a:r>
                      <a:r>
                        <a:rPr lang="cs-CZ" sz="1600" baseline="30000" noProof="1" smtClean="0">
                          <a:effectLst/>
                          <a:latin typeface="Arial" panose="020B0604020202020204" pitchFamily="34" charset="0"/>
                          <a:cs typeface="Arial" panose="020B0604020202020204" pitchFamily="34" charset="0"/>
                        </a:rPr>
                        <a:t>II-</a:t>
                      </a:r>
                      <a:r>
                        <a:rPr lang="cs-CZ" sz="1600" baseline="-25000" noProof="1" smtClean="0">
                          <a:effectLst/>
                          <a:latin typeface="Arial" panose="020B0604020202020204" pitchFamily="34" charset="0"/>
                          <a:cs typeface="Arial" panose="020B0604020202020204" pitchFamily="34" charset="0"/>
                        </a:rPr>
                        <a:t>4</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cs-CZ" sz="1600" noProof="1" smtClean="0">
                          <a:effectLst/>
                          <a:latin typeface="Arial" panose="020B0604020202020204" pitchFamily="34" charset="0"/>
                          <a:cs typeface="Arial" panose="020B0604020202020204" pitchFamily="34" charset="0"/>
                        </a:rPr>
                        <a:t>  OsO</a:t>
                      </a:r>
                      <a:r>
                        <a:rPr lang="cs-CZ" sz="1600" baseline="-25000" noProof="1" smtClean="0">
                          <a:effectLst/>
                          <a:latin typeface="Arial" panose="020B0604020202020204" pitchFamily="34" charset="0"/>
                          <a:cs typeface="Arial" panose="020B0604020202020204" pitchFamily="34" charset="0"/>
                        </a:rPr>
                        <a:t>4</a:t>
                      </a:r>
                      <a:r>
                        <a:rPr lang="cs-CZ" sz="1600" noProof="1" smtClean="0">
                          <a:effectLst/>
                          <a:latin typeface="Arial" panose="020B0604020202020204" pitchFamily="34" charset="0"/>
                          <a:cs typeface="Arial" panose="020B0604020202020204" pitchFamily="34" charset="0"/>
                        </a:rPr>
                        <a:t>      oxid osmičelý</a:t>
                      </a:r>
                      <a:endParaRPr lang="cs-CZ" sz="1600" noProof="1">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5" name="Obdélník 4"/>
          <p:cNvSpPr/>
          <p:nvPr/>
        </p:nvSpPr>
        <p:spPr>
          <a:xfrm>
            <a:off x="1785920" y="4300462"/>
            <a:ext cx="9681149" cy="1984518"/>
          </a:xfrm>
          <a:prstGeom prst="rect">
            <a:avLst/>
          </a:prstGeom>
        </p:spPr>
        <p:txBody>
          <a:bodyPr wrap="square">
            <a:spAutoFit/>
          </a:bodyPr>
          <a:lstStyle/>
          <a:p>
            <a:pPr>
              <a:lnSpc>
                <a:spcPct val="107000"/>
              </a:lnSpc>
              <a:spcAft>
                <a:spcPts val="800"/>
              </a:spcAft>
            </a:pPr>
            <a:r>
              <a:rPr lang="cs-CZ" b="1" u="sng" dirty="0" smtClean="0">
                <a:solidFill>
                  <a:srgbClr val="4472C4"/>
                </a:solidFill>
                <a:latin typeface="Arial" panose="020B0604020202020204" pitchFamily="34" charset="0"/>
                <a:ea typeface="Calibri" panose="020F0502020204030204" pitchFamily="34" charset="0"/>
                <a:cs typeface="Arial" panose="020B0604020202020204" pitchFamily="34" charset="0"/>
              </a:rPr>
              <a:t>https://www.nazvoslovi.cz/studium</a:t>
            </a:r>
          </a:p>
          <a:p>
            <a:pPr>
              <a:lnSpc>
                <a:spcPct val="107000"/>
              </a:lnSpc>
              <a:spcAft>
                <a:spcPts val="800"/>
              </a:spcAft>
            </a:pPr>
            <a:r>
              <a:rPr lang="cs-CZ" b="1" dirty="0" smtClean="0">
                <a:solidFill>
                  <a:srgbClr val="4472C4"/>
                </a:solidFill>
                <a:latin typeface="Arial" panose="020B0604020202020204" pitchFamily="34" charset="0"/>
                <a:ea typeface="Calibri" panose="020F0502020204030204" pitchFamily="34" charset="0"/>
                <a:cs typeface="Arial" panose="020B0604020202020204" pitchFamily="34" charset="0"/>
              </a:rPr>
              <a:t>https://www.nazvoslovi.cz/studium/oxidy</a:t>
            </a:r>
          </a:p>
          <a:p>
            <a:pPr>
              <a:lnSpc>
                <a:spcPct val="107000"/>
              </a:lnSpc>
              <a:spcAft>
                <a:spcPts val="800"/>
              </a:spcAft>
            </a:pPr>
            <a:r>
              <a:rPr lang="cs-CZ" b="1" dirty="0" smtClean="0">
                <a:latin typeface="Arial" panose="020B0604020202020204" pitchFamily="34" charset="0"/>
                <a:cs typeface="Arial" panose="020B0604020202020204" pitchFamily="34" charset="0"/>
              </a:rPr>
              <a:t>Cvičení:</a:t>
            </a:r>
          </a:p>
          <a:p>
            <a:pPr>
              <a:lnSpc>
                <a:spcPct val="107000"/>
              </a:lnSpc>
              <a:spcAft>
                <a:spcPts val="800"/>
              </a:spcAft>
            </a:pPr>
            <a:r>
              <a:rPr lang="cs-CZ" b="1" dirty="0">
                <a:solidFill>
                  <a:srgbClr val="4472C4"/>
                </a:solidFill>
                <a:latin typeface="Arial" panose="020B0604020202020204" pitchFamily="34" charset="0"/>
                <a:ea typeface="Calibri" panose="020F0502020204030204" pitchFamily="34" charset="0"/>
                <a:cs typeface="Arial" panose="020B0604020202020204" pitchFamily="34" charset="0"/>
              </a:rPr>
              <a:t>https://</a:t>
            </a:r>
            <a:r>
              <a:rPr lang="cs-CZ" b="1" dirty="0" smtClean="0">
                <a:solidFill>
                  <a:srgbClr val="4472C4"/>
                </a:solidFill>
                <a:latin typeface="Arial" panose="020B0604020202020204" pitchFamily="34" charset="0"/>
                <a:ea typeface="Calibri" panose="020F0502020204030204" pitchFamily="34" charset="0"/>
                <a:cs typeface="Arial" panose="020B0604020202020204" pitchFamily="34" charset="0"/>
              </a:rPr>
              <a:t>www.nazvoslovi.cz/studium/slouceniny</a:t>
            </a:r>
          </a:p>
          <a:p>
            <a:pPr>
              <a:lnSpc>
                <a:spcPct val="107000"/>
              </a:lnSpc>
              <a:spcAft>
                <a:spcPts val="800"/>
              </a:spcAft>
            </a:pPr>
            <a:r>
              <a:rPr lang="cs-CZ" b="1" u="sng" dirty="0" smtClean="0">
                <a:solidFill>
                  <a:srgbClr val="4472C4"/>
                </a:solidFill>
                <a:latin typeface="Arial" panose="020B0604020202020204" pitchFamily="34" charset="0"/>
                <a:ea typeface="Calibri" panose="020F0502020204030204" pitchFamily="34" charset="0"/>
                <a:cs typeface="Arial" panose="020B0604020202020204" pitchFamily="34" charset="0"/>
              </a:rPr>
              <a:t>https</a:t>
            </a:r>
            <a:r>
              <a:rPr lang="cs-CZ" b="1" u="sng" dirty="0">
                <a:solidFill>
                  <a:srgbClr val="4472C4"/>
                </a:solidFill>
                <a:latin typeface="Arial" panose="020B0604020202020204" pitchFamily="34" charset="0"/>
                <a:ea typeface="Calibri" panose="020F0502020204030204" pitchFamily="34" charset="0"/>
                <a:cs typeface="Arial" panose="020B0604020202020204" pitchFamily="34" charset="0"/>
              </a:rPr>
              <a:t>://www.eductify.com/cs/chemie/5/nazvoslovi-oxidu-sulfidu-a-nitridu </a:t>
            </a:r>
            <a:endParaRPr lang="en-US" b="1" dirty="0">
              <a:latin typeface="Arial" panose="020B0604020202020204" pitchFamily="34" charset="0"/>
              <a:cs typeface="Arial" panose="020B0604020202020204" pitchFamily="34" charset="0"/>
            </a:endParaRPr>
          </a:p>
        </p:txBody>
      </p:sp>
      <p:pic>
        <p:nvPicPr>
          <p:cNvPr id="9" name="Obrázek 8"/>
          <p:cNvPicPr>
            <a:picLocks noChangeAspect="1"/>
          </p:cNvPicPr>
          <p:nvPr/>
        </p:nvPicPr>
        <p:blipFill>
          <a:blip r:embed="rId2"/>
          <a:stretch>
            <a:fillRect/>
          </a:stretch>
        </p:blipFill>
        <p:spPr>
          <a:xfrm>
            <a:off x="10510708" y="97078"/>
            <a:ext cx="1457704" cy="594173"/>
          </a:xfrm>
          <a:prstGeom prst="rect">
            <a:avLst/>
          </a:prstGeom>
        </p:spPr>
      </p:pic>
    </p:spTree>
    <p:extLst>
      <p:ext uri="{BB962C8B-B14F-4D97-AF65-F5344CB8AC3E}">
        <p14:creationId xmlns:p14="http://schemas.microsoft.com/office/powerpoint/2010/main" val="2043557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399" y="537025"/>
            <a:ext cx="9814671" cy="1280890"/>
          </a:xfrm>
        </p:spPr>
        <p:txBody>
          <a:bodyPr>
            <a:normAutofit fontScale="90000"/>
          </a:bodyPr>
          <a:lstStyle/>
          <a:p>
            <a:r>
              <a:rPr lang="cs-CZ" b="1" dirty="0">
                <a:solidFill>
                  <a:srgbClr val="C00000"/>
                </a:solidFill>
                <a:latin typeface="Arial" panose="020B0604020202020204" pitchFamily="34" charset="0"/>
                <a:cs typeface="Arial" panose="020B0604020202020204" pitchFamily="34" charset="0"/>
              </a:rPr>
              <a:t>HALOGENOVODÍKY, SULFAN, KYANOVODÍK </a:t>
            </a:r>
            <a:r>
              <a:rPr lang="cs-CZ" dirty="0" smtClean="0"/>
              <a:t/>
            </a:r>
            <a:br>
              <a:rPr lang="cs-CZ" dirty="0" smtClean="0"/>
            </a:b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r>
              <a:rPr lang="cs-CZ" sz="3100" b="1" dirty="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cs-CZ" b="1" dirty="0"/>
              <a:t> </a:t>
            </a:r>
            <a:r>
              <a:rPr lang="en-US" dirty="0"/>
              <a:t/>
            </a:r>
            <a:br>
              <a:rPr lang="en-US" dirty="0"/>
            </a:br>
            <a:endParaRPr lang="en-US" dirty="0">
              <a:solidFill>
                <a:srgbClr val="B63512"/>
              </a:solidFill>
              <a:latin typeface="Arial" panose="020B0604020202020204" pitchFamily="34" charset="0"/>
              <a:cs typeface="Arial" panose="020B0604020202020204" pitchFamily="34" charset="0"/>
            </a:endParaRPr>
          </a:p>
        </p:txBody>
      </p:sp>
      <p:sp>
        <p:nvSpPr>
          <p:cNvPr id="4" name="TextovéPole 3"/>
          <p:cNvSpPr txBox="1"/>
          <p:nvPr/>
        </p:nvSpPr>
        <p:spPr>
          <a:xfrm>
            <a:off x="1665556" y="1370398"/>
            <a:ext cx="9801514" cy="4262705"/>
          </a:xfrm>
          <a:prstGeom prst="rect">
            <a:avLst/>
          </a:prstGeom>
          <a:noFill/>
        </p:spPr>
        <p:txBody>
          <a:bodyPr wrap="square" rtlCol="0">
            <a:spAutoFit/>
          </a:bodyPr>
          <a:lstStyle/>
          <a:p>
            <a:pPr algn="just"/>
            <a:r>
              <a:rPr lang="en-GB" sz="2700" b="1" noProof="1" smtClean="0">
                <a:latin typeface="Arial" panose="020B0604020202020204" pitchFamily="34" charset="0"/>
                <a:cs typeface="Arial" panose="020B0604020202020204" pitchFamily="34" charset="0"/>
              </a:rPr>
              <a:t>Kyseliny ocecně jsou látky, které mají schopnost odštěpit ve vodném prostředí vodíkový kation. Některé binární (dvouprvkové) sloučeniny vodíku, za normálních podmínek jsou plynného skupenství, mají taky své vodné roztoky. Tyto roztoky se nazývají bezkyslíkaté kyseliny. Jejich názvy se skládají ze slova kyselina a názvu sloučeniny nekovu s vodíkem, ke kterému se přidá přípona  </a:t>
            </a:r>
            <a:r>
              <a:rPr lang="en-GB" sz="2700" b="1" i="1" noProof="1" smtClean="0">
                <a:latin typeface="Arial" panose="020B0604020202020204" pitchFamily="34" charset="0"/>
                <a:cs typeface="Arial" panose="020B0604020202020204" pitchFamily="34" charset="0"/>
              </a:rPr>
              <a:t>– </a:t>
            </a:r>
            <a:r>
              <a:rPr lang="en-GB" sz="2700" b="1" i="1" noProof="1" smtClean="0">
                <a:latin typeface="Arial" panose="020B0604020202020204" pitchFamily="34" charset="0"/>
                <a:cs typeface="Arial" panose="020B0604020202020204" pitchFamily="34" charset="0"/>
              </a:rPr>
              <a:t>ová</a:t>
            </a:r>
            <a:r>
              <a:rPr lang="cs-CZ" sz="2700" b="1" i="1" noProof="1" smtClean="0">
                <a:latin typeface="Arial" panose="020B0604020202020204" pitchFamily="34" charset="0"/>
                <a:cs typeface="Arial" panose="020B0604020202020204" pitchFamily="34" charset="0"/>
              </a:rPr>
              <a:t> </a:t>
            </a:r>
            <a:r>
              <a:rPr lang="en-GB" sz="2700" b="1" noProof="1" smtClean="0">
                <a:latin typeface="Arial" panose="020B0604020202020204" pitchFamily="34" charset="0"/>
                <a:cs typeface="Arial" panose="020B0604020202020204" pitchFamily="34" charset="0"/>
              </a:rPr>
              <a:t>. </a:t>
            </a:r>
            <a:endParaRPr lang="en-GB" sz="2700" b="1" noProof="1" smtClean="0">
              <a:latin typeface="Arial" panose="020B0604020202020204" pitchFamily="34" charset="0"/>
              <a:cs typeface="Arial" panose="020B0604020202020204" pitchFamily="34" charset="0"/>
            </a:endParaRPr>
          </a:p>
          <a:p>
            <a:pPr algn="just"/>
            <a:endParaRPr lang="en-US" sz="2700" b="1" dirty="0">
              <a:latin typeface="Arial" panose="020B0604020202020204" pitchFamily="34" charset="0"/>
              <a:cs typeface="Arial" panose="020B0604020202020204" pitchFamily="34" charset="0"/>
            </a:endParaRPr>
          </a:p>
          <a:p>
            <a:pPr algn="just"/>
            <a:r>
              <a:rPr lang="en-US" sz="2800" b="1" i="1" dirty="0">
                <a:latin typeface="Arial" panose="020B0604020202020204" pitchFamily="34" charset="0"/>
                <a:cs typeface="Arial" panose="020B0604020202020204" pitchFamily="34" charset="0"/>
              </a:rPr>
              <a:t>				</a:t>
            </a:r>
            <a:r>
              <a:rPr lang="en-US" sz="2800" i="1" dirty="0"/>
              <a:t>							</a:t>
            </a:r>
            <a:endParaRPr lang="en-US" sz="2800" dirty="0"/>
          </a:p>
        </p:txBody>
      </p:sp>
      <p:pic>
        <p:nvPicPr>
          <p:cNvPr id="5" name="Obrázek 4"/>
          <p:cNvPicPr>
            <a:picLocks noChangeAspect="1"/>
          </p:cNvPicPr>
          <p:nvPr/>
        </p:nvPicPr>
        <p:blipFill>
          <a:blip r:embed="rId2"/>
          <a:stretch>
            <a:fillRect/>
          </a:stretch>
        </p:blipFill>
        <p:spPr>
          <a:xfrm>
            <a:off x="10510708" y="97078"/>
            <a:ext cx="1457704" cy="594173"/>
          </a:xfrm>
          <a:prstGeom prst="rect">
            <a:avLst/>
          </a:prstGeom>
        </p:spPr>
      </p:pic>
      <p:sp>
        <p:nvSpPr>
          <p:cNvPr id="7" name="Obdélník 6"/>
          <p:cNvSpPr/>
          <p:nvPr/>
        </p:nvSpPr>
        <p:spPr>
          <a:xfrm>
            <a:off x="6325493" y="6057781"/>
            <a:ext cx="6096000" cy="800219"/>
          </a:xfrm>
          <a:prstGeom prst="rect">
            <a:avLst/>
          </a:prstGeom>
        </p:spPr>
        <p:txBody>
          <a:bodyPr>
            <a:spAutoFit/>
          </a:bodyPr>
          <a:lstStyle/>
          <a:p>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Odkaz</a:t>
            </a:r>
            <a:r>
              <a:rPr lang="cs-CZ" sz="2800" i="1" dirty="0">
                <a:solidFill>
                  <a:srgbClr val="F1886B"/>
                </a:solidFill>
                <a:latin typeface="Arial" panose="020B0604020202020204" pitchFamily="34" charset="0"/>
                <a:ea typeface="Calibri" panose="020F0502020204030204" pitchFamily="34" charset="0"/>
                <a:cs typeface="Arial" panose="020B0604020202020204" pitchFamily="34" charset="0"/>
              </a:rPr>
              <a:t>      </a:t>
            </a:r>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Učebnice  </a:t>
            </a:r>
            <a:r>
              <a:rPr lang="en-US"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str. </a:t>
            </a:r>
            <a:r>
              <a:rPr lang="cs-CZ" sz="2800" dirty="0" smtClean="0">
                <a:solidFill>
                  <a:srgbClr val="F1886B"/>
                </a:solidFill>
                <a:latin typeface="Arial" panose="020B0604020202020204" pitchFamily="34" charset="0"/>
                <a:ea typeface="Times New Roman" panose="02020603050405020304" pitchFamily="18" charset="0"/>
                <a:cs typeface="Arial" panose="020B0604020202020204" pitchFamily="34" charset="0"/>
              </a:rPr>
              <a:t>36 - 38</a:t>
            </a:r>
            <a:r>
              <a:rPr lang="cs-CZ" dirty="0">
                <a:solidFill>
                  <a:srgbClr val="F1886B"/>
                </a:solidFill>
                <a:latin typeface="Arial" panose="020B0604020202020204" pitchFamily="34" charset="0"/>
                <a:ea typeface="Times New Roman" panose="02020603050405020304" pitchFamily="18" charset="0"/>
                <a:cs typeface="Arial" panose="020B0604020202020204" pitchFamily="34" charset="0"/>
              </a:rPr>
              <a:t/>
            </a:r>
            <a:br>
              <a:rPr lang="cs-CZ" dirty="0">
                <a:solidFill>
                  <a:srgbClr val="F1886B"/>
                </a:solidFill>
                <a:latin typeface="Arial" panose="020B0604020202020204" pitchFamily="34" charset="0"/>
                <a:ea typeface="Times New Roman" panose="02020603050405020304" pitchFamily="18" charset="0"/>
                <a:cs typeface="Arial" panose="020B0604020202020204" pitchFamily="34" charset="0"/>
              </a:rPr>
            </a:br>
            <a:endParaRPr lang="en-US" dirty="0"/>
          </a:p>
        </p:txBody>
      </p:sp>
    </p:spTree>
    <p:extLst>
      <p:ext uri="{BB962C8B-B14F-4D97-AF65-F5344CB8AC3E}">
        <p14:creationId xmlns:p14="http://schemas.microsoft.com/office/powerpoint/2010/main" val="5220446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399" y="537025"/>
            <a:ext cx="9814671" cy="1280890"/>
          </a:xfrm>
        </p:spPr>
        <p:txBody>
          <a:bodyPr>
            <a:normAutofit fontScale="90000"/>
          </a:bodyPr>
          <a:lstStyle/>
          <a:p>
            <a:r>
              <a:rPr lang="cs-CZ" b="1" dirty="0">
                <a:solidFill>
                  <a:srgbClr val="C00000"/>
                </a:solidFill>
                <a:latin typeface="Arial" panose="020B0604020202020204" pitchFamily="34" charset="0"/>
                <a:cs typeface="Arial" panose="020B0604020202020204" pitchFamily="34" charset="0"/>
              </a:rPr>
              <a:t>HALOGENOVODÍKY, SULFAN, KYANOVODÍK </a:t>
            </a:r>
            <a:r>
              <a:rPr lang="cs-CZ" dirty="0" smtClean="0"/>
              <a:t/>
            </a:r>
            <a:br>
              <a:rPr lang="cs-CZ" dirty="0" smtClean="0"/>
            </a:b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r>
              <a:rPr lang="cs-CZ" sz="3100" b="1" dirty="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cs-CZ" b="1" dirty="0"/>
              <a:t> </a:t>
            </a:r>
            <a:r>
              <a:rPr lang="en-US" dirty="0"/>
              <a:t/>
            </a:r>
            <a:br>
              <a:rPr lang="en-US" dirty="0"/>
            </a:br>
            <a:r>
              <a:rPr lang="cs-CZ" dirty="0" smtClean="0"/>
              <a:t>v</a:t>
            </a:r>
            <a:endParaRPr lang="en-US" dirty="0">
              <a:solidFill>
                <a:srgbClr val="B63512"/>
              </a:solidFill>
              <a:latin typeface="Arial" panose="020B0604020202020204" pitchFamily="34" charset="0"/>
              <a:cs typeface="Arial" panose="020B0604020202020204" pitchFamily="34" charset="0"/>
            </a:endParaRPr>
          </a:p>
        </p:txBody>
      </p:sp>
      <p:sp>
        <p:nvSpPr>
          <p:cNvPr id="4" name="TextovéPole 3"/>
          <p:cNvSpPr txBox="1"/>
          <p:nvPr/>
        </p:nvSpPr>
        <p:spPr>
          <a:xfrm>
            <a:off x="1652399" y="1131198"/>
            <a:ext cx="9801514" cy="4678204"/>
          </a:xfrm>
          <a:prstGeom prst="rect">
            <a:avLst/>
          </a:prstGeom>
          <a:noFill/>
        </p:spPr>
        <p:txBody>
          <a:bodyPr wrap="square" rtlCol="0">
            <a:spAutoFit/>
          </a:bodyPr>
          <a:lstStyle/>
          <a:p>
            <a:pPr algn="just"/>
            <a:endParaRPr lang="cs-CZ" sz="2200" b="1" dirty="0" smtClean="0">
              <a:latin typeface="Arial" panose="020B0604020202020204" pitchFamily="34" charset="0"/>
              <a:cs typeface="Arial" panose="020B0604020202020204" pitchFamily="34" charset="0"/>
            </a:endParaRPr>
          </a:p>
          <a:p>
            <a:pPr algn="just"/>
            <a:r>
              <a:rPr lang="en-US" sz="2200" b="1" dirty="0" smtClean="0">
                <a:latin typeface="Arial" panose="020B0604020202020204" pitchFamily="34" charset="0"/>
                <a:cs typeface="Arial" panose="020B0604020202020204" pitchFamily="34" charset="0"/>
              </a:rPr>
              <a:t>HF      </a:t>
            </a:r>
            <a:r>
              <a:rPr lang="en-GB" sz="2200" b="1" noProof="1" smtClean="0">
                <a:latin typeface="Arial" panose="020B0604020202020204" pitchFamily="34" charset="0"/>
                <a:cs typeface="Arial" panose="020B0604020202020204" pitchFamily="34" charset="0"/>
              </a:rPr>
              <a:t>fluorovodík	  kyselina  fluorovodíková					 </a:t>
            </a:r>
          </a:p>
          <a:p>
            <a:pPr algn="just"/>
            <a:r>
              <a:rPr lang="en-GB" sz="2200" b="1" noProof="1" smtClean="0">
                <a:latin typeface="Arial" panose="020B0604020202020204" pitchFamily="34" charset="0"/>
                <a:cs typeface="Arial" panose="020B0604020202020204" pitchFamily="34" charset="0"/>
              </a:rPr>
              <a:t>HCl     chlorovodík	  kyselina  chlorovodíková					   </a:t>
            </a:r>
          </a:p>
          <a:p>
            <a:pPr algn="just"/>
            <a:r>
              <a:rPr lang="en-GB" sz="2200" b="1" noProof="1" smtClean="0">
                <a:latin typeface="Arial" panose="020B0604020202020204" pitchFamily="34" charset="0"/>
                <a:cs typeface="Arial" panose="020B0604020202020204" pitchFamily="34" charset="0"/>
              </a:rPr>
              <a:t>HBr     bromovodík	  kyselina  bromovodíková					 </a:t>
            </a:r>
          </a:p>
          <a:p>
            <a:pPr algn="just"/>
            <a:r>
              <a:rPr lang="en-GB" sz="2200" b="1" noProof="1" smtClean="0">
                <a:latin typeface="Arial" panose="020B0604020202020204" pitchFamily="34" charset="0"/>
                <a:cs typeface="Arial" panose="020B0604020202020204" pitchFamily="34" charset="0"/>
              </a:rPr>
              <a:t>HI        jodovodík	        kyselina  jodovodíková				          </a:t>
            </a:r>
          </a:p>
          <a:p>
            <a:pPr algn="just"/>
            <a:r>
              <a:rPr lang="en-GB" sz="2200" b="1" noProof="1" smtClean="0">
                <a:latin typeface="Arial" panose="020B0604020202020204" pitchFamily="34" charset="0"/>
                <a:cs typeface="Arial" panose="020B0604020202020204" pitchFamily="34" charset="0"/>
              </a:rPr>
              <a:t>H</a:t>
            </a:r>
            <a:r>
              <a:rPr lang="en-GB" sz="2200" b="1" baseline="-25000" noProof="1" smtClean="0">
                <a:latin typeface="Arial" panose="020B0604020202020204" pitchFamily="34" charset="0"/>
                <a:cs typeface="Arial" panose="020B0604020202020204" pitchFamily="34" charset="0"/>
              </a:rPr>
              <a:t>2</a:t>
            </a:r>
            <a:r>
              <a:rPr lang="en-GB" sz="2200" b="1" noProof="1" smtClean="0">
                <a:latin typeface="Arial" panose="020B0604020202020204" pitchFamily="34" charset="0"/>
                <a:cs typeface="Arial" panose="020B0604020202020204" pitchFamily="34" charset="0"/>
              </a:rPr>
              <a:t>S     sulfan		        kyselina  sirovodíková   </a:t>
            </a:r>
            <a:r>
              <a:rPr lang="en-GB" b="1" noProof="1" smtClean="0">
                <a:latin typeface="Arial" panose="020B0604020202020204" pitchFamily="34" charset="0"/>
                <a:cs typeface="Arial" panose="020B0604020202020204" pitchFamily="34" charset="0"/>
              </a:rPr>
              <a:t>(sulfan -</a:t>
            </a:r>
            <a:r>
              <a:rPr lang="en-GB" b="1" i="1" noProof="1" smtClean="0">
                <a:latin typeface="Arial" panose="020B0604020202020204" pitchFamily="34" charset="0"/>
                <a:cs typeface="Arial" panose="020B0604020202020204" pitchFamily="34" charset="0"/>
              </a:rPr>
              <a:t> dříve česky sirovodík </a:t>
            </a:r>
            <a:r>
              <a:rPr lang="en-GB" b="1" noProof="1" smtClean="0">
                <a:latin typeface="Arial" panose="020B0604020202020204" pitchFamily="34" charset="0"/>
                <a:cs typeface="Arial" panose="020B0604020202020204" pitchFamily="34" charset="0"/>
              </a:rPr>
              <a:t>) </a:t>
            </a:r>
          </a:p>
          <a:p>
            <a:pPr algn="just"/>
            <a:r>
              <a:rPr lang="en-GB" sz="2200" b="1" noProof="1" smtClean="0">
                <a:latin typeface="Arial" panose="020B0604020202020204" pitchFamily="34" charset="0"/>
                <a:cs typeface="Arial" panose="020B0604020202020204" pitchFamily="34" charset="0"/>
              </a:rPr>
              <a:t>HCN    kyanovodík	  kyselina  kyanovodíková</a:t>
            </a:r>
            <a:r>
              <a:rPr lang="en-GB" sz="2800" b="1" i="1" noProof="1" smtClean="0">
                <a:latin typeface="Arial" panose="020B0604020202020204" pitchFamily="34" charset="0"/>
                <a:cs typeface="Arial" panose="020B0604020202020204" pitchFamily="34" charset="0"/>
              </a:rPr>
              <a:t>	</a:t>
            </a:r>
            <a:r>
              <a:rPr lang="en-US" sz="2800" b="1" i="1" dirty="0">
                <a:latin typeface="Arial" panose="020B0604020202020204" pitchFamily="34" charset="0"/>
                <a:cs typeface="Arial" panose="020B0604020202020204" pitchFamily="34" charset="0"/>
              </a:rPr>
              <a:t>					</a:t>
            </a:r>
            <a:r>
              <a:rPr lang="en-US" sz="2800" i="1" dirty="0"/>
              <a:t>							</a:t>
            </a:r>
            <a:endParaRPr lang="cs-CZ" sz="2800" i="1" dirty="0" smtClean="0"/>
          </a:p>
          <a:p>
            <a:pPr algn="just"/>
            <a:endParaRPr lang="cs-CZ" sz="2800" i="1" dirty="0"/>
          </a:p>
          <a:p>
            <a:r>
              <a:rPr lang="cs-CZ" b="1" dirty="0">
                <a:latin typeface="Arial" panose="020B0604020202020204" pitchFamily="34" charset="0"/>
                <a:cs typeface="Arial" panose="020B0604020202020204" pitchFamily="34" charset="0"/>
              </a:rPr>
              <a:t>Cvičení :  </a:t>
            </a:r>
            <a:r>
              <a:rPr lang="cs-CZ" sz="2800" b="1" dirty="0"/>
              <a:t>	</a:t>
            </a:r>
            <a:endParaRPr lang="cs-CZ" sz="2800" b="1" dirty="0" smtClean="0"/>
          </a:p>
          <a:p>
            <a:r>
              <a:rPr lang="cs-CZ" b="1" u="sng" dirty="0" smtClean="0">
                <a:solidFill>
                  <a:srgbClr val="4472C4"/>
                </a:solidFill>
                <a:latin typeface="Arial" panose="020B0604020202020204" pitchFamily="34" charset="0"/>
                <a:cs typeface="Arial" panose="020B0604020202020204" pitchFamily="34" charset="0"/>
              </a:rPr>
              <a:t>https</a:t>
            </a:r>
            <a:r>
              <a:rPr lang="cs-CZ" b="1" u="sng" dirty="0">
                <a:solidFill>
                  <a:srgbClr val="4472C4"/>
                </a:solidFill>
                <a:latin typeface="Arial" panose="020B0604020202020204" pitchFamily="34" charset="0"/>
                <a:cs typeface="Arial" panose="020B0604020202020204" pitchFamily="34" charset="0"/>
              </a:rPr>
              <a:t>://www.nazvoslovi.cz/test/slouceniny</a:t>
            </a:r>
            <a:endParaRPr lang="en-US" b="1" dirty="0">
              <a:solidFill>
                <a:srgbClr val="4472C4"/>
              </a:solidFill>
              <a:latin typeface="Arial" panose="020B0604020202020204" pitchFamily="34" charset="0"/>
              <a:cs typeface="Arial" panose="020B0604020202020204" pitchFamily="34" charset="0"/>
            </a:endParaRPr>
          </a:p>
          <a:p>
            <a:r>
              <a:rPr lang="cs-CZ" b="1" u="sng" dirty="0">
                <a:solidFill>
                  <a:srgbClr val="4472C4"/>
                </a:solidFill>
                <a:latin typeface="Arial" panose="020B0604020202020204" pitchFamily="34" charset="0"/>
                <a:cs typeface="Arial" panose="020B0604020202020204" pitchFamily="34" charset="0"/>
              </a:rPr>
              <a:t>https://www.eductify.com/cs/chemie/5/nazvoslovi-oxidu-sulfidu-a-nitridu </a:t>
            </a:r>
            <a:endParaRPr lang="en-US" b="1" dirty="0">
              <a:solidFill>
                <a:srgbClr val="4472C4"/>
              </a:solidFill>
              <a:latin typeface="Arial" panose="020B0604020202020204" pitchFamily="34" charset="0"/>
              <a:cs typeface="Arial" panose="020B0604020202020204" pitchFamily="34" charset="0"/>
            </a:endParaRPr>
          </a:p>
          <a:p>
            <a:pPr algn="just"/>
            <a:endParaRPr lang="en-US" b="1" dirty="0">
              <a:solidFill>
                <a:srgbClr val="4472C4"/>
              </a:solidFill>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2"/>
          <a:stretch>
            <a:fillRect/>
          </a:stretch>
        </p:blipFill>
        <p:spPr>
          <a:xfrm>
            <a:off x="10510708" y="97078"/>
            <a:ext cx="1457704" cy="594173"/>
          </a:xfrm>
          <a:prstGeom prst="rect">
            <a:avLst/>
          </a:prstGeom>
        </p:spPr>
      </p:pic>
    </p:spTree>
    <p:extLst>
      <p:ext uri="{BB962C8B-B14F-4D97-AF65-F5344CB8AC3E}">
        <p14:creationId xmlns:p14="http://schemas.microsoft.com/office/powerpoint/2010/main" val="38689698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399" y="537025"/>
            <a:ext cx="9814671" cy="1280890"/>
          </a:xfrm>
        </p:spPr>
        <p:txBody>
          <a:bodyPr>
            <a:normAutofit fontScale="90000"/>
          </a:bodyPr>
          <a:lstStyle/>
          <a:p>
            <a:r>
              <a:rPr lang="cs-CZ" b="1" dirty="0">
                <a:solidFill>
                  <a:srgbClr val="B63512"/>
                </a:solidFill>
                <a:latin typeface="Arial" panose="020B0604020202020204" pitchFamily="34" charset="0"/>
                <a:cs typeface="Arial" panose="020B0604020202020204" pitchFamily="34" charset="0"/>
              </a:rPr>
              <a:t>HYDROXIDY</a:t>
            </a:r>
            <a:r>
              <a:rPr lang="en-US" dirty="0"/>
              <a:t/>
            </a:r>
            <a:br>
              <a:rPr lang="en-US" dirty="0"/>
            </a:br>
            <a:r>
              <a:rPr lang="cs-CZ" dirty="0" smtClean="0"/>
              <a:t/>
            </a:r>
            <a:br>
              <a:rPr lang="cs-CZ" dirty="0" smtClean="0"/>
            </a:b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r>
              <a:rPr lang="cs-CZ" sz="3100" b="1" dirty="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cs-CZ" b="1" dirty="0"/>
              <a:t> </a:t>
            </a:r>
            <a:r>
              <a:rPr lang="en-US" dirty="0"/>
              <a:t/>
            </a:r>
            <a:br>
              <a:rPr lang="en-US" dirty="0"/>
            </a:br>
            <a:r>
              <a:rPr lang="cs-CZ" dirty="0" smtClean="0"/>
              <a:t>v</a:t>
            </a:r>
            <a:endParaRPr lang="en-US" dirty="0">
              <a:solidFill>
                <a:srgbClr val="B63512"/>
              </a:solidFill>
              <a:latin typeface="Arial" panose="020B0604020202020204" pitchFamily="34" charset="0"/>
              <a:cs typeface="Arial" panose="020B0604020202020204" pitchFamily="34" charset="0"/>
            </a:endParaRPr>
          </a:p>
        </p:txBody>
      </p:sp>
      <p:sp>
        <p:nvSpPr>
          <p:cNvPr id="4" name="TextovéPole 3"/>
          <p:cNvSpPr txBox="1"/>
          <p:nvPr/>
        </p:nvSpPr>
        <p:spPr>
          <a:xfrm>
            <a:off x="1652399" y="1131198"/>
            <a:ext cx="9801514" cy="4678204"/>
          </a:xfrm>
          <a:prstGeom prst="rect">
            <a:avLst/>
          </a:prstGeom>
          <a:noFill/>
        </p:spPr>
        <p:txBody>
          <a:bodyPr wrap="square" rtlCol="0">
            <a:spAutoFit/>
          </a:bodyPr>
          <a:lstStyle/>
          <a:p>
            <a:r>
              <a:rPr lang="en-GB" sz="2800" b="1" noProof="1" smtClean="0">
                <a:latin typeface="Arial" panose="020B0604020202020204" pitchFamily="34" charset="0"/>
                <a:cs typeface="Arial" panose="020B0604020202020204" pitchFamily="34" charset="0"/>
              </a:rPr>
              <a:t>Hydroxidy jsou tříprvkové sloučeniny, které obsahují aniontovou skupinu OH </a:t>
            </a:r>
            <a:r>
              <a:rPr lang="en-GB" sz="2800" b="1" baseline="30000" noProof="1" smtClean="0">
                <a:latin typeface="Arial" panose="020B0604020202020204" pitchFamily="34" charset="0"/>
                <a:cs typeface="Arial" panose="020B0604020202020204" pitchFamily="34" charset="0"/>
              </a:rPr>
              <a:t>- </a:t>
            </a:r>
            <a:r>
              <a:rPr lang="en-GB" sz="2800" b="1" noProof="1" smtClean="0">
                <a:latin typeface="Arial" panose="020B0604020202020204" pitchFamily="34" charset="0"/>
                <a:cs typeface="Arial" panose="020B0604020202020204" pitchFamily="34" charset="0"/>
              </a:rPr>
              <a:t>.</a:t>
            </a:r>
          </a:p>
          <a:p>
            <a:r>
              <a:rPr lang="en-GB" sz="2800" b="1" noProof="1" smtClean="0">
                <a:latin typeface="Arial" panose="020B0604020202020204" pitchFamily="34" charset="0"/>
                <a:cs typeface="Arial" panose="020B0604020202020204" pitchFamily="34" charset="0"/>
              </a:rPr>
              <a:t>Podobně jako oxidy, vznikají odtržením 1 atomu vodíku z molekuly vody ( H</a:t>
            </a:r>
            <a:r>
              <a:rPr lang="en-GB" sz="2800" b="1" baseline="-25000" noProof="1" smtClean="0">
                <a:latin typeface="Arial" panose="020B0604020202020204" pitchFamily="34" charset="0"/>
                <a:cs typeface="Arial" panose="020B0604020202020204" pitchFamily="34" charset="0"/>
              </a:rPr>
              <a:t>2</a:t>
            </a:r>
            <a:r>
              <a:rPr lang="en-GB" sz="2800" b="1" noProof="1" smtClean="0">
                <a:latin typeface="Arial" panose="020B0604020202020204" pitchFamily="34" charset="0"/>
                <a:cs typeface="Arial" panose="020B0604020202020204" pitchFamily="34" charset="0"/>
              </a:rPr>
              <a:t>O ). Proto mají hydroxidy ve svých sloučeninách oxidační číslo I- . Maximální oxidační číslo atomu třetího prvku (nejčastěji kovu) je v těchto sloučeninách IV+.</a:t>
            </a:r>
          </a:p>
          <a:p>
            <a:r>
              <a:rPr lang="en-GB" sz="2800" b="1" noProof="1" smtClean="0">
                <a:latin typeface="Arial" panose="020B0604020202020204" pitchFamily="34" charset="0"/>
                <a:cs typeface="Arial" panose="020B0604020202020204" pitchFamily="34" charset="0"/>
              </a:rPr>
              <a:t>Podle výše uvedených informací lze vyvodit, že počet hydroxidových skupin (OH) </a:t>
            </a:r>
            <a:r>
              <a:rPr lang="en-GB" sz="2800" b="1" baseline="30000" noProof="1" smtClean="0">
                <a:latin typeface="Arial" panose="020B0604020202020204" pitchFamily="34" charset="0"/>
                <a:cs typeface="Arial" panose="020B0604020202020204" pitchFamily="34" charset="0"/>
              </a:rPr>
              <a:t>I-</a:t>
            </a:r>
            <a:r>
              <a:rPr lang="en-GB" sz="2800" b="1" noProof="1" smtClean="0">
                <a:latin typeface="Arial" panose="020B0604020202020204" pitchFamily="34" charset="0"/>
                <a:cs typeface="Arial" panose="020B0604020202020204" pitchFamily="34" charset="0"/>
              </a:rPr>
              <a:t>  je totožný s oxidačním číslem třetího prvku.	</a:t>
            </a:r>
            <a:endParaRPr lang="en-GB" sz="2800" b="1" i="1" noProof="1" smtClean="0">
              <a:latin typeface="Arial" panose="020B0604020202020204" pitchFamily="34" charset="0"/>
              <a:cs typeface="Arial" panose="020B0604020202020204" pitchFamily="34" charset="0"/>
            </a:endParaRPr>
          </a:p>
          <a:p>
            <a:pPr algn="just"/>
            <a:endParaRPr lang="en-US" b="1" dirty="0">
              <a:solidFill>
                <a:srgbClr val="4472C4"/>
              </a:solidFill>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2"/>
          <a:stretch>
            <a:fillRect/>
          </a:stretch>
        </p:blipFill>
        <p:spPr>
          <a:xfrm>
            <a:off x="10510708" y="97078"/>
            <a:ext cx="1457704" cy="594173"/>
          </a:xfrm>
          <a:prstGeom prst="rect">
            <a:avLst/>
          </a:prstGeom>
        </p:spPr>
      </p:pic>
      <p:sp>
        <p:nvSpPr>
          <p:cNvPr id="3" name="Obdélník 2"/>
          <p:cNvSpPr/>
          <p:nvPr/>
        </p:nvSpPr>
        <p:spPr>
          <a:xfrm>
            <a:off x="6755767" y="5987739"/>
            <a:ext cx="4698146" cy="523220"/>
          </a:xfrm>
          <a:prstGeom prst="rect">
            <a:avLst/>
          </a:prstGeom>
        </p:spPr>
        <p:txBody>
          <a:bodyPr wrap="none">
            <a:spAutoFit/>
          </a:bodyPr>
          <a:lstStyle/>
          <a:p>
            <a:r>
              <a:rPr lang="cs-CZ" sz="2800" b="1" dirty="0">
                <a:solidFill>
                  <a:srgbClr val="F1886B"/>
                </a:solidFill>
                <a:latin typeface="Arial" panose="020B0604020202020204" pitchFamily="34" charset="0"/>
                <a:ea typeface="Calibri" panose="020F0502020204030204" pitchFamily="34" charset="0"/>
                <a:cs typeface="Arial" panose="020B0604020202020204" pitchFamily="34" charset="0"/>
              </a:rPr>
              <a:t>Odkaz</a:t>
            </a:r>
            <a:r>
              <a:rPr lang="cs-CZ" sz="2800" b="1" i="1" dirty="0">
                <a:solidFill>
                  <a:srgbClr val="F1886B"/>
                </a:solidFill>
                <a:latin typeface="Arial" panose="020B0604020202020204" pitchFamily="34" charset="0"/>
                <a:ea typeface="Calibri" panose="020F0502020204030204" pitchFamily="34" charset="0"/>
                <a:cs typeface="Arial" panose="020B0604020202020204" pitchFamily="34" charset="0"/>
              </a:rPr>
              <a:t>      </a:t>
            </a:r>
            <a:r>
              <a:rPr lang="cs-CZ" sz="2800" b="1" dirty="0">
                <a:solidFill>
                  <a:srgbClr val="F1886B"/>
                </a:solidFill>
                <a:latin typeface="Arial" panose="020B0604020202020204" pitchFamily="34" charset="0"/>
                <a:ea typeface="Calibri" panose="020F0502020204030204" pitchFamily="34" charset="0"/>
                <a:cs typeface="Arial" panose="020B0604020202020204" pitchFamily="34" charset="0"/>
              </a:rPr>
              <a:t>Učebnice  </a:t>
            </a:r>
            <a:r>
              <a:rPr lang="en-US" sz="2800" b="1" dirty="0">
                <a:solidFill>
                  <a:srgbClr val="F1886B"/>
                </a:solidFill>
                <a:latin typeface="Arial" panose="020B0604020202020204" pitchFamily="34" charset="0"/>
                <a:ea typeface="Times New Roman" panose="02020603050405020304" pitchFamily="18" charset="0"/>
                <a:cs typeface="Arial" panose="020B0604020202020204" pitchFamily="34" charset="0"/>
              </a:rPr>
              <a:t>str. </a:t>
            </a:r>
            <a:r>
              <a:rPr lang="cs-CZ" sz="2800" b="1" dirty="0" smtClean="0">
                <a:solidFill>
                  <a:srgbClr val="F1886B"/>
                </a:solidFill>
                <a:latin typeface="Arial" panose="020B0604020202020204" pitchFamily="34" charset="0"/>
                <a:ea typeface="Times New Roman" panose="02020603050405020304" pitchFamily="18" charset="0"/>
                <a:cs typeface="Arial" panose="020B0604020202020204" pitchFamily="34" charset="0"/>
              </a:rPr>
              <a:t>40</a:t>
            </a:r>
            <a:endParaRPr lang="en-US" sz="2800" dirty="0"/>
          </a:p>
        </p:txBody>
      </p:sp>
    </p:spTree>
    <p:extLst>
      <p:ext uri="{BB962C8B-B14F-4D97-AF65-F5344CB8AC3E}">
        <p14:creationId xmlns:p14="http://schemas.microsoft.com/office/powerpoint/2010/main" val="1067242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95941" y="553186"/>
            <a:ext cx="8911687" cy="1280890"/>
          </a:xfrm>
        </p:spPr>
        <p:txBody>
          <a:bodyPr/>
          <a:lstStyle/>
          <a:p>
            <a:r>
              <a:rPr lang="cs-CZ" b="1" dirty="0">
                <a:solidFill>
                  <a:srgbClr val="B63512"/>
                </a:solidFill>
                <a:latin typeface="Arial" panose="020B0604020202020204" pitchFamily="34" charset="0"/>
                <a:ea typeface="Calibri" panose="020F0502020204030204" pitchFamily="34" charset="0"/>
                <a:cs typeface="Times New Roman" panose="02020603050405020304" pitchFamily="18" charset="0"/>
              </a:rPr>
              <a:t>OBSAH</a:t>
            </a:r>
            <a:endParaRPr lang="en-US" dirty="0">
              <a:solidFill>
                <a:srgbClr val="B63512"/>
              </a:solidFill>
            </a:endParaRPr>
          </a:p>
        </p:txBody>
      </p:sp>
      <p:pic>
        <p:nvPicPr>
          <p:cNvPr id="3" name="Obrázek 2"/>
          <p:cNvPicPr>
            <a:picLocks noChangeAspect="1"/>
          </p:cNvPicPr>
          <p:nvPr/>
        </p:nvPicPr>
        <p:blipFill>
          <a:blip r:embed="rId2"/>
          <a:stretch>
            <a:fillRect/>
          </a:stretch>
        </p:blipFill>
        <p:spPr>
          <a:xfrm>
            <a:off x="10510708" y="97078"/>
            <a:ext cx="1457704" cy="594173"/>
          </a:xfrm>
          <a:prstGeom prst="rect">
            <a:avLst/>
          </a:prstGeom>
        </p:spPr>
      </p:pic>
      <p:sp>
        <p:nvSpPr>
          <p:cNvPr id="5" name="TextovéPole 4"/>
          <p:cNvSpPr txBox="1"/>
          <p:nvPr/>
        </p:nvSpPr>
        <p:spPr>
          <a:xfrm>
            <a:off x="1695941" y="1271452"/>
            <a:ext cx="8709160" cy="6955750"/>
          </a:xfrm>
          <a:prstGeom prst="rect">
            <a:avLst/>
          </a:prstGeom>
          <a:noFill/>
        </p:spPr>
        <p:txBody>
          <a:bodyPr wrap="square" rtlCol="0">
            <a:spAutoFit/>
          </a:bodyPr>
          <a:lstStyle/>
          <a:p>
            <a:r>
              <a:rPr lang="cs-CZ" sz="2800" b="1" dirty="0" smtClean="0">
                <a:latin typeface="Arial" panose="020B0604020202020204" pitchFamily="34" charset="0"/>
                <a:cs typeface="Arial" panose="020B0604020202020204" pitchFamily="34" charset="0"/>
              </a:rPr>
              <a:t>Význam chemie											3</a:t>
            </a:r>
          </a:p>
          <a:p>
            <a:r>
              <a:rPr lang="cs-CZ" sz="2800" b="1" dirty="0" smtClean="0">
                <a:latin typeface="Arial" panose="020B0604020202020204" pitchFamily="34" charset="0"/>
                <a:cs typeface="Arial" panose="020B0604020202020204" pitchFamily="34" charset="0"/>
              </a:rPr>
              <a:t>Periodická soustava prvků							4</a:t>
            </a:r>
          </a:p>
          <a:p>
            <a:r>
              <a:rPr lang="cs-CZ" sz="2800" b="1" dirty="0" smtClean="0">
                <a:latin typeface="Arial" panose="020B0604020202020204" pitchFamily="34" charset="0"/>
                <a:cs typeface="Arial" panose="020B0604020202020204" pitchFamily="34" charset="0"/>
              </a:rPr>
              <a:t>Periodický zákon, D. I. Mendělejev				5</a:t>
            </a:r>
          </a:p>
          <a:p>
            <a:r>
              <a:rPr lang="cs-CZ" sz="2800" b="1" dirty="0" smtClean="0">
                <a:latin typeface="Arial" panose="020B0604020202020204" pitchFamily="34" charset="0"/>
                <a:cs typeface="Arial" panose="020B0604020202020204" pitchFamily="34" charset="0"/>
              </a:rPr>
              <a:t>Tabulka - Periodická soustava prvků			6, 7</a:t>
            </a:r>
          </a:p>
          <a:p>
            <a:r>
              <a:rPr lang="cs-CZ" sz="2800" b="1" dirty="0" smtClean="0">
                <a:latin typeface="Arial" panose="020B0604020202020204" pitchFamily="34" charset="0"/>
                <a:cs typeface="Arial" panose="020B0604020202020204" pitchFamily="34" charset="0"/>
              </a:rPr>
              <a:t>Cvičení, Opakování, Test 							8</a:t>
            </a:r>
          </a:p>
          <a:p>
            <a:r>
              <a:rPr lang="cs-CZ" sz="2800" b="1" dirty="0" smtClean="0">
                <a:latin typeface="Arial" panose="020B0604020202020204" pitchFamily="34" charset="0"/>
                <a:cs typeface="Arial" panose="020B0604020202020204" pitchFamily="34" charset="0"/>
              </a:rPr>
              <a:t>Stavba atomu											9</a:t>
            </a:r>
          </a:p>
          <a:p>
            <a:r>
              <a:rPr lang="cs-CZ" sz="2800" b="1" dirty="0" smtClean="0">
                <a:latin typeface="Arial" panose="020B0604020202020204" pitchFamily="34" charset="0"/>
                <a:cs typeface="Arial" panose="020B0604020202020204" pitchFamily="34" charset="0"/>
              </a:rPr>
              <a:t>Chemická vazba, Valenční elektrony		</a:t>
            </a:r>
            <a:r>
              <a:rPr lang="cs-CZ" sz="2800" b="1" dirty="0">
                <a:latin typeface="Arial" panose="020B0604020202020204" pitchFamily="34" charset="0"/>
                <a:cs typeface="Arial" panose="020B0604020202020204" pitchFamily="34" charset="0"/>
              </a:rPr>
              <a:t> </a:t>
            </a:r>
            <a:r>
              <a:rPr lang="cs-CZ" sz="2800" b="1" dirty="0" smtClean="0">
                <a:latin typeface="Arial" panose="020B0604020202020204" pitchFamily="34" charset="0"/>
                <a:cs typeface="Arial" panose="020B0604020202020204" pitchFamily="34" charset="0"/>
              </a:rPr>
              <a:t>  </a:t>
            </a:r>
            <a:r>
              <a:rPr lang="cs-CZ" sz="2800" b="1" dirty="0" smtClean="0">
                <a:latin typeface="Arial" panose="020B0604020202020204" pitchFamily="34" charset="0"/>
                <a:cs typeface="Arial" panose="020B0604020202020204" pitchFamily="34" charset="0"/>
              </a:rPr>
              <a:t>10</a:t>
            </a:r>
          </a:p>
          <a:p>
            <a:r>
              <a:rPr lang="cs-CZ" sz="2800" b="1" dirty="0" smtClean="0">
                <a:latin typeface="Arial" panose="020B0604020202020204" pitchFamily="34" charset="0"/>
                <a:cs typeface="Arial" panose="020B0604020202020204" pitchFamily="34" charset="0"/>
              </a:rPr>
              <a:t>Chemické názvosloví								   11</a:t>
            </a:r>
            <a:endParaRPr lang="cs-CZ" sz="2800" b="1" dirty="0" smtClean="0">
              <a:latin typeface="Arial" panose="020B0604020202020204" pitchFamily="34" charset="0"/>
              <a:cs typeface="Arial" panose="020B0604020202020204" pitchFamily="34" charset="0"/>
            </a:endParaRPr>
          </a:p>
          <a:p>
            <a:r>
              <a:rPr lang="cs-CZ" sz="2800" b="1" dirty="0" smtClean="0">
                <a:latin typeface="Arial" panose="020B0604020202020204" pitchFamily="34" charset="0"/>
                <a:cs typeface="Arial" panose="020B0604020202020204" pitchFamily="34" charset="0"/>
              </a:rPr>
              <a:t>Pravidla pro stanovení oxidačních čísel	   12 -14</a:t>
            </a:r>
            <a:endParaRPr lang="cs-CZ" sz="2800" b="1" dirty="0" smtClean="0">
              <a:latin typeface="Arial" panose="020B0604020202020204" pitchFamily="34" charset="0"/>
              <a:cs typeface="Arial" panose="020B0604020202020204" pitchFamily="34" charset="0"/>
            </a:endParaRPr>
          </a:p>
          <a:p>
            <a:r>
              <a:rPr lang="cs-CZ" sz="2800" b="1" dirty="0" smtClean="0">
                <a:latin typeface="Arial" panose="020B0604020202020204" pitchFamily="34" charset="0"/>
                <a:cs typeface="Arial" panose="020B0604020202020204" pitchFamily="34" charset="0"/>
              </a:rPr>
              <a:t>Oxidy prvků			</a:t>
            </a:r>
            <a:r>
              <a:rPr lang="cs-CZ" sz="2800" b="1" dirty="0">
                <a:latin typeface="Arial" panose="020B0604020202020204" pitchFamily="34" charset="0"/>
                <a:cs typeface="Arial" panose="020B0604020202020204" pitchFamily="34" charset="0"/>
              </a:rPr>
              <a:t>								   </a:t>
            </a:r>
            <a:r>
              <a:rPr lang="cs-CZ" sz="2800" b="1" dirty="0" smtClean="0">
                <a:latin typeface="Arial" panose="020B0604020202020204" pitchFamily="34" charset="0"/>
                <a:cs typeface="Arial" panose="020B0604020202020204" pitchFamily="34" charset="0"/>
              </a:rPr>
              <a:t>15</a:t>
            </a:r>
          </a:p>
          <a:p>
            <a:r>
              <a:rPr lang="cs-CZ" sz="2800" b="1" noProof="1" smtClean="0">
                <a:latin typeface="Arial" panose="020B0604020202020204" pitchFamily="34" charset="0"/>
                <a:cs typeface="Arial" panose="020B0604020202020204" pitchFamily="34" charset="0"/>
              </a:rPr>
              <a:t>Halogenovodíky</a:t>
            </a:r>
            <a:r>
              <a:rPr lang="cs-CZ" sz="2800" b="1" dirty="0" smtClean="0">
                <a:latin typeface="Arial" panose="020B0604020202020204" pitchFamily="34" charset="0"/>
                <a:cs typeface="Arial" panose="020B0604020202020204" pitchFamily="34" charset="0"/>
              </a:rPr>
              <a:t>, sulfan, kyanovodík		   17</a:t>
            </a:r>
          </a:p>
          <a:p>
            <a:r>
              <a:rPr lang="cs-CZ" sz="2800" b="1" noProof="1" smtClean="0">
                <a:latin typeface="Arial" panose="020B0604020202020204" pitchFamily="34" charset="0"/>
                <a:cs typeface="Arial" panose="020B0604020202020204" pitchFamily="34" charset="0"/>
              </a:rPr>
              <a:t>Hydroxidy										</a:t>
            </a:r>
            <a:r>
              <a:rPr lang="cs-CZ" sz="2800" b="1" dirty="0">
                <a:latin typeface="Arial" panose="020B0604020202020204" pitchFamily="34" charset="0"/>
                <a:cs typeface="Arial" panose="020B0604020202020204" pitchFamily="34" charset="0"/>
              </a:rPr>
              <a:t>		   </a:t>
            </a:r>
            <a:r>
              <a:rPr lang="cs-CZ" sz="2800" b="1" dirty="0" smtClean="0">
                <a:latin typeface="Arial" panose="020B0604020202020204" pitchFamily="34" charset="0"/>
                <a:cs typeface="Arial" panose="020B0604020202020204" pitchFamily="34" charset="0"/>
              </a:rPr>
              <a:t>19</a:t>
            </a:r>
            <a:endParaRPr lang="cs-CZ" sz="2800" b="1" dirty="0">
              <a:latin typeface="Arial" panose="020B0604020202020204" pitchFamily="34" charset="0"/>
              <a:cs typeface="Arial" panose="020B0604020202020204" pitchFamily="34" charset="0"/>
            </a:endParaRPr>
          </a:p>
          <a:p>
            <a:endParaRPr lang="cs-CZ" sz="2800" b="1" dirty="0" smtClean="0">
              <a:latin typeface="Arial" panose="020B0604020202020204" pitchFamily="34" charset="0"/>
              <a:cs typeface="Arial" panose="020B0604020202020204" pitchFamily="34" charset="0"/>
            </a:endParaRPr>
          </a:p>
          <a:p>
            <a:endParaRPr lang="cs-CZ" sz="2800" b="1" dirty="0">
              <a:latin typeface="Arial" panose="020B0604020202020204" pitchFamily="34" charset="0"/>
              <a:cs typeface="Arial" panose="020B0604020202020204" pitchFamily="34" charset="0"/>
            </a:endParaRPr>
          </a:p>
          <a:p>
            <a:r>
              <a:rPr lang="cs-CZ" b="1" dirty="0" smtClean="0">
                <a:latin typeface="Arial" panose="020B0604020202020204" pitchFamily="34" charset="0"/>
                <a:cs typeface="Arial" panose="020B0604020202020204" pitchFamily="34" charset="0"/>
              </a:rPr>
              <a:t>				</a:t>
            </a:r>
          </a:p>
          <a:p>
            <a:endParaRPr lang="cs-CZ" b="1" dirty="0" smtClean="0">
              <a:latin typeface="Arial" panose="020B0604020202020204" pitchFamily="34" charset="0"/>
              <a:cs typeface="Arial" panose="020B0604020202020204" pitchFamily="34" charset="0"/>
            </a:endParaRPr>
          </a:p>
          <a:p>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4339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52399" y="537025"/>
            <a:ext cx="9814671" cy="1280890"/>
          </a:xfrm>
        </p:spPr>
        <p:txBody>
          <a:bodyPr>
            <a:normAutofit fontScale="90000"/>
          </a:bodyPr>
          <a:lstStyle/>
          <a:p>
            <a:r>
              <a:rPr lang="cs-CZ" b="1" dirty="0">
                <a:solidFill>
                  <a:srgbClr val="B63512"/>
                </a:solidFill>
                <a:latin typeface="Arial" panose="020B0604020202020204" pitchFamily="34" charset="0"/>
                <a:cs typeface="Arial" panose="020B0604020202020204" pitchFamily="34" charset="0"/>
              </a:rPr>
              <a:t>HYDROXIDY</a:t>
            </a:r>
            <a:r>
              <a:rPr lang="en-US" dirty="0"/>
              <a:t/>
            </a:r>
            <a:br>
              <a:rPr lang="en-US" dirty="0"/>
            </a:br>
            <a:r>
              <a:rPr lang="cs-CZ" dirty="0" smtClean="0"/>
              <a:t/>
            </a:r>
            <a:br>
              <a:rPr lang="cs-CZ" dirty="0" smtClean="0"/>
            </a:br>
            <a:r>
              <a:rPr lang="en-US" dirty="0">
                <a:solidFill>
                  <a:srgbClr val="B63512"/>
                </a:solidFill>
                <a:latin typeface="Arial" panose="020B0604020202020204" pitchFamily="34" charset="0"/>
                <a:cs typeface="Arial" panose="020B0604020202020204" pitchFamily="34" charset="0"/>
              </a:rPr>
              <a:t/>
            </a:r>
            <a:br>
              <a:rPr lang="en-US" dirty="0">
                <a:solidFill>
                  <a:srgbClr val="B63512"/>
                </a:solidFill>
                <a:latin typeface="Arial" panose="020B0604020202020204" pitchFamily="34" charset="0"/>
                <a:cs typeface="Arial" panose="020B0604020202020204" pitchFamily="34" charset="0"/>
              </a:rPr>
            </a:br>
            <a:r>
              <a:rPr lang="cs-CZ" sz="3100" b="1" dirty="0">
                <a:latin typeface="Arial" panose="020B0604020202020204" pitchFamily="34" charset="0"/>
                <a:cs typeface="Arial" panose="020B0604020202020204" pitchFamily="34" charset="0"/>
              </a:rPr>
              <a:t>									</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cs-CZ" b="1" dirty="0"/>
              <a:t> </a:t>
            </a:r>
            <a:r>
              <a:rPr lang="en-US" dirty="0"/>
              <a:t/>
            </a:r>
            <a:br>
              <a:rPr lang="en-US" dirty="0"/>
            </a:br>
            <a:endParaRPr lang="en-US" dirty="0">
              <a:solidFill>
                <a:srgbClr val="B63512"/>
              </a:solidFill>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2"/>
          <a:stretch>
            <a:fillRect/>
          </a:stretch>
        </p:blipFill>
        <p:spPr>
          <a:xfrm>
            <a:off x="10510708" y="97078"/>
            <a:ext cx="1457704" cy="594173"/>
          </a:xfrm>
          <a:prstGeom prst="rect">
            <a:avLst/>
          </a:prstGeom>
        </p:spPr>
      </p:pic>
      <p:graphicFrame>
        <p:nvGraphicFramePr>
          <p:cNvPr id="6" name="Tabulka 5"/>
          <p:cNvGraphicFramePr>
            <a:graphicFrameLocks noGrp="1"/>
          </p:cNvGraphicFramePr>
          <p:nvPr>
            <p:extLst>
              <p:ext uri="{D42A27DB-BD31-4B8C-83A1-F6EECF244321}">
                <p14:modId xmlns:p14="http://schemas.microsoft.com/office/powerpoint/2010/main" val="566693973"/>
              </p:ext>
            </p:extLst>
          </p:nvPr>
        </p:nvGraphicFramePr>
        <p:xfrm>
          <a:off x="1652400" y="2006612"/>
          <a:ext cx="6840811" cy="1636039"/>
        </p:xfrm>
        <a:graphic>
          <a:graphicData uri="http://schemas.openxmlformats.org/drawingml/2006/table">
            <a:tbl>
              <a:tblPr firstRow="1" firstCol="1" bandRow="1">
                <a:tableStyleId>{5C22544A-7EE6-4342-B048-85BDC9FD1C3A}</a:tableStyleId>
              </a:tblPr>
              <a:tblGrid>
                <a:gridCol w="1283335"/>
                <a:gridCol w="1963801"/>
                <a:gridCol w="3593675"/>
              </a:tblGrid>
              <a:tr h="520317">
                <a:tc>
                  <a:txBody>
                    <a:bodyPr/>
                    <a:lstStyle/>
                    <a:p>
                      <a:pPr algn="ctr">
                        <a:lnSpc>
                          <a:spcPct val="107000"/>
                        </a:lnSpc>
                        <a:spcAft>
                          <a:spcPts val="0"/>
                        </a:spcAft>
                      </a:pPr>
                      <a:r>
                        <a:rPr lang="cs-CZ" sz="1600" dirty="0">
                          <a:effectLst/>
                          <a:latin typeface="Arial" panose="020B0604020202020204" pitchFamily="34" charset="0"/>
                          <a:cs typeface="Arial" panose="020B0604020202020204" pitchFamily="34" charset="0"/>
                        </a:rPr>
                        <a:t>  Oxidační</a:t>
                      </a:r>
                      <a:endParaRPr lang="en-US" sz="1600" dirty="0">
                        <a:effectLst/>
                        <a:latin typeface="Arial" panose="020B0604020202020204" pitchFamily="34" charset="0"/>
                        <a:cs typeface="Arial" panose="020B0604020202020204" pitchFamily="34" charset="0"/>
                      </a:endParaRPr>
                    </a:p>
                    <a:p>
                      <a:pPr algn="ctr">
                        <a:lnSpc>
                          <a:spcPct val="107000"/>
                        </a:lnSpc>
                        <a:spcAft>
                          <a:spcPts val="0"/>
                        </a:spcAft>
                      </a:pPr>
                      <a:r>
                        <a:rPr lang="cs-CZ" sz="1600" dirty="0">
                          <a:effectLst/>
                          <a:latin typeface="Arial" panose="020B0604020202020204" pitchFamily="34" charset="0"/>
                          <a:cs typeface="Arial" panose="020B0604020202020204" pitchFamily="34" charset="0"/>
                        </a:rPr>
                        <a:t>číslo prvku</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cs-CZ" sz="1600" dirty="0">
                          <a:effectLst/>
                          <a:latin typeface="Arial" panose="020B0604020202020204" pitchFamily="34" charset="0"/>
                          <a:cs typeface="Arial" panose="020B0604020202020204" pitchFamily="34" charset="0"/>
                        </a:rPr>
                        <a:t>Obecný </a:t>
                      </a:r>
                      <a:r>
                        <a:rPr lang="cs-CZ" sz="1600" dirty="0" smtClean="0">
                          <a:effectLst/>
                          <a:latin typeface="Arial" panose="020B0604020202020204" pitchFamily="34" charset="0"/>
                          <a:cs typeface="Arial" panose="020B0604020202020204" pitchFamily="34" charset="0"/>
                        </a:rPr>
                        <a:t>vzorec </a:t>
                      </a:r>
                      <a:endParaRPr lang="en-US" sz="1600" dirty="0" smtClean="0">
                        <a:effectLst/>
                        <a:latin typeface="Arial" panose="020B0604020202020204" pitchFamily="34" charset="0"/>
                        <a:cs typeface="Arial" panose="020B0604020202020204" pitchFamily="34" charset="0"/>
                      </a:endParaRPr>
                    </a:p>
                    <a:p>
                      <a:pPr algn="ctr">
                        <a:lnSpc>
                          <a:spcPct val="107000"/>
                        </a:lnSpc>
                        <a:spcAft>
                          <a:spcPts val="0"/>
                        </a:spcAft>
                      </a:pPr>
                      <a:r>
                        <a:rPr lang="cs-CZ" sz="1600" dirty="0" smtClean="0">
                          <a:effectLst/>
                          <a:latin typeface="Arial" panose="020B0604020202020204" pitchFamily="34" charset="0"/>
                          <a:cs typeface="Arial" panose="020B0604020202020204" pitchFamily="34" charset="0"/>
                        </a:rPr>
                        <a:t>hydroxidu</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Aft>
                          <a:spcPts val="0"/>
                        </a:spcAft>
                      </a:pPr>
                      <a:r>
                        <a:rPr lang="cs-CZ" sz="1600" dirty="0">
                          <a:effectLst/>
                          <a:latin typeface="Arial" panose="020B0604020202020204" pitchFamily="34" charset="0"/>
                          <a:cs typeface="Arial" panose="020B0604020202020204" pitchFamily="34" charset="0"/>
                        </a:rPr>
                        <a:t>Příklad</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78549">
                <a:tc>
                  <a:txBody>
                    <a:bodyPr/>
                    <a:lstStyle/>
                    <a:p>
                      <a:pPr algn="ctr">
                        <a:lnSpc>
                          <a:spcPct val="107000"/>
                        </a:lnSpc>
                        <a:spcAft>
                          <a:spcPts val="0"/>
                        </a:spcAft>
                      </a:pPr>
                      <a:r>
                        <a:rPr lang="cs-CZ" sz="1600" dirty="0">
                          <a:effectLst/>
                          <a:latin typeface="Arial" panose="020B0604020202020204" pitchFamily="34" charset="0"/>
                          <a:cs typeface="Arial" panose="020B0604020202020204" pitchFamily="34" charset="0"/>
                        </a:rPr>
                        <a:t>I</a:t>
                      </a:r>
                      <a:r>
                        <a:rPr lang="cs-CZ" sz="1600" baseline="30000" dirty="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cs-CZ" sz="1600" dirty="0">
                          <a:effectLst/>
                          <a:latin typeface="Arial" panose="020B0604020202020204" pitchFamily="34" charset="0"/>
                          <a:cs typeface="Arial" panose="020B0604020202020204" pitchFamily="34" charset="0"/>
                        </a:rPr>
                        <a:t>M</a:t>
                      </a:r>
                      <a:r>
                        <a:rPr lang="cs-CZ" sz="1600" baseline="30000" dirty="0">
                          <a:effectLst/>
                          <a:latin typeface="Arial" panose="020B0604020202020204" pitchFamily="34" charset="0"/>
                          <a:cs typeface="Arial" panose="020B0604020202020204" pitchFamily="34" charset="0"/>
                        </a:rPr>
                        <a:t>I+</a:t>
                      </a:r>
                      <a:r>
                        <a:rPr lang="cs-CZ" sz="1600" dirty="0">
                          <a:effectLst/>
                          <a:latin typeface="Arial" panose="020B0604020202020204" pitchFamily="34" charset="0"/>
                          <a:cs typeface="Arial" panose="020B0604020202020204" pitchFamily="34" charset="0"/>
                        </a:rPr>
                        <a:t>OH</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cs-CZ" sz="1600" dirty="0" smtClean="0">
                          <a:effectLst/>
                          <a:latin typeface="Arial" panose="020B0604020202020204" pitchFamily="34" charset="0"/>
                          <a:cs typeface="Arial" panose="020B0604020202020204" pitchFamily="34" charset="0"/>
                        </a:rPr>
                        <a:t>  KOH        </a:t>
                      </a:r>
                      <a:r>
                        <a:rPr lang="cs-CZ" sz="1600" dirty="0">
                          <a:effectLst/>
                          <a:latin typeface="Arial" panose="020B0604020202020204" pitchFamily="34" charset="0"/>
                          <a:cs typeface="Arial" panose="020B0604020202020204" pitchFamily="34" charset="0"/>
                        </a:rPr>
                        <a:t>hydroxid draselný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8549">
                <a:tc>
                  <a:txBody>
                    <a:bodyPr/>
                    <a:lstStyle/>
                    <a:p>
                      <a:pPr algn="ctr">
                        <a:lnSpc>
                          <a:spcPct val="107000"/>
                        </a:lnSpc>
                        <a:spcAft>
                          <a:spcPts val="0"/>
                        </a:spcAft>
                      </a:pPr>
                      <a:r>
                        <a:rPr lang="cs-CZ" sz="1600" dirty="0">
                          <a:effectLst/>
                          <a:latin typeface="Arial" panose="020B0604020202020204" pitchFamily="34" charset="0"/>
                          <a:cs typeface="Arial" panose="020B0604020202020204" pitchFamily="34" charset="0"/>
                        </a:rPr>
                        <a:t>II</a:t>
                      </a:r>
                      <a:r>
                        <a:rPr lang="cs-CZ" sz="1600" baseline="30000" dirty="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cs-CZ" sz="1600" dirty="0" smtClean="0">
                          <a:effectLst/>
                          <a:latin typeface="Arial" panose="020B0604020202020204" pitchFamily="34" charset="0"/>
                          <a:cs typeface="Arial" panose="020B0604020202020204" pitchFamily="34" charset="0"/>
                        </a:rPr>
                        <a:t>    M</a:t>
                      </a:r>
                      <a:r>
                        <a:rPr lang="cs-CZ" sz="1600" baseline="30000" dirty="0" smtClean="0">
                          <a:effectLst/>
                          <a:latin typeface="Arial" panose="020B0604020202020204" pitchFamily="34" charset="0"/>
                          <a:cs typeface="Arial" panose="020B0604020202020204" pitchFamily="34" charset="0"/>
                        </a:rPr>
                        <a:t>II</a:t>
                      </a:r>
                      <a:r>
                        <a:rPr lang="cs-CZ" sz="1600" baseline="30000" dirty="0">
                          <a:effectLst/>
                          <a:latin typeface="Arial" panose="020B0604020202020204" pitchFamily="34" charset="0"/>
                          <a:cs typeface="Arial" panose="020B0604020202020204" pitchFamily="34" charset="0"/>
                        </a:rPr>
                        <a:t>+</a:t>
                      </a:r>
                      <a:r>
                        <a:rPr lang="cs-CZ" sz="1600" dirty="0">
                          <a:effectLst/>
                          <a:latin typeface="Arial" panose="020B0604020202020204" pitchFamily="34" charset="0"/>
                          <a:cs typeface="Arial" panose="020B0604020202020204" pitchFamily="34" charset="0"/>
                        </a:rPr>
                        <a:t>(OH)</a:t>
                      </a:r>
                      <a:r>
                        <a:rPr lang="cs-CZ" sz="1600" baseline="-25000" dirty="0">
                          <a:effectLst/>
                          <a:latin typeface="Arial" panose="020B0604020202020204" pitchFamily="34" charset="0"/>
                          <a:cs typeface="Arial" panose="020B0604020202020204" pitchFamily="34" charset="0"/>
                        </a:rPr>
                        <a:t>2</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cs-CZ" sz="1600" dirty="0" smtClean="0">
                          <a:effectLst/>
                          <a:latin typeface="Arial" panose="020B0604020202020204" pitchFamily="34" charset="0"/>
                          <a:cs typeface="Arial" panose="020B0604020202020204" pitchFamily="34" charset="0"/>
                        </a:rPr>
                        <a:t>  Ca(OH)</a:t>
                      </a:r>
                      <a:r>
                        <a:rPr lang="cs-CZ" sz="1600" baseline="-25000" dirty="0" smtClean="0">
                          <a:effectLst/>
                          <a:latin typeface="Arial" panose="020B0604020202020204" pitchFamily="34" charset="0"/>
                          <a:cs typeface="Arial" panose="020B0604020202020204" pitchFamily="34" charset="0"/>
                        </a:rPr>
                        <a:t>2</a:t>
                      </a:r>
                      <a:r>
                        <a:rPr lang="cs-CZ" sz="1600" dirty="0" smtClean="0">
                          <a:effectLst/>
                          <a:latin typeface="Arial" panose="020B0604020202020204" pitchFamily="34" charset="0"/>
                          <a:cs typeface="Arial" panose="020B0604020202020204" pitchFamily="34" charset="0"/>
                        </a:rPr>
                        <a:t>   </a:t>
                      </a:r>
                      <a:r>
                        <a:rPr lang="cs-CZ" sz="1600" dirty="0">
                          <a:effectLst/>
                          <a:latin typeface="Arial" panose="020B0604020202020204" pitchFamily="34" charset="0"/>
                          <a:cs typeface="Arial" panose="020B0604020202020204" pitchFamily="34" charset="0"/>
                        </a:rPr>
                        <a:t>hydroxid vápenatý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8549">
                <a:tc>
                  <a:txBody>
                    <a:bodyPr/>
                    <a:lstStyle/>
                    <a:p>
                      <a:pPr algn="ctr">
                        <a:lnSpc>
                          <a:spcPct val="107000"/>
                        </a:lnSpc>
                        <a:spcAft>
                          <a:spcPts val="0"/>
                        </a:spcAft>
                      </a:pPr>
                      <a:r>
                        <a:rPr lang="cs-CZ" sz="1600" dirty="0">
                          <a:effectLst/>
                          <a:latin typeface="Arial" panose="020B0604020202020204" pitchFamily="34" charset="0"/>
                          <a:cs typeface="Arial" panose="020B0604020202020204" pitchFamily="34" charset="0"/>
                        </a:rPr>
                        <a:t>III</a:t>
                      </a:r>
                      <a:r>
                        <a:rPr lang="cs-CZ" sz="1600" baseline="30000" dirty="0">
                          <a:effectLst/>
                          <a:latin typeface="Arial" panose="020B060402020202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cs-CZ" sz="1600" dirty="0" smtClean="0">
                          <a:effectLst/>
                          <a:latin typeface="Arial" panose="020B0604020202020204" pitchFamily="34" charset="0"/>
                          <a:cs typeface="Arial" panose="020B0604020202020204" pitchFamily="34" charset="0"/>
                        </a:rPr>
                        <a:t>     M</a:t>
                      </a:r>
                      <a:r>
                        <a:rPr lang="cs-CZ" sz="1600" baseline="30000" dirty="0" smtClean="0">
                          <a:effectLst/>
                          <a:latin typeface="Arial" panose="020B0604020202020204" pitchFamily="34" charset="0"/>
                          <a:cs typeface="Arial" panose="020B0604020202020204" pitchFamily="34" charset="0"/>
                        </a:rPr>
                        <a:t>III</a:t>
                      </a:r>
                      <a:r>
                        <a:rPr lang="cs-CZ" sz="1600" baseline="30000" dirty="0">
                          <a:effectLst/>
                          <a:latin typeface="Arial" panose="020B0604020202020204" pitchFamily="34" charset="0"/>
                          <a:cs typeface="Arial" panose="020B0604020202020204" pitchFamily="34" charset="0"/>
                        </a:rPr>
                        <a:t>+</a:t>
                      </a:r>
                      <a:r>
                        <a:rPr lang="cs-CZ" sz="1600" dirty="0">
                          <a:effectLst/>
                          <a:latin typeface="Arial" panose="020B0604020202020204" pitchFamily="34" charset="0"/>
                          <a:cs typeface="Arial" panose="020B0604020202020204" pitchFamily="34" charset="0"/>
                        </a:rPr>
                        <a:t>(OH)</a:t>
                      </a:r>
                      <a:r>
                        <a:rPr lang="cs-CZ" sz="1600" baseline="-25000" dirty="0">
                          <a:effectLst/>
                          <a:latin typeface="Arial" panose="020B0604020202020204" pitchFamily="34" charset="0"/>
                          <a:cs typeface="Arial" panose="020B0604020202020204" pitchFamily="34" charset="0"/>
                        </a:rPr>
                        <a:t>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cs-CZ" sz="1600" dirty="0" smtClean="0">
                          <a:effectLst/>
                          <a:latin typeface="Arial" panose="020B0604020202020204" pitchFamily="34" charset="0"/>
                          <a:cs typeface="Arial" panose="020B0604020202020204" pitchFamily="34" charset="0"/>
                        </a:rPr>
                        <a:t>  </a:t>
                      </a:r>
                      <a:r>
                        <a:rPr lang="cs-CZ" sz="1600" noProof="1" smtClean="0">
                          <a:effectLst/>
                          <a:latin typeface="Arial" panose="020B0604020202020204" pitchFamily="34" charset="0"/>
                          <a:cs typeface="Arial" panose="020B0604020202020204" pitchFamily="34" charset="0"/>
                        </a:rPr>
                        <a:t>Fe(</a:t>
                      </a:r>
                      <a:r>
                        <a:rPr lang="cs-CZ" sz="1600" dirty="0" smtClean="0">
                          <a:effectLst/>
                          <a:latin typeface="Arial" panose="020B0604020202020204" pitchFamily="34" charset="0"/>
                          <a:cs typeface="Arial" panose="020B0604020202020204" pitchFamily="34" charset="0"/>
                        </a:rPr>
                        <a:t>OH)</a:t>
                      </a:r>
                      <a:r>
                        <a:rPr lang="cs-CZ" sz="1600" baseline="-25000" dirty="0" smtClean="0">
                          <a:effectLst/>
                          <a:latin typeface="Arial" panose="020B0604020202020204" pitchFamily="34" charset="0"/>
                          <a:cs typeface="Arial" panose="020B0604020202020204" pitchFamily="34" charset="0"/>
                        </a:rPr>
                        <a:t>3</a:t>
                      </a:r>
                      <a:r>
                        <a:rPr lang="cs-CZ" sz="1600" dirty="0" smtClean="0">
                          <a:effectLst/>
                          <a:latin typeface="Arial" panose="020B0604020202020204" pitchFamily="34" charset="0"/>
                          <a:cs typeface="Arial" panose="020B0604020202020204" pitchFamily="34" charset="0"/>
                        </a:rPr>
                        <a:t>    </a:t>
                      </a:r>
                      <a:r>
                        <a:rPr lang="cs-CZ" sz="1600" dirty="0">
                          <a:effectLst/>
                          <a:latin typeface="Arial" panose="020B0604020202020204" pitchFamily="34" charset="0"/>
                          <a:cs typeface="Arial" panose="020B0604020202020204" pitchFamily="34" charset="0"/>
                        </a:rPr>
                        <a:t>hydroxid železitý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r h="278549">
                <a:tc>
                  <a:txBody>
                    <a:bodyPr/>
                    <a:lstStyle/>
                    <a:p>
                      <a:pPr algn="ctr">
                        <a:lnSpc>
                          <a:spcPct val="107000"/>
                        </a:lnSpc>
                        <a:spcAft>
                          <a:spcPts val="0"/>
                        </a:spcAft>
                      </a:pPr>
                      <a:r>
                        <a:rPr lang="cs-CZ" sz="1600">
                          <a:effectLst/>
                          <a:latin typeface="Arial" panose="020B0604020202020204" pitchFamily="34" charset="0"/>
                          <a:cs typeface="Arial" panose="020B0604020202020204" pitchFamily="34" charset="0"/>
                        </a:rPr>
                        <a:t>IV</a:t>
                      </a:r>
                      <a:r>
                        <a:rPr lang="cs-CZ" sz="1600" baseline="30000">
                          <a:effectLst/>
                          <a:latin typeface="Arial" panose="020B0604020202020204" pitchFamily="34" charset="0"/>
                          <a:cs typeface="Arial" panose="020B0604020202020204" pitchFamily="34" charset="0"/>
                        </a:rPr>
                        <a:t>+</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ct val="107000"/>
                        </a:lnSpc>
                        <a:spcAft>
                          <a:spcPts val="0"/>
                        </a:spcAft>
                      </a:pPr>
                      <a:r>
                        <a:rPr lang="cs-CZ" sz="1600" dirty="0" smtClean="0">
                          <a:effectLst/>
                          <a:latin typeface="Arial" panose="020B0604020202020204" pitchFamily="34" charset="0"/>
                          <a:cs typeface="Arial" panose="020B0604020202020204" pitchFamily="34" charset="0"/>
                        </a:rPr>
                        <a:t>     M</a:t>
                      </a:r>
                      <a:r>
                        <a:rPr lang="cs-CZ" sz="1600" baseline="30000" dirty="0" smtClean="0">
                          <a:effectLst/>
                          <a:latin typeface="Arial" panose="020B0604020202020204" pitchFamily="34" charset="0"/>
                          <a:cs typeface="Arial" panose="020B0604020202020204" pitchFamily="34" charset="0"/>
                        </a:rPr>
                        <a:t>IV</a:t>
                      </a:r>
                      <a:r>
                        <a:rPr lang="cs-CZ" sz="1600" baseline="30000" dirty="0">
                          <a:effectLst/>
                          <a:latin typeface="Arial" panose="020B0604020202020204" pitchFamily="34" charset="0"/>
                          <a:cs typeface="Arial" panose="020B0604020202020204" pitchFamily="34" charset="0"/>
                        </a:rPr>
                        <a:t>+</a:t>
                      </a:r>
                      <a:r>
                        <a:rPr lang="cs-CZ" sz="1600" dirty="0">
                          <a:effectLst/>
                          <a:latin typeface="Arial" panose="020B0604020202020204" pitchFamily="34" charset="0"/>
                          <a:cs typeface="Arial" panose="020B0604020202020204" pitchFamily="34" charset="0"/>
                        </a:rPr>
                        <a:t>(OH)</a:t>
                      </a:r>
                      <a:r>
                        <a:rPr lang="cs-CZ" sz="1600" baseline="-25000" dirty="0">
                          <a:effectLst/>
                          <a:latin typeface="Arial" panose="020B0604020202020204" pitchFamily="34" charset="0"/>
                          <a:cs typeface="Arial" panose="020B0604020202020204" pitchFamily="34" charset="0"/>
                        </a:rPr>
                        <a:t>4</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ct val="107000"/>
                        </a:lnSpc>
                        <a:spcAft>
                          <a:spcPts val="0"/>
                        </a:spcAft>
                      </a:pPr>
                      <a:r>
                        <a:rPr lang="cs-CZ" sz="1600" dirty="0" smtClean="0">
                          <a:effectLst/>
                          <a:latin typeface="Arial" panose="020B0604020202020204" pitchFamily="34" charset="0"/>
                          <a:cs typeface="Arial" panose="020B0604020202020204" pitchFamily="34" charset="0"/>
                        </a:rPr>
                        <a:t>  </a:t>
                      </a:r>
                      <a:r>
                        <a:rPr lang="cs-CZ" sz="1600" noProof="1" smtClean="0">
                          <a:effectLst/>
                          <a:latin typeface="Arial" panose="020B0604020202020204" pitchFamily="34" charset="0"/>
                          <a:cs typeface="Arial" panose="020B0604020202020204" pitchFamily="34" charset="0"/>
                        </a:rPr>
                        <a:t>Sn</a:t>
                      </a:r>
                      <a:r>
                        <a:rPr lang="cs-CZ" sz="1600" dirty="0" smtClean="0">
                          <a:effectLst/>
                          <a:latin typeface="Arial" panose="020B0604020202020204" pitchFamily="34" charset="0"/>
                          <a:cs typeface="Arial" panose="020B0604020202020204" pitchFamily="34" charset="0"/>
                        </a:rPr>
                        <a:t>(OH)</a:t>
                      </a:r>
                      <a:r>
                        <a:rPr lang="cs-CZ" sz="1600" baseline="-25000" dirty="0" smtClean="0">
                          <a:effectLst/>
                          <a:latin typeface="Arial" panose="020B0604020202020204" pitchFamily="34" charset="0"/>
                          <a:cs typeface="Arial" panose="020B0604020202020204" pitchFamily="34" charset="0"/>
                        </a:rPr>
                        <a:t>4</a:t>
                      </a:r>
                      <a:r>
                        <a:rPr lang="cs-CZ" sz="1600" dirty="0" smtClean="0">
                          <a:effectLst/>
                          <a:latin typeface="Arial" panose="020B0604020202020204" pitchFamily="34" charset="0"/>
                          <a:cs typeface="Arial" panose="020B0604020202020204" pitchFamily="34" charset="0"/>
                        </a:rPr>
                        <a:t>   </a:t>
                      </a:r>
                      <a:r>
                        <a:rPr lang="cs-CZ" sz="1600" dirty="0">
                          <a:effectLst/>
                          <a:latin typeface="Arial" panose="020B0604020202020204" pitchFamily="34" charset="0"/>
                          <a:cs typeface="Arial" panose="020B0604020202020204" pitchFamily="34" charset="0"/>
                        </a:rPr>
                        <a:t>hydroxid vápenatý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r>
            </a:tbl>
          </a:graphicData>
        </a:graphic>
      </p:graphicFrame>
      <p:sp>
        <p:nvSpPr>
          <p:cNvPr id="7" name="Obdélník 6"/>
          <p:cNvSpPr/>
          <p:nvPr/>
        </p:nvSpPr>
        <p:spPr>
          <a:xfrm>
            <a:off x="1589902" y="4457124"/>
            <a:ext cx="8559113" cy="1077218"/>
          </a:xfrm>
          <a:prstGeom prst="rect">
            <a:avLst/>
          </a:prstGeom>
        </p:spPr>
        <p:txBody>
          <a:bodyPr wrap="square">
            <a:spAutoFit/>
          </a:bodyPr>
          <a:lstStyle/>
          <a:p>
            <a:r>
              <a:rPr lang="cs-CZ" b="1" dirty="0">
                <a:latin typeface="Arial" panose="020B0604020202020204" pitchFamily="34" charset="0"/>
                <a:cs typeface="Arial" panose="020B0604020202020204" pitchFamily="34" charset="0"/>
              </a:rPr>
              <a:t>Cvičení :  </a:t>
            </a:r>
            <a:r>
              <a:rPr lang="cs-CZ" sz="2800" b="1" dirty="0"/>
              <a:t>	</a:t>
            </a:r>
          </a:p>
          <a:p>
            <a:r>
              <a:rPr lang="cs-CZ" b="1" u="sng" dirty="0">
                <a:solidFill>
                  <a:srgbClr val="4472C4"/>
                </a:solidFill>
                <a:latin typeface="Arial" panose="020B0604020202020204" pitchFamily="34" charset="0"/>
                <a:cs typeface="Arial" panose="020B0604020202020204" pitchFamily="34" charset="0"/>
              </a:rPr>
              <a:t>https://www.nazvoslovi.cz/test/slouceniny</a:t>
            </a:r>
            <a:endParaRPr lang="en-US" b="1" dirty="0">
              <a:solidFill>
                <a:srgbClr val="4472C4"/>
              </a:solidFill>
              <a:latin typeface="Arial" panose="020B0604020202020204" pitchFamily="34" charset="0"/>
              <a:cs typeface="Arial" panose="020B0604020202020204" pitchFamily="34" charset="0"/>
            </a:endParaRPr>
          </a:p>
          <a:p>
            <a:r>
              <a:rPr lang="cs-CZ" b="1" u="sng" dirty="0">
                <a:solidFill>
                  <a:srgbClr val="4472C4"/>
                </a:solidFill>
                <a:latin typeface="Arial" panose="020B0604020202020204" pitchFamily="34" charset="0"/>
                <a:cs typeface="Arial" panose="020B0604020202020204" pitchFamily="34" charset="0"/>
              </a:rPr>
              <a:t>https://www.eductify.com/cs/chemie/7/nazvoslovi-halogenidu-a-hydroxidu</a:t>
            </a:r>
            <a:endParaRPr lang="en-US" b="1" dirty="0">
              <a:solidFill>
                <a:srgbClr val="4472C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13921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79374" y="632348"/>
            <a:ext cx="9725238" cy="1280890"/>
          </a:xfrm>
        </p:spPr>
        <p:txBody>
          <a:bodyPr/>
          <a:lstStyle/>
          <a:p>
            <a:r>
              <a:rPr lang="cs-CZ" b="1" dirty="0">
                <a:solidFill>
                  <a:srgbClr val="B63512"/>
                </a:solidFill>
                <a:latin typeface="Arial" panose="020B0604020202020204" pitchFamily="34" charset="0"/>
                <a:cs typeface="Arial" panose="020B0604020202020204" pitchFamily="34" charset="0"/>
              </a:rPr>
              <a:t>VÝZNAM  CHEMIE</a:t>
            </a:r>
            <a:endParaRPr lang="en-US" dirty="0">
              <a:solidFill>
                <a:srgbClr val="B63512"/>
              </a:solidFill>
              <a:latin typeface="Arial" panose="020B0604020202020204" pitchFamily="34" charset="0"/>
              <a:cs typeface="Arial" panose="020B0604020202020204" pitchFamily="34" charset="0"/>
            </a:endParaRPr>
          </a:p>
        </p:txBody>
      </p:sp>
      <p:sp>
        <p:nvSpPr>
          <p:cNvPr id="3" name="TextovéPole 2"/>
          <p:cNvSpPr txBox="1"/>
          <p:nvPr/>
        </p:nvSpPr>
        <p:spPr>
          <a:xfrm>
            <a:off x="1779374" y="1163595"/>
            <a:ext cx="9811264" cy="4832092"/>
          </a:xfrm>
          <a:prstGeom prst="rect">
            <a:avLst/>
          </a:prstGeom>
          <a:noFill/>
        </p:spPr>
        <p:txBody>
          <a:bodyPr wrap="square" rtlCol="0">
            <a:spAutoFit/>
          </a:bodyPr>
          <a:lstStyle/>
          <a:p>
            <a:pPr algn="just"/>
            <a:r>
              <a:rPr lang="cs-CZ" sz="2800" b="1" dirty="0">
                <a:latin typeface="Arial" panose="020B0604020202020204" pitchFamily="34" charset="0"/>
                <a:cs typeface="Arial" panose="020B0604020202020204" pitchFamily="34" charset="0"/>
              </a:rPr>
              <a:t>Chemie je společně s biologií, fyzikou a zeměpisem součástí celého velkého souboru přírodních věd, které vědeckými metodami zkoumají řád a zákony, kterými se řídí celý vesmír, jehož nedílnou součástí je příroda okolo nás</a:t>
            </a:r>
            <a:r>
              <a:rPr lang="cs-CZ" sz="2800" b="1" dirty="0" smtClean="0">
                <a:latin typeface="Arial" panose="020B0604020202020204" pitchFamily="34" charset="0"/>
                <a:cs typeface="Arial" panose="020B0604020202020204" pitchFamily="34" charset="0"/>
              </a:rPr>
              <a:t>.</a:t>
            </a:r>
            <a:endParaRPr lang="cs-CZ" sz="2800" dirty="0" smtClean="0">
              <a:latin typeface="Arial" panose="020B0604020202020204" pitchFamily="34" charset="0"/>
              <a:cs typeface="Arial" panose="020B0604020202020204" pitchFamily="34" charset="0"/>
            </a:endParaRPr>
          </a:p>
          <a:p>
            <a:r>
              <a:rPr lang="cs-CZ" sz="2800" dirty="0" smtClean="0">
                <a:latin typeface="Arial" panose="020B0604020202020204" pitchFamily="34" charset="0"/>
                <a:cs typeface="Arial" panose="020B0604020202020204" pitchFamily="34" charset="0"/>
              </a:rPr>
              <a:t>	Přírodní </a:t>
            </a:r>
            <a:r>
              <a:rPr lang="cs-CZ" sz="2800" dirty="0">
                <a:latin typeface="Arial" panose="020B0604020202020204" pitchFamily="34" charset="0"/>
                <a:cs typeface="Arial" panose="020B0604020202020204" pitchFamily="34" charset="0"/>
              </a:rPr>
              <a:t>zákony	</a:t>
            </a:r>
            <a:endParaRPr lang="en-US" sz="2800" dirty="0">
              <a:latin typeface="Arial" panose="020B0604020202020204" pitchFamily="34" charset="0"/>
              <a:cs typeface="Arial" panose="020B0604020202020204" pitchFamily="34" charset="0"/>
            </a:endParaRPr>
          </a:p>
          <a:p>
            <a:r>
              <a:rPr lang="cs-CZ" sz="2800" dirty="0" smtClean="0">
                <a:latin typeface="Arial" panose="020B0604020202020204" pitchFamily="34" charset="0"/>
                <a:cs typeface="Arial" panose="020B0604020202020204" pitchFamily="34" charset="0"/>
              </a:rPr>
              <a:t>	Chemické </a:t>
            </a:r>
            <a:r>
              <a:rPr lang="cs-CZ" sz="2800" dirty="0">
                <a:latin typeface="Arial" panose="020B0604020202020204" pitchFamily="34" charset="0"/>
                <a:cs typeface="Arial" panose="020B0604020202020204" pitchFamily="34" charset="0"/>
              </a:rPr>
              <a:t>vlastnosti látek</a:t>
            </a:r>
            <a:endParaRPr lang="en-US" sz="2800" dirty="0">
              <a:latin typeface="Arial" panose="020B0604020202020204" pitchFamily="34" charset="0"/>
              <a:cs typeface="Arial" panose="020B0604020202020204" pitchFamily="34" charset="0"/>
            </a:endParaRPr>
          </a:p>
          <a:p>
            <a:r>
              <a:rPr lang="cs-CZ" sz="2800" noProof="1" smtClean="0">
                <a:latin typeface="Arial" panose="020B0604020202020204" pitchFamily="34" charset="0"/>
                <a:cs typeface="Arial" panose="020B0604020202020204" pitchFamily="34" charset="0"/>
              </a:rPr>
              <a:t>	</a:t>
            </a:r>
            <a:r>
              <a:rPr lang="en-GB" sz="2800" noProof="1" smtClean="0">
                <a:latin typeface="Arial" panose="020B0604020202020204" pitchFamily="34" charset="0"/>
                <a:cs typeface="Arial" panose="020B0604020202020204" pitchFamily="34" charset="0"/>
              </a:rPr>
              <a:t>Chemie a její disciplíny</a:t>
            </a:r>
          </a:p>
          <a:p>
            <a:r>
              <a:rPr lang="cs-CZ" sz="2800" noProof="1" smtClean="0">
                <a:latin typeface="Arial" panose="020B0604020202020204" pitchFamily="34" charset="0"/>
                <a:cs typeface="Arial" panose="020B0604020202020204" pitchFamily="34" charset="0"/>
              </a:rPr>
              <a:t>	</a:t>
            </a:r>
            <a:r>
              <a:rPr lang="en-GB" sz="2800" noProof="1" smtClean="0">
                <a:latin typeface="Arial" panose="020B0604020202020204" pitchFamily="34" charset="0"/>
                <a:cs typeface="Arial" panose="020B0604020202020204" pitchFamily="34" charset="0"/>
              </a:rPr>
              <a:t>Obecná chemie</a:t>
            </a:r>
          </a:p>
          <a:p>
            <a:r>
              <a:rPr lang="cs-CZ" sz="2800" noProof="1" smtClean="0">
                <a:latin typeface="Arial" panose="020B0604020202020204" pitchFamily="34" charset="0"/>
                <a:cs typeface="Arial" panose="020B0604020202020204" pitchFamily="34" charset="0"/>
              </a:rPr>
              <a:t>	</a:t>
            </a:r>
            <a:r>
              <a:rPr lang="en-GB" sz="2800" noProof="1" smtClean="0">
                <a:latin typeface="Arial" panose="020B0604020202020204" pitchFamily="34" charset="0"/>
                <a:cs typeface="Arial" panose="020B0604020202020204" pitchFamily="34" charset="0"/>
              </a:rPr>
              <a:t>Anorganická a organická chemie</a:t>
            </a:r>
          </a:p>
          <a:p>
            <a:r>
              <a:rPr lang="cs-CZ" sz="2800" noProof="1" smtClean="0">
                <a:latin typeface="Arial" panose="020B0604020202020204" pitchFamily="34" charset="0"/>
                <a:cs typeface="Arial" panose="020B0604020202020204" pitchFamily="34" charset="0"/>
              </a:rPr>
              <a:t>	</a:t>
            </a:r>
            <a:r>
              <a:rPr lang="en-GB" sz="2800" noProof="1" smtClean="0">
                <a:latin typeface="Arial" panose="020B0604020202020204" pitchFamily="34" charset="0"/>
                <a:cs typeface="Arial" panose="020B0604020202020204" pitchFamily="34" charset="0"/>
              </a:rPr>
              <a:t>Technická chemie, chemická technologie</a:t>
            </a:r>
            <a:r>
              <a:rPr lang="cs-CZ" sz="2800" dirty="0" smtClean="0">
                <a:latin typeface="Arial" panose="020B0604020202020204" pitchFamily="34" charset="0"/>
                <a:cs typeface="Arial" panose="020B0604020202020204" pitchFamily="34" charset="0"/>
              </a:rPr>
              <a:t>, </a:t>
            </a:r>
            <a:r>
              <a:rPr lang="cs-CZ" sz="2800" noProof="1" smtClean="0">
                <a:latin typeface="Arial" panose="020B0604020202020204" pitchFamily="34" charset="0"/>
                <a:cs typeface="Arial" panose="020B0604020202020204" pitchFamily="34" charset="0"/>
              </a:rPr>
              <a:t>chem. </a:t>
            </a:r>
            <a:r>
              <a:rPr lang="cs-CZ" sz="2800" dirty="0" smtClean="0">
                <a:latin typeface="Arial" panose="020B0604020202020204" pitchFamily="34" charset="0"/>
                <a:cs typeface="Arial" panose="020B0604020202020204" pitchFamily="34" charset="0"/>
              </a:rPr>
              <a:t>výroba </a:t>
            </a:r>
            <a:r>
              <a:rPr lang="cs-CZ" sz="2800"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sp>
        <p:nvSpPr>
          <p:cNvPr id="4" name="Obdélník 3"/>
          <p:cNvSpPr/>
          <p:nvPr/>
        </p:nvSpPr>
        <p:spPr>
          <a:xfrm>
            <a:off x="5766117" y="6292249"/>
            <a:ext cx="5738495" cy="553357"/>
          </a:xfrm>
          <a:prstGeom prst="rect">
            <a:avLst/>
          </a:prstGeom>
        </p:spPr>
        <p:txBody>
          <a:bodyPr wrap="none">
            <a:spAutoFit/>
          </a:bodyPr>
          <a:lstStyle/>
          <a:p>
            <a:pPr algn="r">
              <a:lnSpc>
                <a:spcPct val="107000"/>
              </a:lnSpc>
              <a:spcAft>
                <a:spcPts val="800"/>
              </a:spcAft>
            </a:pPr>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Odkaz</a:t>
            </a:r>
            <a:r>
              <a:rPr lang="cs-CZ" sz="2800" i="1" dirty="0">
                <a:solidFill>
                  <a:srgbClr val="F1886B"/>
                </a:solidFill>
                <a:latin typeface="Arial" panose="020B0604020202020204" pitchFamily="34" charset="0"/>
                <a:ea typeface="Calibri" panose="020F0502020204030204" pitchFamily="34" charset="0"/>
                <a:cs typeface="Arial" panose="020B0604020202020204" pitchFamily="34" charset="0"/>
              </a:rPr>
              <a:t>      </a:t>
            </a:r>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Učebnice  </a:t>
            </a:r>
            <a:r>
              <a:rPr lang="en-US"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str. </a:t>
            </a:r>
            <a:r>
              <a:rPr lang="cs-CZ" sz="2800" dirty="0" smtClean="0">
                <a:solidFill>
                  <a:srgbClr val="F1886B"/>
                </a:solidFill>
                <a:latin typeface="Arial" panose="020B0604020202020204" pitchFamily="34" charset="0"/>
                <a:ea typeface="Times New Roman" panose="02020603050405020304" pitchFamily="18" charset="0"/>
                <a:cs typeface="Arial" panose="020B0604020202020204" pitchFamily="34" charset="0"/>
              </a:rPr>
              <a:t>4</a:t>
            </a:r>
            <a:r>
              <a:rPr lang="en-US" sz="2800" dirty="0" smtClean="0">
                <a:solidFill>
                  <a:srgbClr val="F1886B"/>
                </a:solidFill>
                <a:latin typeface="Arial" panose="020B0604020202020204" pitchFamily="34" charset="0"/>
                <a:ea typeface="Times New Roman" panose="02020603050405020304" pitchFamily="18" charset="0"/>
                <a:cs typeface="Arial" panose="020B0604020202020204" pitchFamily="34" charset="0"/>
              </a:rPr>
              <a:t>-</a:t>
            </a:r>
            <a:r>
              <a:rPr lang="cs-CZ" sz="2800" dirty="0" smtClean="0">
                <a:solidFill>
                  <a:srgbClr val="F1886B"/>
                </a:solidFill>
                <a:latin typeface="Arial" panose="020B0604020202020204" pitchFamily="34" charset="0"/>
                <a:ea typeface="Times New Roman" panose="02020603050405020304" pitchFamily="18" charset="0"/>
                <a:cs typeface="Arial" panose="020B0604020202020204" pitchFamily="34" charset="0"/>
              </a:rPr>
              <a:t>7, 12-19</a:t>
            </a:r>
            <a:endPar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endParaRPr>
          </a:p>
        </p:txBody>
      </p:sp>
      <p:pic>
        <p:nvPicPr>
          <p:cNvPr id="5" name="Obrázek 4"/>
          <p:cNvPicPr>
            <a:picLocks noChangeAspect="1"/>
          </p:cNvPicPr>
          <p:nvPr/>
        </p:nvPicPr>
        <p:blipFill>
          <a:blip r:embed="rId2"/>
          <a:stretch>
            <a:fillRect/>
          </a:stretch>
        </p:blipFill>
        <p:spPr>
          <a:xfrm>
            <a:off x="10510708" y="97078"/>
            <a:ext cx="1457704" cy="594173"/>
          </a:xfrm>
          <a:prstGeom prst="rect">
            <a:avLst/>
          </a:prstGeom>
        </p:spPr>
      </p:pic>
    </p:spTree>
    <p:extLst>
      <p:ext uri="{BB962C8B-B14F-4D97-AF65-F5344CB8AC3E}">
        <p14:creationId xmlns:p14="http://schemas.microsoft.com/office/powerpoint/2010/main" val="33127868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802091" y="607634"/>
            <a:ext cx="8911687" cy="1280890"/>
          </a:xfrm>
        </p:spPr>
        <p:txBody>
          <a:bodyPr/>
          <a:lstStyle/>
          <a:p>
            <a:r>
              <a:rPr lang="cs-CZ" b="1" dirty="0">
                <a:solidFill>
                  <a:srgbClr val="B63512"/>
                </a:solidFill>
                <a:latin typeface="Arial" panose="020B0604020202020204" pitchFamily="34" charset="0"/>
                <a:cs typeface="Arial" panose="020B0604020202020204" pitchFamily="34" charset="0"/>
              </a:rPr>
              <a:t>PERIODICKÁ </a:t>
            </a:r>
            <a:r>
              <a:rPr lang="cs-CZ" b="1" dirty="0" smtClean="0">
                <a:solidFill>
                  <a:srgbClr val="B63512"/>
                </a:solidFill>
                <a:latin typeface="Arial" panose="020B0604020202020204" pitchFamily="34" charset="0"/>
                <a:cs typeface="Arial" panose="020B0604020202020204" pitchFamily="34" charset="0"/>
              </a:rPr>
              <a:t>SOUSTAVA </a:t>
            </a:r>
            <a:r>
              <a:rPr lang="cs-CZ" b="1" dirty="0">
                <a:solidFill>
                  <a:srgbClr val="B63512"/>
                </a:solidFill>
                <a:latin typeface="Arial" panose="020B0604020202020204" pitchFamily="34" charset="0"/>
                <a:cs typeface="Arial" panose="020B0604020202020204" pitchFamily="34" charset="0"/>
              </a:rPr>
              <a:t>PRVKŮ</a:t>
            </a:r>
            <a:endParaRPr lang="en-US" dirty="0">
              <a:solidFill>
                <a:srgbClr val="B63512"/>
              </a:solidFill>
              <a:latin typeface="Arial" panose="020B0604020202020204" pitchFamily="34" charset="0"/>
              <a:cs typeface="Arial" panose="020B0604020202020204" pitchFamily="34" charset="0"/>
            </a:endParaRPr>
          </a:p>
        </p:txBody>
      </p:sp>
      <p:sp>
        <p:nvSpPr>
          <p:cNvPr id="3" name="Obdélník 2"/>
          <p:cNvSpPr/>
          <p:nvPr/>
        </p:nvSpPr>
        <p:spPr>
          <a:xfrm>
            <a:off x="1359242" y="1248079"/>
            <a:ext cx="10091351" cy="5242461"/>
          </a:xfrm>
          <a:prstGeom prst="rect">
            <a:avLst/>
          </a:prstGeom>
        </p:spPr>
        <p:txBody>
          <a:bodyPr wrap="square">
            <a:spAutoFit/>
          </a:bodyPr>
          <a:lstStyle/>
          <a:p>
            <a:pPr marL="457200" algn="just">
              <a:spcAft>
                <a:spcPts val="800"/>
              </a:spcAft>
            </a:pPr>
            <a:r>
              <a:rPr lang="cs-CZ" sz="2800" dirty="0">
                <a:latin typeface="Arial" panose="020B0604020202020204" pitchFamily="34" charset="0"/>
                <a:ea typeface="Calibri" panose="020F0502020204030204" pitchFamily="34" charset="0"/>
                <a:cs typeface="Arial" panose="020B0604020202020204" pitchFamily="34" charset="0"/>
              </a:rPr>
              <a:t>Značka chemického prvku je daný mezinárodně přijatý symbol pro označení atomu tohoto prvku v textu a ve všech vzorcích chemických </a:t>
            </a:r>
            <a:r>
              <a:rPr lang="cs-CZ" sz="2800" dirty="0" smtClean="0">
                <a:latin typeface="Arial" panose="020B0604020202020204" pitchFamily="34" charset="0"/>
                <a:ea typeface="Calibri" panose="020F0502020204030204" pitchFamily="34" charset="0"/>
                <a:cs typeface="Arial" panose="020B0604020202020204" pitchFamily="34" charset="0"/>
              </a:rPr>
              <a:t>sloučenin</a:t>
            </a: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457200" algn="just">
              <a:spcAft>
                <a:spcPts val="800"/>
              </a:spcAft>
            </a:pPr>
            <a:endParaRPr lang="cs-CZ" sz="2800" dirty="0" smtClean="0">
              <a:latin typeface="Arial" panose="020B0604020202020204" pitchFamily="34" charset="0"/>
              <a:ea typeface="Calibri" panose="020F0502020204030204" pitchFamily="34" charset="0"/>
              <a:cs typeface="Arial" panose="020B0604020202020204" pitchFamily="34" charset="0"/>
            </a:endParaRPr>
          </a:p>
          <a:p>
            <a:pPr marL="457200" algn="just">
              <a:spcAft>
                <a:spcPts val="800"/>
              </a:spcAft>
            </a:pPr>
            <a:r>
              <a:rPr lang="cs-CZ" sz="2800" dirty="0" smtClean="0">
                <a:latin typeface="Arial" panose="020B0604020202020204" pitchFamily="34" charset="0"/>
                <a:ea typeface="Calibri" panose="020F0502020204030204" pitchFamily="34" charset="0"/>
                <a:cs typeface="Arial" panose="020B0604020202020204" pitchFamily="34" charset="0"/>
              </a:rPr>
              <a:t>Zařadit prvky do jednotného systému, který by charakterizoval jejich  vlastnosti, vztahy mezi prvky a podobné chování ve sloučeninách se mnoho chemiků pokoušelo již v 18. století</a:t>
            </a:r>
            <a:endParaRPr lang="en-US" sz="2800" dirty="0" smtClean="0">
              <a:latin typeface="Arial" panose="020B0604020202020204" pitchFamily="34" charset="0"/>
              <a:ea typeface="Calibri" panose="020F0502020204030204" pitchFamily="34" charset="0"/>
              <a:cs typeface="Arial" panose="020B0604020202020204" pitchFamily="34" charset="0"/>
            </a:endParaRPr>
          </a:p>
          <a:p>
            <a:pPr marL="457200" algn="just">
              <a:spcAft>
                <a:spcPts val="800"/>
              </a:spcAft>
            </a:pPr>
            <a:endParaRPr lang="cs-CZ" sz="2800" dirty="0" smtClean="0">
              <a:latin typeface="Arial" panose="020B0604020202020204" pitchFamily="34" charset="0"/>
              <a:ea typeface="Calibri" panose="020F0502020204030204" pitchFamily="34" charset="0"/>
              <a:cs typeface="Arial" panose="020B0604020202020204" pitchFamily="34" charset="0"/>
            </a:endParaRPr>
          </a:p>
          <a:p>
            <a:pPr marL="457200" algn="just">
              <a:spcAft>
                <a:spcPts val="800"/>
              </a:spcAft>
            </a:pPr>
            <a:r>
              <a:rPr lang="cs-CZ" sz="2800" dirty="0" smtClean="0">
                <a:latin typeface="Arial" panose="020B0604020202020204" pitchFamily="34" charset="0"/>
                <a:ea typeface="Calibri" panose="020F0502020204030204" pitchFamily="34" charset="0"/>
                <a:cs typeface="Arial" panose="020B0604020202020204" pitchFamily="34" charset="0"/>
              </a:rPr>
              <a:t>Až </a:t>
            </a:r>
            <a:r>
              <a:rPr lang="cs-CZ" sz="2800" dirty="0">
                <a:latin typeface="Arial" panose="020B0604020202020204" pitchFamily="34" charset="0"/>
                <a:ea typeface="Calibri" panose="020F0502020204030204" pitchFamily="34" charset="0"/>
                <a:cs typeface="Arial" panose="020B0604020202020204" pitchFamily="34" charset="0"/>
              </a:rPr>
              <a:t>teprve </a:t>
            </a:r>
            <a:r>
              <a:rPr lang="cs-CZ" sz="2800" noProof="1" smtClean="0">
                <a:latin typeface="Arial" panose="020B0604020202020204" pitchFamily="34" charset="0"/>
                <a:ea typeface="Calibri" panose="020F0502020204030204" pitchFamily="34" charset="0"/>
                <a:cs typeface="Arial" panose="020B0604020202020204" pitchFamily="34" charset="0"/>
              </a:rPr>
              <a:t>D</a:t>
            </a:r>
            <a:r>
              <a:rPr lang="cs-CZ" sz="2800" dirty="0" smtClean="0">
                <a:latin typeface="Arial" panose="020B0604020202020204" pitchFamily="34" charset="0"/>
                <a:ea typeface="Calibri" panose="020F0502020204030204" pitchFamily="34" charset="0"/>
                <a:cs typeface="Arial" panose="020B0604020202020204" pitchFamily="34" charset="0"/>
              </a:rPr>
              <a:t>. I. Mendělejev </a:t>
            </a:r>
            <a:r>
              <a:rPr lang="cs-CZ" sz="2800" dirty="0">
                <a:latin typeface="Arial" panose="020B0604020202020204" pitchFamily="34" charset="0"/>
                <a:ea typeface="Calibri" panose="020F0502020204030204" pitchFamily="34" charset="0"/>
                <a:cs typeface="Arial" panose="020B0604020202020204" pitchFamily="34" charset="0"/>
              </a:rPr>
              <a:t>v roce 1869 zařadil v té </a:t>
            </a:r>
            <a:r>
              <a:rPr lang="cs-CZ" sz="2800" dirty="0" smtClean="0">
                <a:latin typeface="Arial" panose="020B0604020202020204" pitchFamily="34" charset="0"/>
                <a:ea typeface="Calibri" panose="020F0502020204030204" pitchFamily="34" charset="0"/>
                <a:cs typeface="Arial" panose="020B0604020202020204" pitchFamily="34" charset="0"/>
              </a:rPr>
              <a:t>době </a:t>
            </a:r>
            <a:r>
              <a:rPr lang="cs-CZ" sz="2800" dirty="0">
                <a:latin typeface="Arial" panose="020B0604020202020204" pitchFamily="34" charset="0"/>
                <a:ea typeface="Calibri" panose="020F0502020204030204" pitchFamily="34" charset="0"/>
                <a:cs typeface="Arial" panose="020B0604020202020204" pitchFamily="34" charset="0"/>
              </a:rPr>
              <a:t>63 známých prvků do periodické </a:t>
            </a:r>
            <a:r>
              <a:rPr lang="cs-CZ" sz="2800" dirty="0" smtClean="0">
                <a:latin typeface="Arial" panose="020B0604020202020204" pitchFamily="34" charset="0"/>
                <a:ea typeface="Calibri" panose="020F0502020204030204" pitchFamily="34" charset="0"/>
                <a:cs typeface="Arial" panose="020B0604020202020204" pitchFamily="34" charset="0"/>
              </a:rPr>
              <a:t>soustavy </a:t>
            </a:r>
            <a:endParaRPr lang="en-US" sz="2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4" name="Obrázek 3"/>
          <p:cNvPicPr>
            <a:picLocks noChangeAspect="1"/>
          </p:cNvPicPr>
          <p:nvPr/>
        </p:nvPicPr>
        <p:blipFill>
          <a:blip r:embed="rId2"/>
          <a:stretch>
            <a:fillRect/>
          </a:stretch>
        </p:blipFill>
        <p:spPr>
          <a:xfrm>
            <a:off x="10510708" y="97078"/>
            <a:ext cx="1457704" cy="594173"/>
          </a:xfrm>
          <a:prstGeom prst="rect">
            <a:avLst/>
          </a:prstGeom>
        </p:spPr>
      </p:pic>
    </p:spTree>
    <p:extLst>
      <p:ext uri="{BB962C8B-B14F-4D97-AF65-F5344CB8AC3E}">
        <p14:creationId xmlns:p14="http://schemas.microsoft.com/office/powerpoint/2010/main" val="40746785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86762" y="566445"/>
            <a:ext cx="8911687" cy="1280890"/>
          </a:xfrm>
        </p:spPr>
        <p:txBody>
          <a:bodyPr/>
          <a:lstStyle/>
          <a:p>
            <a:r>
              <a:rPr lang="cs-CZ" b="1" dirty="0">
                <a:solidFill>
                  <a:srgbClr val="B63512"/>
                </a:solidFill>
                <a:latin typeface="Arial" panose="020B0604020202020204" pitchFamily="34" charset="0"/>
                <a:cs typeface="Arial" panose="020B0604020202020204" pitchFamily="34" charset="0"/>
              </a:rPr>
              <a:t>PERIODICKÝ ZÁKON </a:t>
            </a:r>
            <a:br>
              <a:rPr lang="cs-CZ" b="1" dirty="0">
                <a:solidFill>
                  <a:srgbClr val="B63512"/>
                </a:solidFill>
                <a:latin typeface="Arial" panose="020B0604020202020204" pitchFamily="34" charset="0"/>
                <a:cs typeface="Arial" panose="020B0604020202020204" pitchFamily="34" charset="0"/>
              </a:rPr>
            </a:br>
            <a:r>
              <a:rPr lang="cs-CZ" b="1" dirty="0">
                <a:solidFill>
                  <a:srgbClr val="B63512"/>
                </a:solidFill>
                <a:latin typeface="Arial" panose="020B0604020202020204" pitchFamily="34" charset="0"/>
                <a:cs typeface="Arial" panose="020B0604020202020204" pitchFamily="34" charset="0"/>
              </a:rPr>
              <a:t>D. I. MENDĚLEJEV</a:t>
            </a:r>
            <a:endParaRPr lang="en-US" dirty="0"/>
          </a:p>
        </p:txBody>
      </p:sp>
      <p:sp>
        <p:nvSpPr>
          <p:cNvPr id="3" name="TextovéPole 2"/>
          <p:cNvSpPr txBox="1"/>
          <p:nvPr/>
        </p:nvSpPr>
        <p:spPr>
          <a:xfrm>
            <a:off x="1686762" y="1847335"/>
            <a:ext cx="7274358" cy="3970318"/>
          </a:xfrm>
          <a:prstGeom prst="rect">
            <a:avLst/>
          </a:prstGeom>
          <a:noFill/>
        </p:spPr>
        <p:txBody>
          <a:bodyPr wrap="square" rtlCol="0">
            <a:spAutoFit/>
          </a:bodyPr>
          <a:lstStyle/>
          <a:p>
            <a:r>
              <a:rPr lang="cs-CZ" sz="2800" b="1" dirty="0">
                <a:latin typeface="Arial" panose="020B0604020202020204" pitchFamily="34" charset="0"/>
                <a:cs typeface="Arial" panose="020B0604020202020204" pitchFamily="34" charset="0"/>
              </a:rPr>
              <a:t>Za Mendělejevova života ještě nebylo známo složení atomu, existence protonů, </a:t>
            </a:r>
            <a:r>
              <a:rPr lang="cs-CZ" sz="2800" b="1" dirty="0" smtClean="0">
                <a:latin typeface="Arial" panose="020B0604020202020204" pitchFamily="34" charset="0"/>
                <a:cs typeface="Arial" panose="020B0604020202020204" pitchFamily="34" charset="0"/>
              </a:rPr>
              <a:t>neutronů </a:t>
            </a:r>
            <a:r>
              <a:rPr lang="cs-CZ" sz="2800" b="1" dirty="0">
                <a:latin typeface="Arial" panose="020B0604020202020204" pitchFamily="34" charset="0"/>
                <a:cs typeface="Arial" panose="020B0604020202020204" pitchFamily="34" charset="0"/>
              </a:rPr>
              <a:t>a elektronů, nebyla zavedena protonová čísla, ani nebyla objevena radioaktivita, izotopy prvků, atd.  </a:t>
            </a:r>
            <a:r>
              <a:rPr lang="en-US" sz="2800" dirty="0">
                <a:latin typeface="Arial" panose="020B0604020202020204" pitchFamily="34" charset="0"/>
                <a:cs typeface="Arial" panose="020B0604020202020204" pitchFamily="34" charset="0"/>
              </a:rPr>
              <a:t/>
            </a:r>
            <a:br>
              <a:rPr lang="en-US" sz="2800" dirty="0">
                <a:latin typeface="Arial" panose="020B0604020202020204" pitchFamily="34" charset="0"/>
                <a:cs typeface="Arial" panose="020B0604020202020204" pitchFamily="34" charset="0"/>
              </a:rPr>
            </a:br>
            <a:endParaRPr lang="cs-CZ" sz="2800" dirty="0" smtClean="0">
              <a:latin typeface="Arial" panose="020B0604020202020204" pitchFamily="34" charset="0"/>
              <a:cs typeface="Arial" panose="020B0604020202020204" pitchFamily="34" charset="0"/>
            </a:endParaRPr>
          </a:p>
          <a:p>
            <a:r>
              <a:rPr lang="cs-CZ" sz="2800" b="1" dirty="0" smtClean="0">
                <a:latin typeface="Arial" panose="020B0604020202020204" pitchFamily="34" charset="0"/>
                <a:cs typeface="Arial" panose="020B0604020202020204" pitchFamily="34" charset="0"/>
              </a:rPr>
              <a:t>Mendělejev </a:t>
            </a:r>
            <a:r>
              <a:rPr lang="cs-CZ" sz="2800" b="1" dirty="0">
                <a:latin typeface="Arial" panose="020B0604020202020204" pitchFamily="34" charset="0"/>
                <a:cs typeface="Arial" panose="020B0604020202020204" pitchFamily="34" charset="0"/>
              </a:rPr>
              <a:t>přesto geniálně formuloval, že vlastnosti prvků jsou periodickou funkcí jejich protonových čísel.</a:t>
            </a:r>
            <a:endParaRPr lang="en-US" sz="2800" dirty="0"/>
          </a:p>
        </p:txBody>
      </p:sp>
      <p:pic>
        <p:nvPicPr>
          <p:cNvPr id="4" name="Obrázek 3"/>
          <p:cNvPicPr>
            <a:picLocks noChangeAspect="1"/>
          </p:cNvPicPr>
          <p:nvPr/>
        </p:nvPicPr>
        <p:blipFill>
          <a:blip r:embed="rId2"/>
          <a:stretch>
            <a:fillRect/>
          </a:stretch>
        </p:blipFill>
        <p:spPr>
          <a:xfrm>
            <a:off x="10510708" y="97078"/>
            <a:ext cx="1457704" cy="594173"/>
          </a:xfrm>
          <a:prstGeom prst="rect">
            <a:avLst/>
          </a:prstGeom>
        </p:spPr>
      </p:pic>
      <p:pic>
        <p:nvPicPr>
          <p:cNvPr id="5" name="Obrázek 4"/>
          <p:cNvPicPr>
            <a:picLocks noChangeAspect="1"/>
          </p:cNvPicPr>
          <p:nvPr/>
        </p:nvPicPr>
        <p:blipFill>
          <a:blip r:embed="rId3"/>
          <a:stretch>
            <a:fillRect/>
          </a:stretch>
        </p:blipFill>
        <p:spPr>
          <a:xfrm>
            <a:off x="9160977" y="839317"/>
            <a:ext cx="2699462" cy="3379755"/>
          </a:xfrm>
          <a:prstGeom prst="rect">
            <a:avLst/>
          </a:prstGeom>
        </p:spPr>
      </p:pic>
      <p:sp>
        <p:nvSpPr>
          <p:cNvPr id="6" name="Obdélník 5"/>
          <p:cNvSpPr/>
          <p:nvPr/>
        </p:nvSpPr>
        <p:spPr>
          <a:xfrm>
            <a:off x="6537204" y="6064937"/>
            <a:ext cx="5217519" cy="553357"/>
          </a:xfrm>
          <a:prstGeom prst="rect">
            <a:avLst/>
          </a:prstGeom>
        </p:spPr>
        <p:txBody>
          <a:bodyPr wrap="none">
            <a:spAutoFit/>
          </a:bodyPr>
          <a:lstStyle/>
          <a:p>
            <a:pPr algn="r">
              <a:lnSpc>
                <a:spcPct val="107000"/>
              </a:lnSpc>
              <a:spcAft>
                <a:spcPts val="800"/>
              </a:spcAft>
            </a:pPr>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Odkaz</a:t>
            </a:r>
            <a:r>
              <a:rPr lang="cs-CZ" sz="2800" i="1" dirty="0">
                <a:solidFill>
                  <a:srgbClr val="F1886B"/>
                </a:solidFill>
                <a:latin typeface="Arial" panose="020B0604020202020204" pitchFamily="34" charset="0"/>
                <a:ea typeface="Calibri" panose="020F0502020204030204" pitchFamily="34" charset="0"/>
                <a:cs typeface="Arial" panose="020B0604020202020204" pitchFamily="34" charset="0"/>
              </a:rPr>
              <a:t>      </a:t>
            </a:r>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Učebnice  </a:t>
            </a:r>
            <a:r>
              <a:rPr lang="en-US"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str. </a:t>
            </a:r>
            <a:r>
              <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5</a:t>
            </a:r>
            <a:r>
              <a:rPr lang="cs-CZ" sz="2800" dirty="0" smtClean="0">
                <a:solidFill>
                  <a:srgbClr val="F1886B"/>
                </a:solidFill>
                <a:latin typeface="Arial" panose="020B0604020202020204" pitchFamily="34" charset="0"/>
                <a:ea typeface="Times New Roman" panose="02020603050405020304" pitchFamily="18" charset="0"/>
                <a:cs typeface="Arial" panose="020B0604020202020204" pitchFamily="34" charset="0"/>
              </a:rPr>
              <a:t>8 - 59</a:t>
            </a:r>
            <a:endPar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841501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78524" y="589276"/>
            <a:ext cx="8911687" cy="1280890"/>
          </a:xfrm>
        </p:spPr>
        <p:txBody>
          <a:bodyPr/>
          <a:lstStyle/>
          <a:p>
            <a:r>
              <a:rPr lang="cs-CZ" b="1" dirty="0" smtClean="0">
                <a:solidFill>
                  <a:srgbClr val="B63512"/>
                </a:solidFill>
                <a:latin typeface="Arial" panose="020B0604020202020204" pitchFamily="34" charset="0"/>
                <a:cs typeface="Arial" panose="020B0604020202020204" pitchFamily="34" charset="0"/>
              </a:rPr>
              <a:t>PERIODICKÁ SOUSTAVA PRVKŮ</a:t>
            </a:r>
            <a:endParaRPr lang="en-US" dirty="0">
              <a:solidFill>
                <a:srgbClr val="B63512"/>
              </a:solidFill>
              <a:latin typeface="Arial" panose="020B0604020202020204" pitchFamily="34" charset="0"/>
              <a:cs typeface="Arial" panose="020B0604020202020204" pitchFamily="34" charset="0"/>
            </a:endParaRPr>
          </a:p>
        </p:txBody>
      </p:sp>
      <p:pic>
        <p:nvPicPr>
          <p:cNvPr id="3" name="Obrázek 2"/>
          <p:cNvPicPr>
            <a:picLocks noChangeAspect="1"/>
          </p:cNvPicPr>
          <p:nvPr/>
        </p:nvPicPr>
        <p:blipFill>
          <a:blip r:embed="rId2"/>
          <a:stretch>
            <a:fillRect/>
          </a:stretch>
        </p:blipFill>
        <p:spPr>
          <a:xfrm>
            <a:off x="10510708" y="97078"/>
            <a:ext cx="1457704" cy="594173"/>
          </a:xfrm>
          <a:prstGeom prst="rect">
            <a:avLst/>
          </a:prstGeom>
        </p:spPr>
      </p:pic>
      <p:pic>
        <p:nvPicPr>
          <p:cNvPr id="5" name="Obrázek 4"/>
          <p:cNvPicPr>
            <a:picLocks noChangeAspect="1"/>
          </p:cNvPicPr>
          <p:nvPr/>
        </p:nvPicPr>
        <p:blipFill>
          <a:blip r:embed="rId3"/>
          <a:stretch>
            <a:fillRect/>
          </a:stretch>
        </p:blipFill>
        <p:spPr>
          <a:xfrm>
            <a:off x="1753662" y="1229721"/>
            <a:ext cx="8761410" cy="5319125"/>
          </a:xfrm>
          <a:prstGeom prst="rect">
            <a:avLst/>
          </a:prstGeom>
        </p:spPr>
      </p:pic>
    </p:spTree>
    <p:extLst>
      <p:ext uri="{BB962C8B-B14F-4D97-AF65-F5344CB8AC3E}">
        <p14:creationId xmlns:p14="http://schemas.microsoft.com/office/powerpoint/2010/main" val="3580162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765610" y="619859"/>
            <a:ext cx="9808081" cy="1280890"/>
          </a:xfrm>
        </p:spPr>
        <p:txBody>
          <a:bodyPr/>
          <a:lstStyle/>
          <a:p>
            <a:r>
              <a:rPr lang="cs-CZ" b="1" dirty="0">
                <a:solidFill>
                  <a:srgbClr val="B63512"/>
                </a:solidFill>
                <a:latin typeface="Arial" panose="020B0604020202020204" pitchFamily="34" charset="0"/>
                <a:cs typeface="Arial" panose="020B0604020202020204" pitchFamily="34" charset="0"/>
              </a:rPr>
              <a:t>PERIODICKÁ SOUSTAVA </a:t>
            </a:r>
            <a:r>
              <a:rPr lang="cs-CZ" b="1" dirty="0" smtClean="0">
                <a:solidFill>
                  <a:srgbClr val="B63512"/>
                </a:solidFill>
                <a:latin typeface="Arial" panose="020B0604020202020204" pitchFamily="34" charset="0"/>
                <a:cs typeface="Arial" panose="020B0604020202020204" pitchFamily="34" charset="0"/>
              </a:rPr>
              <a:t>PRVKŮ </a:t>
            </a:r>
            <a:r>
              <a:rPr lang="cs-CZ" sz="2800" b="1" dirty="0" smtClean="0">
                <a:solidFill>
                  <a:srgbClr val="B63512"/>
                </a:solidFill>
                <a:latin typeface="Arial" panose="020B0604020202020204" pitchFamily="34" charset="0"/>
                <a:cs typeface="Arial" panose="020B0604020202020204" pitchFamily="34" charset="0"/>
              </a:rPr>
              <a:t>– starší verze</a:t>
            </a:r>
            <a:endParaRPr lang="en-US" sz="2800" dirty="0">
              <a:solidFill>
                <a:srgbClr val="B63512"/>
              </a:solidFill>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a:stretch>
            <a:fillRect/>
          </a:stretch>
        </p:blipFill>
        <p:spPr>
          <a:xfrm>
            <a:off x="1765610" y="1541417"/>
            <a:ext cx="8258244" cy="4894218"/>
          </a:xfrm>
          <a:prstGeom prst="rect">
            <a:avLst/>
          </a:prstGeom>
        </p:spPr>
      </p:pic>
      <p:pic>
        <p:nvPicPr>
          <p:cNvPr id="5" name="Obrázek 4"/>
          <p:cNvPicPr>
            <a:picLocks noChangeAspect="1"/>
          </p:cNvPicPr>
          <p:nvPr/>
        </p:nvPicPr>
        <p:blipFill>
          <a:blip r:embed="rId3"/>
          <a:stretch>
            <a:fillRect/>
          </a:stretch>
        </p:blipFill>
        <p:spPr>
          <a:xfrm>
            <a:off x="10510708" y="97078"/>
            <a:ext cx="1457704" cy="594173"/>
          </a:xfrm>
          <a:prstGeom prst="rect">
            <a:avLst/>
          </a:prstGeom>
        </p:spPr>
      </p:pic>
    </p:spTree>
    <p:extLst>
      <p:ext uri="{BB962C8B-B14F-4D97-AF65-F5344CB8AC3E}">
        <p14:creationId xmlns:p14="http://schemas.microsoft.com/office/powerpoint/2010/main" val="31732468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43691" y="691251"/>
            <a:ext cx="9660036" cy="1280890"/>
          </a:xfrm>
        </p:spPr>
        <p:txBody>
          <a:bodyPr>
            <a:normAutofit fontScale="90000"/>
          </a:bodyPr>
          <a:lstStyle/>
          <a:p>
            <a:r>
              <a:rPr lang="cs-CZ" b="1" dirty="0">
                <a:solidFill>
                  <a:srgbClr val="B63512"/>
                </a:solidFill>
                <a:latin typeface="Arial" panose="020B0604020202020204" pitchFamily="34" charset="0"/>
                <a:cs typeface="Arial" panose="020B0604020202020204" pitchFamily="34" charset="0"/>
              </a:rPr>
              <a:t>CVIČENÍ  </a:t>
            </a:r>
            <a:r>
              <a:rPr lang="cs-CZ" sz="2800" b="1" dirty="0">
                <a:solidFill>
                  <a:srgbClr val="B63512"/>
                </a:solidFill>
                <a:latin typeface="Arial" panose="020B0604020202020204" pitchFamily="34" charset="0"/>
                <a:cs typeface="Arial" panose="020B0604020202020204" pitchFamily="34" charset="0"/>
              </a:rPr>
              <a:t>-  </a:t>
            </a:r>
            <a:r>
              <a:rPr lang="cs-CZ" sz="3100" b="1" dirty="0" smtClean="0">
                <a:solidFill>
                  <a:srgbClr val="B63512"/>
                </a:solidFill>
                <a:latin typeface="Arial" panose="020B0604020202020204" pitchFamily="34" charset="0"/>
                <a:cs typeface="Arial" panose="020B0604020202020204" pitchFamily="34" charset="0"/>
              </a:rPr>
              <a:t>Doplňování názvů a </a:t>
            </a:r>
            <a:r>
              <a:rPr lang="cs-CZ" sz="3100" b="1" noProof="1" smtClean="0">
                <a:solidFill>
                  <a:srgbClr val="B63512"/>
                </a:solidFill>
                <a:latin typeface="Arial" panose="020B0604020202020204" pitchFamily="34" charset="0"/>
                <a:cs typeface="Arial" panose="020B0604020202020204" pitchFamily="34" charset="0"/>
              </a:rPr>
              <a:t>chem. značek </a:t>
            </a:r>
            <a:r>
              <a:rPr lang="cs-CZ" sz="2800" b="1" noProof="1" smtClean="0">
                <a:solidFill>
                  <a:srgbClr val="B63512"/>
                </a:solidFill>
                <a:latin typeface="Arial" panose="020B0604020202020204" pitchFamily="34" charset="0"/>
                <a:cs typeface="Arial" panose="020B0604020202020204" pitchFamily="34" charset="0"/>
              </a:rPr>
              <a:t>prvků</a:t>
            </a:r>
            <a:br>
              <a:rPr lang="cs-CZ" sz="2800" b="1" noProof="1" smtClean="0">
                <a:solidFill>
                  <a:srgbClr val="B63512"/>
                </a:solidFill>
                <a:latin typeface="Arial" panose="020B0604020202020204" pitchFamily="34" charset="0"/>
                <a:cs typeface="Arial" panose="020B0604020202020204" pitchFamily="34" charset="0"/>
              </a:rPr>
            </a:br>
            <a:r>
              <a:rPr lang="cs-CZ" sz="2800" b="1" noProof="1" smtClean="0">
                <a:solidFill>
                  <a:srgbClr val="B63512"/>
                </a:solidFill>
                <a:latin typeface="Arial" panose="020B0604020202020204" pitchFamily="34" charset="0"/>
                <a:cs typeface="Arial" panose="020B0604020202020204" pitchFamily="34" charset="0"/>
              </a:rPr>
              <a:t/>
            </a:r>
            <a:br>
              <a:rPr lang="cs-CZ" sz="2800" b="1" noProof="1" smtClean="0">
                <a:solidFill>
                  <a:srgbClr val="B63512"/>
                </a:solidFill>
                <a:latin typeface="Arial" panose="020B0604020202020204" pitchFamily="34" charset="0"/>
                <a:cs typeface="Arial" panose="020B0604020202020204" pitchFamily="34" charset="0"/>
              </a:rPr>
            </a:br>
            <a:r>
              <a:rPr lang="cs-CZ" sz="2800" b="1" noProof="1" smtClean="0">
                <a:solidFill>
                  <a:srgbClr val="B63512"/>
                </a:solidFill>
                <a:latin typeface="Arial" panose="020B0604020202020204" pitchFamily="34" charset="0"/>
                <a:cs typeface="Arial" panose="020B0604020202020204" pitchFamily="34" charset="0"/>
              </a:rPr>
              <a:t/>
            </a:r>
            <a:br>
              <a:rPr lang="cs-CZ" sz="2800" b="1" noProof="1" smtClean="0">
                <a:solidFill>
                  <a:srgbClr val="B63512"/>
                </a:solidFill>
                <a:latin typeface="Arial" panose="020B0604020202020204" pitchFamily="34" charset="0"/>
                <a:cs typeface="Arial" panose="020B0604020202020204" pitchFamily="34" charset="0"/>
              </a:rPr>
            </a:br>
            <a:r>
              <a:rPr lang="cs-CZ" sz="2800" b="1" noProof="1" smtClean="0">
                <a:solidFill>
                  <a:srgbClr val="B63512"/>
                </a:solidFill>
                <a:latin typeface="Arial" panose="020B0604020202020204" pitchFamily="34" charset="0"/>
                <a:cs typeface="Arial" panose="020B0604020202020204" pitchFamily="34" charset="0"/>
              </a:rPr>
              <a:t/>
            </a:r>
            <a:br>
              <a:rPr lang="cs-CZ" sz="2800" b="1" noProof="1" smtClean="0">
                <a:solidFill>
                  <a:srgbClr val="B63512"/>
                </a:solidFill>
                <a:latin typeface="Arial" panose="020B0604020202020204" pitchFamily="34" charset="0"/>
                <a:cs typeface="Arial" panose="020B0604020202020204" pitchFamily="34" charset="0"/>
              </a:rPr>
            </a:br>
            <a:r>
              <a:rPr lang="cs-CZ" b="1" dirty="0" smtClean="0">
                <a:solidFill>
                  <a:srgbClr val="B63512"/>
                </a:solidFill>
                <a:latin typeface="Arial" panose="020B0604020202020204" pitchFamily="34" charset="0"/>
                <a:cs typeface="Arial" panose="020B0604020202020204" pitchFamily="34" charset="0"/>
              </a:rPr>
              <a:t>OPAKOVÁNÍ </a:t>
            </a:r>
            <a:r>
              <a:rPr lang="cs-CZ" sz="3100" b="1" dirty="0">
                <a:solidFill>
                  <a:srgbClr val="B63512"/>
                </a:solidFill>
                <a:latin typeface="Arial" panose="020B0604020202020204" pitchFamily="34" charset="0"/>
                <a:cs typeface="Arial" panose="020B0604020202020204" pitchFamily="34" charset="0"/>
              </a:rPr>
              <a:t>– </a:t>
            </a:r>
            <a:r>
              <a:rPr lang="cs-CZ" sz="3100" b="1" dirty="0" smtClean="0">
                <a:solidFill>
                  <a:srgbClr val="B63512"/>
                </a:solidFill>
                <a:latin typeface="Arial" panose="020B0604020202020204" pitchFamily="34" charset="0"/>
                <a:cs typeface="Arial" panose="020B0604020202020204" pitchFamily="34" charset="0"/>
              </a:rPr>
              <a:t>Periodická </a:t>
            </a:r>
            <a:r>
              <a:rPr lang="cs-CZ" sz="3100" b="1" dirty="0">
                <a:solidFill>
                  <a:srgbClr val="B63512"/>
                </a:solidFill>
                <a:latin typeface="Arial" panose="020B0604020202020204" pitchFamily="34" charset="0"/>
                <a:cs typeface="Arial" panose="020B0604020202020204" pitchFamily="34" charset="0"/>
              </a:rPr>
              <a:t>soustava prvků</a:t>
            </a:r>
            <a:br>
              <a:rPr lang="cs-CZ" sz="3100" b="1" dirty="0">
                <a:solidFill>
                  <a:srgbClr val="B63512"/>
                </a:solidFill>
                <a:latin typeface="Arial" panose="020B0604020202020204" pitchFamily="34" charset="0"/>
                <a:cs typeface="Arial" panose="020B0604020202020204" pitchFamily="34" charset="0"/>
              </a:rPr>
            </a:br>
            <a:r>
              <a:rPr lang="cs-CZ" sz="3100" b="1" dirty="0">
                <a:solidFill>
                  <a:srgbClr val="B63512"/>
                </a:solidFill>
                <a:latin typeface="Arial" panose="020B0604020202020204" pitchFamily="34" charset="0"/>
                <a:cs typeface="Arial" panose="020B0604020202020204" pitchFamily="34" charset="0"/>
              </a:rPr>
              <a:t>	</a:t>
            </a:r>
            <a:r>
              <a:rPr lang="cs-CZ" sz="3100" b="1" dirty="0" smtClean="0">
                <a:solidFill>
                  <a:srgbClr val="B63512"/>
                </a:solidFill>
                <a:latin typeface="Arial" panose="020B0604020202020204" pitchFamily="34" charset="0"/>
                <a:cs typeface="Arial" panose="020B0604020202020204" pitchFamily="34" charset="0"/>
              </a:rPr>
              <a:t>                        Značky </a:t>
            </a:r>
            <a:r>
              <a:rPr lang="cs-CZ" sz="3100" b="1" dirty="0">
                <a:solidFill>
                  <a:srgbClr val="B63512"/>
                </a:solidFill>
                <a:latin typeface="Arial" panose="020B0604020202020204" pitchFamily="34" charset="0"/>
                <a:cs typeface="Arial" panose="020B0604020202020204" pitchFamily="34" charset="0"/>
              </a:rPr>
              <a:t>a názvy chemických </a:t>
            </a:r>
            <a:r>
              <a:rPr lang="cs-CZ" sz="3100" b="1" dirty="0" smtClean="0">
                <a:solidFill>
                  <a:srgbClr val="B63512"/>
                </a:solidFill>
                <a:latin typeface="Arial" panose="020B0604020202020204" pitchFamily="34" charset="0"/>
                <a:cs typeface="Arial" panose="020B0604020202020204" pitchFamily="34" charset="0"/>
              </a:rPr>
              <a:t>prvků</a:t>
            </a:r>
            <a:br>
              <a:rPr lang="cs-CZ" sz="3100" b="1" dirty="0" smtClean="0">
                <a:solidFill>
                  <a:srgbClr val="B63512"/>
                </a:solidFill>
                <a:latin typeface="Arial" panose="020B0604020202020204" pitchFamily="34" charset="0"/>
                <a:cs typeface="Arial" panose="020B0604020202020204" pitchFamily="34" charset="0"/>
              </a:rPr>
            </a:br>
            <a:r>
              <a:rPr lang="cs-CZ" sz="3100" b="1" dirty="0" smtClean="0">
                <a:solidFill>
                  <a:srgbClr val="B63512"/>
                </a:solidFill>
                <a:latin typeface="Arial" panose="020B0604020202020204" pitchFamily="34" charset="0"/>
                <a:cs typeface="Arial" panose="020B0604020202020204" pitchFamily="34" charset="0"/>
              </a:rPr>
              <a:t/>
            </a:r>
            <a:br>
              <a:rPr lang="cs-CZ" sz="3100" b="1" dirty="0" smtClean="0">
                <a:solidFill>
                  <a:srgbClr val="B63512"/>
                </a:solidFill>
                <a:latin typeface="Arial" panose="020B0604020202020204" pitchFamily="34" charset="0"/>
                <a:cs typeface="Arial" panose="020B0604020202020204" pitchFamily="34" charset="0"/>
              </a:rPr>
            </a:br>
            <a:r>
              <a:rPr lang="cs-CZ" sz="3100" b="1" dirty="0">
                <a:solidFill>
                  <a:srgbClr val="B63512"/>
                </a:solidFill>
                <a:latin typeface="Arial" panose="020B0604020202020204" pitchFamily="34" charset="0"/>
                <a:cs typeface="Arial" panose="020B0604020202020204" pitchFamily="34" charset="0"/>
              </a:rPr>
              <a:t/>
            </a:r>
            <a:br>
              <a:rPr lang="cs-CZ" sz="3100" b="1" dirty="0">
                <a:solidFill>
                  <a:srgbClr val="B63512"/>
                </a:solidFill>
                <a:latin typeface="Arial" panose="020B0604020202020204" pitchFamily="34" charset="0"/>
                <a:cs typeface="Arial" panose="020B0604020202020204" pitchFamily="34" charset="0"/>
              </a:rPr>
            </a:br>
            <a:r>
              <a:rPr lang="cs-CZ" sz="4000" b="1" dirty="0" smtClean="0">
                <a:solidFill>
                  <a:srgbClr val="B63512"/>
                </a:solidFill>
                <a:latin typeface="Arial" panose="020B0604020202020204" pitchFamily="34" charset="0"/>
                <a:cs typeface="Arial" panose="020B0604020202020204" pitchFamily="34" charset="0"/>
              </a:rPr>
              <a:t>TEST</a:t>
            </a:r>
            <a:r>
              <a:rPr lang="cs-CZ" sz="2800" b="1" dirty="0" smtClean="0"/>
              <a:t> </a:t>
            </a:r>
            <a:r>
              <a:rPr lang="cs-CZ" sz="3100" b="1" dirty="0">
                <a:solidFill>
                  <a:srgbClr val="B63512"/>
                </a:solidFill>
                <a:latin typeface="Arial" panose="020B0604020202020204" pitchFamily="34" charset="0"/>
                <a:cs typeface="Arial" panose="020B0604020202020204" pitchFamily="34" charset="0"/>
              </a:rPr>
              <a:t>-  Doplňování názvů a </a:t>
            </a:r>
            <a:r>
              <a:rPr lang="cs-CZ" sz="3100" b="1" noProof="1">
                <a:solidFill>
                  <a:srgbClr val="B63512"/>
                </a:solidFill>
                <a:latin typeface="Arial" panose="020B0604020202020204" pitchFamily="34" charset="0"/>
                <a:cs typeface="Arial" panose="020B0604020202020204" pitchFamily="34" charset="0"/>
              </a:rPr>
              <a:t>chem. značek prvků</a:t>
            </a:r>
            <a:r>
              <a:rPr lang="en-US" sz="3100" dirty="0">
                <a:latin typeface="Arial" panose="020B0604020202020204" pitchFamily="34" charset="0"/>
                <a:cs typeface="Arial" panose="020B0604020202020204" pitchFamily="34" charset="0"/>
              </a:rPr>
              <a:t/>
            </a:r>
            <a:br>
              <a:rPr lang="en-US" sz="3100" dirty="0">
                <a:latin typeface="Arial" panose="020B0604020202020204" pitchFamily="34" charset="0"/>
                <a:cs typeface="Arial" panose="020B0604020202020204" pitchFamily="34" charset="0"/>
              </a:rPr>
            </a:br>
            <a:r>
              <a:rPr lang="cs-CZ" sz="3100" b="1" dirty="0" smtClean="0">
                <a:solidFill>
                  <a:srgbClr val="B63512"/>
                </a:solidFill>
                <a:latin typeface="Arial" panose="020B0604020202020204" pitchFamily="34" charset="0"/>
                <a:cs typeface="Arial" panose="020B0604020202020204" pitchFamily="34" charset="0"/>
              </a:rPr>
              <a:t> </a:t>
            </a:r>
            <a:r>
              <a:rPr lang="en-US" sz="3100" b="1" dirty="0">
                <a:solidFill>
                  <a:srgbClr val="B63512"/>
                </a:solidFill>
                <a:latin typeface="Arial" panose="020B0604020202020204" pitchFamily="34" charset="0"/>
                <a:cs typeface="Arial" panose="020B0604020202020204" pitchFamily="34" charset="0"/>
              </a:rPr>
              <a:t/>
            </a:r>
            <a:br>
              <a:rPr lang="en-US" sz="3100" b="1" dirty="0">
                <a:solidFill>
                  <a:srgbClr val="B63512"/>
                </a:solidFill>
                <a:latin typeface="Arial" panose="020B0604020202020204" pitchFamily="34" charset="0"/>
                <a:cs typeface="Arial" panose="020B0604020202020204" pitchFamily="34" charset="0"/>
              </a:rPr>
            </a:br>
            <a:endParaRPr lang="cs-CZ" sz="3100" noProof="1"/>
          </a:p>
        </p:txBody>
      </p:sp>
      <p:pic>
        <p:nvPicPr>
          <p:cNvPr id="3" name="Obrázek 2"/>
          <p:cNvPicPr>
            <a:picLocks noChangeAspect="1"/>
          </p:cNvPicPr>
          <p:nvPr/>
        </p:nvPicPr>
        <p:blipFill>
          <a:blip r:embed="rId2"/>
          <a:stretch>
            <a:fillRect/>
          </a:stretch>
        </p:blipFill>
        <p:spPr>
          <a:xfrm>
            <a:off x="10510708" y="97078"/>
            <a:ext cx="1457704" cy="594173"/>
          </a:xfrm>
          <a:prstGeom prst="rect">
            <a:avLst/>
          </a:prstGeom>
        </p:spPr>
      </p:pic>
    </p:spTree>
    <p:extLst>
      <p:ext uri="{BB962C8B-B14F-4D97-AF65-F5344CB8AC3E}">
        <p14:creationId xmlns:p14="http://schemas.microsoft.com/office/powerpoint/2010/main" val="5087655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669816" y="554442"/>
            <a:ext cx="8911687" cy="1280890"/>
          </a:xfrm>
        </p:spPr>
        <p:txBody>
          <a:bodyPr/>
          <a:lstStyle/>
          <a:p>
            <a:r>
              <a:rPr lang="cs-CZ" b="1" dirty="0">
                <a:solidFill>
                  <a:srgbClr val="B63512"/>
                </a:solidFill>
                <a:latin typeface="Arial" panose="020B0604020202020204" pitchFamily="34" charset="0"/>
                <a:cs typeface="Arial" panose="020B0604020202020204" pitchFamily="34" charset="0"/>
              </a:rPr>
              <a:t>STAVBA ATOMU</a:t>
            </a:r>
            <a:endParaRPr lang="en-US" dirty="0">
              <a:solidFill>
                <a:srgbClr val="B63512"/>
              </a:solidFill>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a:stretch>
            <a:fillRect/>
          </a:stretch>
        </p:blipFill>
        <p:spPr>
          <a:xfrm>
            <a:off x="10510708" y="97078"/>
            <a:ext cx="1457704" cy="594173"/>
          </a:xfrm>
          <a:prstGeom prst="rect">
            <a:avLst/>
          </a:prstGeom>
        </p:spPr>
      </p:pic>
      <p:sp>
        <p:nvSpPr>
          <p:cNvPr id="5" name="Obdélník 4"/>
          <p:cNvSpPr/>
          <p:nvPr/>
        </p:nvSpPr>
        <p:spPr>
          <a:xfrm>
            <a:off x="6810957" y="6109630"/>
            <a:ext cx="4990469" cy="553357"/>
          </a:xfrm>
          <a:prstGeom prst="rect">
            <a:avLst/>
          </a:prstGeom>
        </p:spPr>
        <p:txBody>
          <a:bodyPr wrap="none">
            <a:spAutoFit/>
          </a:bodyPr>
          <a:lstStyle/>
          <a:p>
            <a:pPr algn="r">
              <a:lnSpc>
                <a:spcPct val="107000"/>
              </a:lnSpc>
              <a:spcAft>
                <a:spcPts val="800"/>
              </a:spcAft>
            </a:pPr>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Odkaz</a:t>
            </a:r>
            <a:r>
              <a:rPr lang="cs-CZ" sz="2800" i="1" dirty="0">
                <a:solidFill>
                  <a:srgbClr val="F1886B"/>
                </a:solidFill>
                <a:latin typeface="Arial" panose="020B0604020202020204" pitchFamily="34" charset="0"/>
                <a:ea typeface="Calibri" panose="020F0502020204030204" pitchFamily="34" charset="0"/>
                <a:cs typeface="Arial" panose="020B0604020202020204" pitchFamily="34" charset="0"/>
              </a:rPr>
              <a:t>      </a:t>
            </a:r>
            <a:r>
              <a:rPr lang="cs-CZ" sz="2800" dirty="0">
                <a:solidFill>
                  <a:srgbClr val="F1886B"/>
                </a:solidFill>
                <a:latin typeface="Arial" panose="020B0604020202020204" pitchFamily="34" charset="0"/>
                <a:ea typeface="Calibri" panose="020F0502020204030204" pitchFamily="34" charset="0"/>
                <a:cs typeface="Arial" panose="020B0604020202020204" pitchFamily="34" charset="0"/>
              </a:rPr>
              <a:t>Učebnice  </a:t>
            </a:r>
            <a:r>
              <a:rPr lang="en-US"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str. </a:t>
            </a:r>
            <a:r>
              <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8</a:t>
            </a:r>
            <a:r>
              <a:rPr lang="cs-CZ" sz="2800" dirty="0" smtClean="0">
                <a:solidFill>
                  <a:srgbClr val="F1886B"/>
                </a:solidFill>
                <a:latin typeface="Arial" panose="020B0604020202020204" pitchFamily="34" charset="0"/>
                <a:ea typeface="Times New Roman" panose="02020603050405020304" pitchFamily="18" charset="0"/>
                <a:cs typeface="Arial" panose="020B0604020202020204" pitchFamily="34" charset="0"/>
              </a:rPr>
              <a:t> </a:t>
            </a:r>
            <a:r>
              <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rPr>
              <a:t>- </a:t>
            </a:r>
            <a:r>
              <a:rPr lang="cs-CZ" sz="2800" dirty="0" smtClean="0">
                <a:solidFill>
                  <a:srgbClr val="F1886B"/>
                </a:solidFill>
                <a:latin typeface="Arial" panose="020B0604020202020204" pitchFamily="34" charset="0"/>
                <a:ea typeface="Times New Roman" panose="02020603050405020304" pitchFamily="18" charset="0"/>
                <a:cs typeface="Arial" panose="020B0604020202020204" pitchFamily="34" charset="0"/>
              </a:rPr>
              <a:t>11</a:t>
            </a:r>
            <a:endParaRPr lang="cs-CZ" sz="2800" dirty="0">
              <a:solidFill>
                <a:srgbClr val="F1886B"/>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TextovéPole 5"/>
          <p:cNvSpPr txBox="1"/>
          <p:nvPr/>
        </p:nvSpPr>
        <p:spPr>
          <a:xfrm>
            <a:off x="1667586" y="1194887"/>
            <a:ext cx="10133840" cy="5109091"/>
          </a:xfrm>
          <a:prstGeom prst="rect">
            <a:avLst/>
          </a:prstGeom>
          <a:noFill/>
        </p:spPr>
        <p:txBody>
          <a:bodyPr wrap="square" rtlCol="0">
            <a:spAutoFit/>
          </a:bodyPr>
          <a:lstStyle/>
          <a:p>
            <a:r>
              <a:rPr lang="cs-CZ" sz="2800" b="1" dirty="0">
                <a:latin typeface="Arial" panose="020B0604020202020204" pitchFamily="34" charset="0"/>
                <a:cs typeface="Arial" panose="020B0604020202020204" pitchFamily="34" charset="0"/>
              </a:rPr>
              <a:t>Atom prvku je velmi </a:t>
            </a:r>
            <a:r>
              <a:rPr lang="cs-CZ" sz="2800" b="1" noProof="1" smtClean="0">
                <a:latin typeface="Arial" panose="020B0604020202020204" pitchFamily="34" charset="0"/>
                <a:cs typeface="Arial" panose="020B0604020202020204" pitchFamily="34" charset="0"/>
              </a:rPr>
              <a:t>velmi malý útvar. Průměr atomu je přibližně 10</a:t>
            </a:r>
            <a:r>
              <a:rPr lang="cs-CZ" sz="2800" b="1" baseline="30000" noProof="1" smtClean="0">
                <a:latin typeface="Arial" panose="020B0604020202020204" pitchFamily="34" charset="0"/>
                <a:cs typeface="Arial" panose="020B0604020202020204" pitchFamily="34" charset="0"/>
              </a:rPr>
              <a:t>-10</a:t>
            </a:r>
            <a:r>
              <a:rPr lang="cs-CZ" sz="2800" b="1" noProof="1" smtClean="0">
                <a:latin typeface="Arial" panose="020B0604020202020204" pitchFamily="34" charset="0"/>
                <a:cs typeface="Arial" panose="020B0604020202020204" pitchFamily="34" charset="0"/>
              </a:rPr>
              <a:t> m, tj. 0,1 nm. </a:t>
            </a:r>
            <a:r>
              <a:rPr lang="cs-CZ" sz="2800" b="1" dirty="0" smtClean="0">
                <a:latin typeface="Arial" panose="020B0604020202020204" pitchFamily="34" charset="0"/>
                <a:cs typeface="Arial" panose="020B0604020202020204" pitchFamily="34" charset="0"/>
              </a:rPr>
              <a:t>Atom </a:t>
            </a:r>
            <a:r>
              <a:rPr lang="cs-CZ" sz="2800" b="1" dirty="0">
                <a:latin typeface="Arial" panose="020B0604020202020204" pitchFamily="34" charset="0"/>
                <a:cs typeface="Arial" panose="020B0604020202020204" pitchFamily="34" charset="0"/>
              </a:rPr>
              <a:t>prvku je elektricky </a:t>
            </a:r>
            <a:r>
              <a:rPr lang="cs-CZ" sz="2800" b="1" dirty="0" smtClean="0">
                <a:latin typeface="Arial" panose="020B0604020202020204" pitchFamily="34" charset="0"/>
                <a:cs typeface="Arial" panose="020B0604020202020204" pitchFamily="34" charset="0"/>
              </a:rPr>
              <a:t>neutrální</a:t>
            </a:r>
            <a:endParaRPr lang="en-US" sz="2800" dirty="0">
              <a:latin typeface="Arial" panose="020B0604020202020204" pitchFamily="34" charset="0"/>
              <a:cs typeface="Arial" panose="020B0604020202020204" pitchFamily="34" charset="0"/>
            </a:endParaRPr>
          </a:p>
          <a:p>
            <a:endParaRPr lang="cs-CZ" sz="2800" b="1" dirty="0" smtClean="0">
              <a:latin typeface="Arial" panose="020B0604020202020204" pitchFamily="34" charset="0"/>
              <a:cs typeface="Arial" panose="020B0604020202020204" pitchFamily="34" charset="0"/>
            </a:endParaRPr>
          </a:p>
          <a:p>
            <a:r>
              <a:rPr lang="cs-CZ" sz="2800" b="1" dirty="0" smtClean="0">
                <a:latin typeface="Arial" panose="020B0604020202020204" pitchFamily="34" charset="0"/>
                <a:cs typeface="Arial" panose="020B0604020202020204" pitchFamily="34" charset="0"/>
              </a:rPr>
              <a:t>Jádro </a:t>
            </a:r>
            <a:r>
              <a:rPr lang="cs-CZ" sz="2800" b="1" dirty="0">
                <a:latin typeface="Arial" panose="020B0604020202020204" pitchFamily="34" charset="0"/>
                <a:cs typeface="Arial" panose="020B0604020202020204" pitchFamily="34" charset="0"/>
              </a:rPr>
              <a:t>atomu obsahuje elementární částice protony a neutrony, elektronový obal vyplňují elektrony.</a:t>
            </a:r>
            <a:endParaRPr lang="en-US" sz="2800" dirty="0">
              <a:latin typeface="Arial" panose="020B0604020202020204" pitchFamily="34" charset="0"/>
              <a:cs typeface="Arial" panose="020B0604020202020204" pitchFamily="34" charset="0"/>
            </a:endParaRPr>
          </a:p>
          <a:p>
            <a:r>
              <a:rPr lang="cs-CZ" sz="2800" b="1" dirty="0">
                <a:latin typeface="Arial" panose="020B0604020202020204" pitchFamily="34" charset="0"/>
                <a:cs typeface="Arial" panose="020B0604020202020204" pitchFamily="34" charset="0"/>
              </a:rPr>
              <a:t>Hmotnost protonu, hmotnost elektronu </a:t>
            </a:r>
            <a:r>
              <a:rPr lang="cs-CZ" sz="2800" dirty="0">
                <a:latin typeface="Arial" panose="020B0604020202020204" pitchFamily="34" charset="0"/>
                <a:cs typeface="Arial" panose="020B0604020202020204" pitchFamily="34" charset="0"/>
              </a:rPr>
              <a:t>(učebnice str. </a:t>
            </a:r>
            <a:r>
              <a:rPr lang="cs-CZ" sz="2800" dirty="0" smtClean="0">
                <a:latin typeface="Arial" panose="020B0604020202020204" pitchFamily="34" charset="0"/>
                <a:cs typeface="Arial" panose="020B0604020202020204" pitchFamily="34" charset="0"/>
              </a:rPr>
              <a:t>54)</a:t>
            </a:r>
            <a:endParaRPr lang="en-US" sz="2800" dirty="0">
              <a:latin typeface="Arial" panose="020B0604020202020204" pitchFamily="34" charset="0"/>
              <a:cs typeface="Arial" panose="020B0604020202020204" pitchFamily="34" charset="0"/>
            </a:endParaRPr>
          </a:p>
          <a:p>
            <a:r>
              <a:rPr lang="cs-CZ" sz="2800" b="1" dirty="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a:p>
            <a:r>
              <a:rPr lang="cs-CZ" sz="2800" dirty="0" smtClean="0">
                <a:latin typeface="Arial" panose="020B0604020202020204" pitchFamily="34" charset="0"/>
                <a:cs typeface="Arial" panose="020B0604020202020204" pitchFamily="34" charset="0"/>
              </a:rPr>
              <a:t>	PROTONOVÉ </a:t>
            </a:r>
            <a:r>
              <a:rPr lang="cs-CZ" sz="2800" dirty="0">
                <a:latin typeface="Arial" panose="020B0604020202020204" pitchFamily="34" charset="0"/>
                <a:cs typeface="Arial" panose="020B0604020202020204" pitchFamily="34" charset="0"/>
              </a:rPr>
              <a:t>ČÍSLO</a:t>
            </a:r>
            <a:endParaRPr lang="en-US" sz="2800" dirty="0">
              <a:latin typeface="Arial" panose="020B0604020202020204" pitchFamily="34" charset="0"/>
              <a:cs typeface="Arial" panose="020B0604020202020204" pitchFamily="34" charset="0"/>
            </a:endParaRPr>
          </a:p>
          <a:p>
            <a:r>
              <a:rPr lang="cs-CZ" sz="2800" dirty="0" smtClean="0">
                <a:latin typeface="Arial" panose="020B0604020202020204" pitchFamily="34" charset="0"/>
                <a:cs typeface="Arial" panose="020B0604020202020204" pitchFamily="34" charset="0"/>
              </a:rPr>
              <a:t>	NUKLEOVÉ </a:t>
            </a:r>
            <a:r>
              <a:rPr lang="cs-CZ" sz="2800" dirty="0">
                <a:latin typeface="Arial" panose="020B0604020202020204" pitchFamily="34" charset="0"/>
                <a:cs typeface="Arial" panose="020B0604020202020204" pitchFamily="34" charset="0"/>
              </a:rPr>
              <a:t>ČÍSLO</a:t>
            </a:r>
            <a:endParaRPr lang="en-US" sz="2800" dirty="0">
              <a:latin typeface="Arial" panose="020B0604020202020204" pitchFamily="34" charset="0"/>
              <a:cs typeface="Arial" panose="020B0604020202020204" pitchFamily="34" charset="0"/>
            </a:endParaRPr>
          </a:p>
          <a:p>
            <a:r>
              <a:rPr lang="cs-CZ" sz="2800" dirty="0" smtClean="0">
                <a:latin typeface="Arial" panose="020B0604020202020204" pitchFamily="34" charset="0"/>
                <a:cs typeface="Arial" panose="020B0604020202020204" pitchFamily="34" charset="0"/>
              </a:rPr>
              <a:t>	IZOTOP </a:t>
            </a:r>
            <a:r>
              <a:rPr lang="cs-CZ" sz="2800" dirty="0">
                <a:latin typeface="Arial" panose="020B0604020202020204" pitchFamily="34" charset="0"/>
                <a:cs typeface="Arial" panose="020B0604020202020204" pitchFamily="34" charset="0"/>
              </a:rPr>
              <a:t>PRVKU</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561507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Stébla">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374</TotalTime>
  <Words>633</Words>
  <Application>Microsoft Office PowerPoint</Application>
  <PresentationFormat>Širokoúhlá obrazovka</PresentationFormat>
  <Paragraphs>161</Paragraphs>
  <Slides>20</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20</vt:i4>
      </vt:variant>
    </vt:vector>
  </HeadingPairs>
  <TitlesOfParts>
    <vt:vector size="26" baseType="lpstr">
      <vt:lpstr>Arial</vt:lpstr>
      <vt:lpstr>Calibri</vt:lpstr>
      <vt:lpstr>Century Gothic</vt:lpstr>
      <vt:lpstr>Times New Roman</vt:lpstr>
      <vt:lpstr>Wingdings 3</vt:lpstr>
      <vt:lpstr>Stébla</vt:lpstr>
      <vt:lpstr>Prezentace aplikace PowerPoint</vt:lpstr>
      <vt:lpstr>OBSAH</vt:lpstr>
      <vt:lpstr>VÝZNAM  CHEMIE</vt:lpstr>
      <vt:lpstr>PERIODICKÁ SOUSTAVA PRVKŮ</vt:lpstr>
      <vt:lpstr>PERIODICKÝ ZÁKON  D. I. MENDĚLEJEV</vt:lpstr>
      <vt:lpstr>PERIODICKÁ SOUSTAVA PRVKŮ</vt:lpstr>
      <vt:lpstr>PERIODICKÁ SOUSTAVA PRVKŮ – starší verze</vt:lpstr>
      <vt:lpstr>CVIČENÍ  -  Doplňování názvů a chem. značek prvků    OPAKOVÁNÍ – Periodická soustava prvků                          Značky a názvy chemických prvků   TEST -  Doplňování názvů a chem. značek prvků   </vt:lpstr>
      <vt:lpstr>STAVBA ATOMU</vt:lpstr>
      <vt:lpstr>CHEMICKÁ VAZBA VALENČNÍ ELEKTRONY </vt:lpstr>
      <vt:lpstr>CHEMICKÉ NÁZVOSLOVÍ OXIDAČNÍ ČÍSLO </vt:lpstr>
      <vt:lpstr>PRAVIDLA PRO STANOVENÍ OXIDAČNÍCH  ČÍSEL ATOMŮ  1) Volné atomy, stejně tak i atomy prvků  v molekulách nebo v krystalické podobě  čistého prvku mají oxidační číslo rovno nule  (např. Ne0, Ar0, O20, Cl20, Fe0, S0, C0 ).    2) Kyslík má zpravidla ve svých sloučeninách  oxidační číslo –II (H2IO–II, Cl2VIIO7–II). Výjimkou  jsou peroxidy, kde je oxidační číslo kyslíku  –I .  3) Vodík má zpravidla ve svých sloučeninách oxid. číslo  I+ .  </vt:lpstr>
      <vt:lpstr>PRAVIDLA PRO STANOVENÍ OXIDAČNÍCH ČÍSEL ATOMŮ 4) Součet hodnot oxidačních čísel všech atomů    prvků, které vytvářejí chemický vzorec  sloučeniny je roven nule ( H2ISVIO4–II, Fe2IIIO3–II,  N2VO5–II ).  5) Podle zařazení prvku ve skupině periodické  soustavy prvků můžeme zpravidla v každé  periodě soustavy určit nejvyšší hodnotu  kladného oxidačního čísla atomu daného  prvku ve sloučeninách s kyslíkem (např. 3.  perioda:  Na2IO–II , CaIIO–II , Fe2IIIO3-II,, CIVO2–II,  N2VO5–II, SVIO3–II, Cl2VIIO7–II).     </vt:lpstr>
      <vt:lpstr>NÁZVOSLOVÍ OXIDŮ, HYDROXIDŮ A HALOGENIDŮ               </vt:lpstr>
      <vt:lpstr>OXIDY PRVKŮ              v</vt:lpstr>
      <vt:lpstr>OXIDY PRVKŮ              </vt:lpstr>
      <vt:lpstr>HALOGENOVODÍKY, SULFAN, KYANOVODÍK               </vt:lpstr>
      <vt:lpstr>HALOGENOVODÍKY, SULFAN, KYANOVODÍK               v</vt:lpstr>
      <vt:lpstr>HYDROXIDY               v</vt:lpstr>
      <vt:lpstr>HYDROXIDY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Šimon Hajník</dc:creator>
  <cp:lastModifiedBy>Šimon Hajník</cp:lastModifiedBy>
  <cp:revision>21</cp:revision>
  <dcterms:created xsi:type="dcterms:W3CDTF">2022-11-26T16:38:21Z</dcterms:created>
  <dcterms:modified xsi:type="dcterms:W3CDTF">2022-11-29T20:06:42Z</dcterms:modified>
</cp:coreProperties>
</file>