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66"/>
    <a:srgbClr val="FF00FF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0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0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2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3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2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8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9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7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6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80"/>
            <a:ext cx="12192000" cy="6856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47796" y="2093726"/>
            <a:ext cx="3414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LÁTKOVÉ    MNOŽSTVÍ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VÝPOČET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8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46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noProof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b="1" noProof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ÁTKOVÉ   MNOŽSTVÍ   _   PŘÍKLADY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683741" y="1690688"/>
                <a:ext cx="11508259" cy="513986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cs-CZ" sz="2400" b="1" u="sng" noProof="1" smtClean="0">
                    <a:solidFill>
                      <a:srgbClr val="C00000"/>
                    </a:solidFill>
                  </a:rPr>
                  <a:t>MOLÁRNÍ  HMOTNOST </a:t>
                </a:r>
              </a:p>
              <a:p>
                <a:endParaRPr lang="cs-CZ" sz="800" b="1" noProof="1" smtClean="0"/>
              </a:p>
              <a:p>
                <a:r>
                  <a:rPr lang="cs-CZ" sz="2400" b="1" noProof="1" smtClean="0"/>
                  <a:t>1.)</a:t>
                </a:r>
              </a:p>
              <a:p>
                <a:r>
                  <a:rPr lang="cs-CZ" sz="2800" b="1" dirty="0" smtClean="0">
                    <a:solidFill>
                      <a:srgbClr val="C00000"/>
                    </a:solidFill>
                  </a:rPr>
                  <a:t>Určení </a:t>
                </a:r>
                <a:r>
                  <a:rPr lang="cs-CZ" sz="2800" b="1" dirty="0">
                    <a:solidFill>
                      <a:srgbClr val="C00000"/>
                    </a:solidFill>
                  </a:rPr>
                  <a:t>molární hmotnost magnetitu </a:t>
                </a:r>
                <a:r>
                  <a:rPr lang="cs-CZ" sz="2800" dirty="0">
                    <a:solidFill>
                      <a:srgbClr val="C00000"/>
                    </a:solidFill>
                  </a:rPr>
                  <a:t>( </a:t>
                </a:r>
                <a:r>
                  <a:rPr lang="cs-CZ" sz="2800" b="1" dirty="0" smtClean="0">
                    <a:solidFill>
                      <a:srgbClr val="C00000"/>
                    </a:solidFill>
                  </a:rPr>
                  <a:t>Fe</a:t>
                </a:r>
                <a:r>
                  <a:rPr lang="cs-CZ" sz="2800" b="1" baseline="-25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cs-CZ" sz="2800" b="1" dirty="0" smtClean="0">
                    <a:solidFill>
                      <a:srgbClr val="C00000"/>
                    </a:solidFill>
                  </a:rPr>
                  <a:t>O</a:t>
                </a:r>
                <a:r>
                  <a:rPr lang="cs-CZ" sz="2800" b="1" baseline="-25000" dirty="0" smtClean="0">
                    <a:solidFill>
                      <a:srgbClr val="C00000"/>
                    </a:solidFill>
                  </a:rPr>
                  <a:t>4 </a:t>
                </a:r>
                <a:r>
                  <a:rPr lang="cs-CZ" sz="28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cs-CZ" sz="2800" dirty="0" smtClean="0"/>
                  <a:t>  </a:t>
                </a:r>
                <a:endParaRPr lang="en-US" sz="2800" dirty="0"/>
              </a:p>
              <a:p>
                <a:endParaRPr lang="en-US" sz="800" dirty="0" smtClean="0"/>
              </a:p>
              <a:p>
                <a:r>
                  <a:rPr lang="cs-CZ" sz="2800" dirty="0" err="1"/>
                  <a:t>M</a:t>
                </a:r>
                <a:r>
                  <a:rPr lang="cs-CZ" sz="2800" i="1" baseline="-25000" dirty="0" err="1"/>
                  <a:t>magn</a:t>
                </a:r>
                <a:r>
                  <a:rPr lang="cs-CZ" sz="2800" i="1" baseline="-25000" dirty="0"/>
                  <a:t>.</a:t>
                </a:r>
                <a:r>
                  <a:rPr lang="cs-CZ" sz="2800" i="1" dirty="0"/>
                  <a:t>   </a:t>
                </a:r>
                <a:r>
                  <a:rPr lang="cs-CZ" sz="2800" dirty="0"/>
                  <a:t>= 3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 err="1"/>
                  <a:t>A</a:t>
                </a:r>
                <a:r>
                  <a:rPr lang="cs-CZ" sz="2800" i="1" baseline="-25000" dirty="0" err="1"/>
                  <a:t>Fe</a:t>
                </a:r>
                <a:r>
                  <a:rPr lang="cs-CZ" sz="2800" dirty="0"/>
                  <a:t> + 4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A</a:t>
                </a:r>
                <a:r>
                  <a:rPr lang="cs-CZ" sz="2800" i="1" baseline="-25000" dirty="0"/>
                  <a:t>O</a:t>
                </a:r>
                <a:r>
                  <a:rPr lang="cs-CZ" sz="2800" dirty="0"/>
                  <a:t>  =  3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55,8 </a:t>
                </a:r>
                <a:r>
                  <a:rPr lang="cs-CZ" sz="2800" dirty="0" smtClean="0"/>
                  <a:t> +  4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16  = </a:t>
                </a:r>
                <a:r>
                  <a:rPr lang="cs-CZ" sz="2800" dirty="0" smtClean="0"/>
                  <a:t> 167,4 </a:t>
                </a:r>
                <a:r>
                  <a:rPr lang="cs-CZ" sz="2800" dirty="0"/>
                  <a:t>+ 64  =  </a:t>
                </a:r>
                <a:r>
                  <a:rPr lang="cs-CZ" sz="2800" u="sng" dirty="0"/>
                  <a:t>231,4  g/</a:t>
                </a:r>
                <a:r>
                  <a:rPr lang="cs-CZ" sz="2800" i="1" u="sng" dirty="0"/>
                  <a:t>mol</a:t>
                </a:r>
                <a:endParaRPr lang="en-US" sz="2800" i="1" dirty="0"/>
              </a:p>
              <a:p>
                <a:r>
                  <a:rPr lang="cs-CZ" sz="2800" b="1" dirty="0" err="1"/>
                  <a:t>M</a:t>
                </a:r>
                <a:r>
                  <a:rPr lang="cs-CZ" sz="2800" i="1" baseline="-25000" dirty="0" err="1"/>
                  <a:t>magn</a:t>
                </a:r>
                <a:r>
                  <a:rPr lang="cs-CZ" sz="2800" baseline="-25000" dirty="0"/>
                  <a:t>.</a:t>
                </a:r>
                <a:r>
                  <a:rPr lang="cs-CZ" sz="2800" b="1" dirty="0"/>
                  <a:t>   = </a:t>
                </a:r>
                <a:r>
                  <a:rPr lang="cs-CZ" sz="2800" b="1" dirty="0" smtClean="0"/>
                  <a:t> </a:t>
                </a:r>
                <a:r>
                  <a:rPr lang="cs-CZ" sz="2800" b="1" u="sng" dirty="0" smtClean="0"/>
                  <a:t>231,4 </a:t>
                </a:r>
                <a:r>
                  <a:rPr lang="cs-CZ" sz="2800" b="1" u="sng" dirty="0"/>
                  <a:t>g/</a:t>
                </a:r>
                <a:r>
                  <a:rPr lang="cs-CZ" sz="2800" b="1" i="1" u="sng" dirty="0"/>
                  <a:t>mol</a:t>
                </a:r>
                <a:r>
                  <a:rPr lang="cs-CZ" sz="2800" b="1" u="sng" dirty="0"/>
                  <a:t>  </a:t>
                </a:r>
                <a:endParaRPr lang="cs-CZ" sz="2800" b="1" u="sng" dirty="0" smtClean="0"/>
              </a:p>
              <a:p>
                <a:endParaRPr lang="en-US" sz="1600" dirty="0"/>
              </a:p>
              <a:p>
                <a:r>
                  <a:rPr lang="cs-CZ" sz="2800" i="1" u="sng" dirty="0" smtClean="0">
                    <a:solidFill>
                      <a:srgbClr val="C00000"/>
                    </a:solidFill>
                  </a:rPr>
                  <a:t>Další příklady výpočtu </a:t>
                </a:r>
                <a:r>
                  <a:rPr lang="cs-CZ" sz="2800" u="sng" dirty="0" smtClean="0">
                    <a:solidFill>
                      <a:srgbClr val="C00000"/>
                    </a:solidFill>
                  </a:rPr>
                  <a:t>:</a:t>
                </a:r>
                <a:r>
                  <a:rPr lang="cs-CZ" sz="2800" i="1" u="sng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cs-CZ" sz="2400" dirty="0" smtClean="0"/>
                  <a:t>Určete </a:t>
                </a:r>
                <a:r>
                  <a:rPr lang="cs-CZ" sz="2400" dirty="0"/>
                  <a:t>molární hmotnost </a:t>
                </a:r>
                <a:r>
                  <a:rPr lang="cs-CZ" sz="2400" dirty="0" smtClean="0"/>
                  <a:t> s </a:t>
                </a:r>
                <a:r>
                  <a:rPr lang="cs-CZ" sz="2400" dirty="0"/>
                  <a:t>přesností na jedno desetinné </a:t>
                </a:r>
                <a:r>
                  <a:rPr lang="cs-CZ" sz="2400" dirty="0" smtClean="0"/>
                  <a:t>místo :</a:t>
                </a:r>
                <a:endParaRPr lang="en-US" sz="2400" dirty="0"/>
              </a:p>
              <a:p>
                <a:pPr lvl="0"/>
                <a:r>
                  <a:rPr lang="cs-CZ" sz="2800" u="sng" dirty="0" smtClean="0"/>
                  <a:t>Oxid uhličitý</a:t>
                </a:r>
                <a:r>
                  <a:rPr lang="cs-CZ" sz="2800" dirty="0" smtClean="0"/>
                  <a:t>  ( </a:t>
                </a:r>
                <a:r>
                  <a:rPr lang="cs-CZ" sz="2400" dirty="0"/>
                  <a:t>CO</a:t>
                </a:r>
                <a:r>
                  <a:rPr lang="cs-CZ" sz="2400" baseline="-25000" dirty="0"/>
                  <a:t>2</a:t>
                </a:r>
                <a:r>
                  <a:rPr lang="cs-CZ" sz="2800" baseline="-25000" dirty="0"/>
                  <a:t> </a:t>
                </a:r>
                <a:r>
                  <a:rPr lang="cs-CZ" sz="2800" dirty="0"/>
                  <a:t>)</a:t>
                </a:r>
                <a:endParaRPr lang="en-US" sz="2800" dirty="0"/>
              </a:p>
              <a:p>
                <a:r>
                  <a:rPr lang="cs-CZ" sz="2800" b="1" dirty="0" smtClean="0"/>
                  <a:t>     </a:t>
                </a:r>
                <a:r>
                  <a:rPr lang="cs-CZ" sz="2800" b="1" dirty="0" err="1" smtClean="0"/>
                  <a:t>M</a:t>
                </a:r>
                <a:r>
                  <a:rPr lang="cs-CZ" sz="2800" b="1" i="1" baseline="-25000" dirty="0" err="1" smtClean="0"/>
                  <a:t>r</a:t>
                </a:r>
                <a:r>
                  <a:rPr lang="cs-CZ" sz="2800" dirty="0" smtClean="0"/>
                  <a:t> </a:t>
                </a:r>
                <a:r>
                  <a:rPr lang="cs-CZ" sz="2800" dirty="0"/>
                  <a:t>(CO</a:t>
                </a:r>
                <a:r>
                  <a:rPr lang="cs-CZ" sz="2800" baseline="-25000" dirty="0"/>
                  <a:t>2</a:t>
                </a:r>
                <a:r>
                  <a:rPr lang="cs-CZ" sz="2800" dirty="0"/>
                  <a:t>)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</a:t>
                </a:r>
                <a:r>
                  <a:rPr lang="cs-CZ" sz="2800" dirty="0"/>
                  <a:t>A</a:t>
                </a:r>
                <a:r>
                  <a:rPr lang="cs-CZ" sz="2800" i="1" baseline="-25000" dirty="0"/>
                  <a:t>r</a:t>
                </a:r>
                <a:r>
                  <a:rPr lang="cs-CZ" sz="2800" dirty="0"/>
                  <a:t>(C)  +  2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A</a:t>
                </a:r>
                <a:r>
                  <a:rPr lang="cs-CZ" sz="2800" i="1" baseline="-25000" dirty="0"/>
                  <a:t>r</a:t>
                </a:r>
                <a:r>
                  <a:rPr lang="cs-CZ" sz="2800" dirty="0"/>
                  <a:t>(O)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</a:t>
                </a:r>
                <a:r>
                  <a:rPr lang="cs-CZ" sz="2800" dirty="0"/>
                  <a:t>12  +  2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16 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 </a:t>
                </a:r>
                <a:r>
                  <a:rPr lang="cs-CZ" sz="2800" b="1" u="sng" dirty="0" smtClean="0"/>
                  <a:t>44 </a:t>
                </a:r>
                <a:r>
                  <a:rPr lang="cs-CZ" sz="2800" b="1" u="sng" dirty="0"/>
                  <a:t>g/</a:t>
                </a:r>
                <a:r>
                  <a:rPr lang="cs-CZ" sz="2800" b="1" i="1" u="sng" dirty="0"/>
                  <a:t>mol</a:t>
                </a:r>
                <a:endParaRPr lang="en-US" sz="2800" b="1" i="1" dirty="0"/>
              </a:p>
              <a:p>
                <a:pPr lvl="0"/>
                <a:r>
                  <a:rPr lang="cs-CZ" sz="2800" u="sng" dirty="0" smtClean="0"/>
                  <a:t>Kyselina sírová </a:t>
                </a:r>
                <a:r>
                  <a:rPr lang="cs-CZ" sz="2800" dirty="0"/>
                  <a:t>( </a:t>
                </a:r>
                <a:r>
                  <a:rPr lang="cs-CZ" sz="2400" dirty="0"/>
                  <a:t>H</a:t>
                </a:r>
                <a:r>
                  <a:rPr lang="cs-CZ" sz="2400" baseline="-25000" dirty="0"/>
                  <a:t>2</a:t>
                </a:r>
                <a:r>
                  <a:rPr lang="cs-CZ" sz="2400" dirty="0"/>
                  <a:t>SO</a:t>
                </a:r>
                <a:r>
                  <a:rPr lang="cs-CZ" sz="2400" baseline="-25000" dirty="0"/>
                  <a:t>4</a:t>
                </a:r>
                <a:r>
                  <a:rPr lang="cs-CZ" sz="2800" baseline="-25000" dirty="0"/>
                  <a:t> </a:t>
                </a:r>
                <a:r>
                  <a:rPr lang="cs-CZ" sz="2800" dirty="0"/>
                  <a:t>)</a:t>
                </a:r>
                <a:endParaRPr lang="en-US" sz="2800" dirty="0"/>
              </a:p>
              <a:p>
                <a:r>
                  <a:rPr lang="cs-CZ" sz="2800" dirty="0"/>
                  <a:t>	</a:t>
                </a:r>
                <a:r>
                  <a:rPr lang="cs-CZ" sz="2800" dirty="0" err="1"/>
                  <a:t>M</a:t>
                </a:r>
                <a:r>
                  <a:rPr lang="cs-CZ" sz="2800" i="1" baseline="-25000" dirty="0" err="1"/>
                  <a:t>r</a:t>
                </a:r>
                <a:r>
                  <a:rPr lang="cs-CZ" sz="2800" dirty="0"/>
                  <a:t> (H</a:t>
                </a:r>
                <a:r>
                  <a:rPr lang="cs-CZ" sz="2800" baseline="-25000" dirty="0"/>
                  <a:t>2</a:t>
                </a:r>
                <a:r>
                  <a:rPr lang="cs-CZ" sz="2800" dirty="0"/>
                  <a:t>SO</a:t>
                </a:r>
                <a:r>
                  <a:rPr lang="cs-CZ" sz="2800" baseline="-25000" dirty="0"/>
                  <a:t>4</a:t>
                </a:r>
                <a:r>
                  <a:rPr lang="cs-CZ" sz="2800" dirty="0"/>
                  <a:t>)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</a:t>
                </a:r>
                <a:r>
                  <a:rPr lang="cs-CZ" sz="2800" dirty="0"/>
                  <a:t>2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A</a:t>
                </a:r>
                <a:r>
                  <a:rPr lang="cs-CZ" sz="2800" i="1" baseline="-25000" dirty="0"/>
                  <a:t>r</a:t>
                </a:r>
                <a:r>
                  <a:rPr lang="cs-CZ" sz="2800" dirty="0"/>
                  <a:t>(H) + A</a:t>
                </a:r>
                <a:r>
                  <a:rPr lang="cs-CZ" sz="2800" i="1" baseline="-25000" dirty="0"/>
                  <a:t>r</a:t>
                </a:r>
                <a:r>
                  <a:rPr lang="cs-CZ" sz="2800" dirty="0"/>
                  <a:t>(S) + 4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A</a:t>
                </a:r>
                <a:r>
                  <a:rPr lang="cs-CZ" sz="2800" i="1" baseline="-25000" dirty="0"/>
                  <a:t>r</a:t>
                </a:r>
                <a:r>
                  <a:rPr lang="cs-CZ" sz="2800" dirty="0"/>
                  <a:t>(O)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</a:t>
                </a:r>
                <a:r>
                  <a:rPr lang="cs-CZ" sz="2800" dirty="0"/>
                  <a:t>2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1 + 32,1  +  4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16 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 </a:t>
                </a:r>
                <a:r>
                  <a:rPr lang="cs-CZ" sz="2800" b="1" u="sng" dirty="0"/>
                  <a:t>98,1 </a:t>
                </a:r>
                <a:r>
                  <a:rPr lang="cs-CZ" sz="2800" b="1" u="sng" dirty="0" smtClean="0"/>
                  <a:t>g/</a:t>
                </a:r>
                <a:r>
                  <a:rPr lang="cs-CZ" sz="2800" b="1" i="1" u="sng" dirty="0" smtClean="0"/>
                  <a:t>mol</a:t>
                </a:r>
                <a:endParaRPr lang="en-US" sz="2800" b="1" i="1" dirty="0"/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41" y="1690688"/>
                <a:ext cx="11508259" cy="5139869"/>
              </a:xfrm>
              <a:prstGeom prst="rect">
                <a:avLst/>
              </a:prstGeom>
              <a:blipFill rotWithShape="0">
                <a:blip r:embed="rId2"/>
                <a:stretch>
                  <a:fillRect l="-1005" t="-828" b="-236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34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75035" y="0"/>
                <a:ext cx="11415860" cy="6973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000" b="1" dirty="0" smtClean="0"/>
                  <a:t>  2.)</a:t>
                </a:r>
              </a:p>
              <a:p>
                <a:r>
                  <a:rPr lang="cs-CZ" sz="2400" b="1" noProof="1">
                    <a:solidFill>
                      <a:srgbClr val="C00000"/>
                    </a:solidFill>
                  </a:rPr>
                  <a:t> </a:t>
                </a:r>
                <a:r>
                  <a:rPr lang="cs-CZ" sz="2400" b="1" noProof="1" smtClean="0">
                    <a:solidFill>
                      <a:srgbClr val="C00000"/>
                    </a:solidFill>
                  </a:rPr>
                  <a:t> </a:t>
                </a:r>
                <a:r>
                  <a:rPr lang="cs-CZ" sz="2400" b="1" u="sng" noProof="1" smtClean="0">
                    <a:solidFill>
                      <a:srgbClr val="C00000"/>
                    </a:solidFill>
                  </a:rPr>
                  <a:t>URČENÍ   LÁTKOVÉHO  MNOŽSTVÍ</a:t>
                </a:r>
                <a:endParaRPr lang="cs-CZ" sz="2400" b="1" u="sng" noProof="1">
                  <a:solidFill>
                    <a:srgbClr val="C00000"/>
                  </a:solidFill>
                </a:endParaRPr>
              </a:p>
              <a:p>
                <a:endParaRPr lang="cs-CZ" sz="1200" u="sng" dirty="0"/>
              </a:p>
              <a:p>
                <a:r>
                  <a:rPr lang="cs-CZ" sz="2800" b="1" i="1" dirty="0" smtClean="0">
                    <a:solidFill>
                      <a:srgbClr val="0000FF"/>
                    </a:solidFill>
                  </a:rPr>
                  <a:t>	</a:t>
                </a:r>
                <a:r>
                  <a:rPr lang="cs-CZ" sz="2800" b="1" dirty="0" smtClean="0">
                    <a:solidFill>
                      <a:srgbClr val="0000FF"/>
                    </a:solidFill>
                  </a:rPr>
                  <a:t>n  </a:t>
                </a:r>
                <a14:m>
                  <m:oMath xmlns:m="http://schemas.openxmlformats.org/officeDocument/2006/math">
                    <m:r>
                      <a:rPr lang="cs-CZ" sz="2400" b="1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sz="28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28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𝐌</m:t>
                            </m:r>
                          </m:e>
                          <m:sub>
                            <m:r>
                              <a:rPr lang="cs-CZ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b="1" dirty="0"/>
                  <a:t>	</a:t>
                </a:r>
                <a:endParaRPr lang="en-US" dirty="0"/>
              </a:p>
              <a:p>
                <a:r>
                  <a:rPr lang="cs-CZ" dirty="0"/>
                  <a:t> </a:t>
                </a:r>
                <a:endParaRPr lang="en-US" dirty="0"/>
              </a:p>
              <a:p>
                <a:r>
                  <a:rPr lang="cs-CZ" sz="2800" i="1" dirty="0">
                    <a:solidFill>
                      <a:srgbClr val="C00000"/>
                    </a:solidFill>
                  </a:rPr>
                  <a:t> </a:t>
                </a:r>
                <a:r>
                  <a:rPr lang="cs-CZ" sz="28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cs-CZ" sz="2800" i="1" u="sng" dirty="0" smtClean="0">
                    <a:solidFill>
                      <a:srgbClr val="C00000"/>
                    </a:solidFill>
                  </a:rPr>
                  <a:t>Příklad </a:t>
                </a:r>
                <a:r>
                  <a:rPr lang="cs-CZ" sz="2800" i="1" u="sng" dirty="0">
                    <a:solidFill>
                      <a:srgbClr val="C00000"/>
                    </a:solidFill>
                  </a:rPr>
                  <a:t>výpočtu </a:t>
                </a:r>
                <a:r>
                  <a:rPr lang="cs-CZ" sz="2800" i="1" u="sng" dirty="0" smtClean="0">
                    <a:solidFill>
                      <a:srgbClr val="C00000"/>
                    </a:solidFill>
                  </a:rPr>
                  <a:t>:</a:t>
                </a:r>
                <a:endParaRPr lang="en-US" sz="2800" i="1" dirty="0">
                  <a:solidFill>
                    <a:srgbClr val="C00000"/>
                  </a:solidFill>
                </a:endParaRPr>
              </a:p>
              <a:p>
                <a:r>
                  <a:rPr lang="cs-CZ" sz="2400" dirty="0" smtClean="0"/>
                  <a:t>  Určete/vypočtěte  </a:t>
                </a:r>
                <a:r>
                  <a:rPr lang="cs-CZ" sz="2400" dirty="0"/>
                  <a:t>látkové množství </a:t>
                </a:r>
                <a:r>
                  <a:rPr lang="cs-CZ" sz="2400" dirty="0" smtClean="0"/>
                  <a:t> 346,6 gramů  oxidu </a:t>
                </a:r>
                <a:r>
                  <a:rPr lang="cs-CZ" sz="2400" dirty="0"/>
                  <a:t>cíničitého (SnO</a:t>
                </a:r>
                <a:r>
                  <a:rPr lang="cs-CZ" sz="2400" baseline="-25000" dirty="0"/>
                  <a:t>2</a:t>
                </a:r>
                <a:r>
                  <a:rPr lang="cs-CZ" sz="2400" dirty="0"/>
                  <a:t>) .</a:t>
                </a:r>
                <a:endParaRPr lang="en-US" sz="2400" dirty="0"/>
              </a:p>
              <a:p>
                <a:r>
                  <a:rPr lang="cs-CZ" sz="2800" dirty="0"/>
                  <a:t>   </a:t>
                </a:r>
                <a:r>
                  <a:rPr lang="cs-CZ" sz="2400" i="1" dirty="0"/>
                  <a:t>a)</a:t>
                </a:r>
                <a:r>
                  <a:rPr lang="cs-CZ" sz="2800" dirty="0"/>
                  <a:t> </a:t>
                </a:r>
                <a:r>
                  <a:rPr lang="cs-CZ" sz="2800" dirty="0" smtClean="0"/>
                  <a:t>	 </a:t>
                </a:r>
                <a:r>
                  <a:rPr lang="cs-CZ" sz="2800" b="1" dirty="0" err="1"/>
                  <a:t>M</a:t>
                </a:r>
                <a:r>
                  <a:rPr lang="cs-CZ" sz="2800" b="1" i="1" baseline="-25000" dirty="0" err="1"/>
                  <a:t>r</a:t>
                </a:r>
                <a:r>
                  <a:rPr lang="cs-CZ" sz="2800" dirty="0"/>
                  <a:t> (SnO</a:t>
                </a:r>
                <a:r>
                  <a:rPr lang="cs-CZ" sz="2800" baseline="-25000" dirty="0"/>
                  <a:t>2</a:t>
                </a:r>
                <a:r>
                  <a:rPr lang="cs-CZ" sz="2800" dirty="0"/>
                  <a:t>)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</a:t>
                </a:r>
                <a:r>
                  <a:rPr lang="cs-CZ" sz="2800" dirty="0" smtClean="0"/>
                  <a:t>1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 smtClean="0"/>
                  <a:t>A</a:t>
                </a:r>
                <a:r>
                  <a:rPr lang="cs-CZ" sz="2800" i="1" baseline="-25000" dirty="0" smtClean="0"/>
                  <a:t>r</a:t>
                </a:r>
                <a:r>
                  <a:rPr lang="cs-CZ" sz="2800" dirty="0" smtClean="0"/>
                  <a:t>(Sn</a:t>
                </a:r>
                <a:r>
                  <a:rPr lang="cs-CZ" sz="2800" dirty="0"/>
                  <a:t>)  +  2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A</a:t>
                </a:r>
                <a:r>
                  <a:rPr lang="cs-CZ" sz="2800" i="1" baseline="-25000" dirty="0"/>
                  <a:t>r</a:t>
                </a:r>
                <a:r>
                  <a:rPr lang="cs-CZ" sz="2800" dirty="0"/>
                  <a:t>(O)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</a:t>
                </a:r>
                <a:r>
                  <a:rPr lang="cs-CZ" sz="2800" dirty="0"/>
                  <a:t>118,7  +  2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16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 </a:t>
                </a:r>
                <a:r>
                  <a:rPr lang="cs-CZ" sz="2800" b="1" u="sng" dirty="0"/>
                  <a:t>150,7 </a:t>
                </a:r>
                <a:r>
                  <a:rPr lang="cs-CZ" sz="2800" b="1" u="sng" dirty="0" smtClean="0"/>
                  <a:t>  </a:t>
                </a:r>
                <a:r>
                  <a:rPr lang="cs-CZ" sz="2800" b="1" u="sng" dirty="0"/>
                  <a:t>g/</a:t>
                </a:r>
                <a:r>
                  <a:rPr lang="cs-CZ" sz="2800" b="1" i="1" u="sng" dirty="0"/>
                  <a:t>mol</a:t>
                </a:r>
                <a:endParaRPr lang="en-US" sz="2800" b="1" i="1" dirty="0"/>
              </a:p>
              <a:p>
                <a:r>
                  <a:rPr lang="cs-CZ" sz="2800" dirty="0"/>
                  <a:t>  </a:t>
                </a:r>
                <a:r>
                  <a:rPr lang="cs-CZ" sz="2800" i="1" dirty="0"/>
                  <a:t> </a:t>
                </a:r>
                <a:r>
                  <a:rPr lang="cs-CZ" sz="2400" i="1" dirty="0"/>
                  <a:t>b</a:t>
                </a:r>
                <a:r>
                  <a:rPr lang="cs-CZ" sz="3200" dirty="0"/>
                  <a:t>)     n</a:t>
                </a:r>
                <a:r>
                  <a:rPr lang="cs-CZ" sz="3200" b="1" dirty="0"/>
                  <a:t> </a:t>
                </a:r>
                <a14:m>
                  <m:oMath xmlns:m="http://schemas.openxmlformats.org/officeDocument/2006/math">
                    <m:r>
                      <a:rPr lang="cs-CZ" sz="2400" b="1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3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1" i="0">
                            <a:latin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3200" b="1" i="0">
                                <a:latin typeface="Cambria Math" panose="02040503050406030204" pitchFamily="18" charset="0"/>
                              </a:rPr>
                              <m:t>𝐌</m:t>
                            </m:r>
                          </m:e>
                          <m:sub>
                            <m:r>
                              <a:rPr lang="cs-CZ" sz="3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800" b="1" dirty="0"/>
                  <a:t>		</a:t>
                </a:r>
                <a:r>
                  <a:rPr lang="cs-CZ" sz="2800" dirty="0"/>
                  <a:t> </a:t>
                </a:r>
                <a:r>
                  <a:rPr lang="cs-CZ" sz="2800" dirty="0" smtClean="0"/>
                  <a:t>	 </a:t>
                </a:r>
                <a:r>
                  <a:rPr lang="cs-CZ" sz="3200" b="1" dirty="0"/>
                  <a:t>n</a:t>
                </a:r>
                <a:r>
                  <a:rPr lang="cs-CZ" sz="2800" b="1" dirty="0"/>
                  <a:t>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latin typeface="Cambria Math" panose="02040503050406030204" pitchFamily="18" charset="0"/>
                          </a:rPr>
                          <m:t>𝟑𝟒𝟔</m:t>
                        </m:r>
                        <m:r>
                          <a:rPr lang="cs-CZ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cs-CZ" sz="2800" b="1" i="1">
                            <a:latin typeface="Cambria Math" panose="02040503050406030204" pitchFamily="18" charset="0"/>
                          </a:rPr>
                          <m:t>𝟏𝟓𝟎</m:t>
                        </m:r>
                        <m:r>
                          <a:rPr lang="cs-CZ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cs-CZ" sz="2800" b="1" dirty="0"/>
                  <a:t> </a:t>
                </a:r>
                <a:r>
                  <a:rPr lang="cs-CZ" sz="2800" b="1" dirty="0" smtClean="0"/>
                  <a:t>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</a:t>
                </a:r>
                <a:r>
                  <a:rPr lang="cs-CZ" sz="2800" b="1" dirty="0" smtClean="0"/>
                  <a:t> </a:t>
                </a:r>
                <a:r>
                  <a:rPr lang="cs-CZ" sz="2800" b="1" u="sng" dirty="0" smtClean="0"/>
                  <a:t>2,3  </a:t>
                </a:r>
                <a:r>
                  <a:rPr lang="cs-CZ" sz="2800" b="1" i="1" u="sng" dirty="0"/>
                  <a:t>mol</a:t>
                </a:r>
                <a:r>
                  <a:rPr lang="cs-CZ" sz="2800" b="1" dirty="0"/>
                  <a:t> </a:t>
                </a:r>
                <a:endParaRPr lang="en-US" sz="2800" dirty="0"/>
              </a:p>
              <a:p>
                <a:r>
                  <a:rPr lang="cs-CZ" sz="2800" dirty="0"/>
                  <a:t> </a:t>
                </a:r>
                <a:r>
                  <a:rPr lang="cs-CZ" sz="2400" dirty="0"/>
                  <a:t> </a:t>
                </a:r>
                <a:r>
                  <a:rPr lang="cs-CZ" sz="2000" b="1" dirty="0" smtClean="0"/>
                  <a:t>3.)</a:t>
                </a:r>
                <a:endParaRPr lang="en-US" sz="2000" dirty="0"/>
              </a:p>
              <a:p>
                <a:r>
                  <a:rPr lang="cs-CZ" sz="2400" dirty="0" smtClean="0">
                    <a:solidFill>
                      <a:srgbClr val="C00000"/>
                    </a:solidFill>
                  </a:rPr>
                  <a:t>   </a:t>
                </a:r>
                <a:r>
                  <a:rPr lang="cs-CZ" sz="2400" b="1" u="sng" dirty="0" smtClean="0">
                    <a:solidFill>
                      <a:srgbClr val="C00000"/>
                    </a:solidFill>
                  </a:rPr>
                  <a:t>VÝ</a:t>
                </a:r>
                <a:r>
                  <a:rPr lang="cs-CZ" sz="2400" b="1" u="sng" noProof="1" smtClean="0">
                    <a:solidFill>
                      <a:srgbClr val="C00000"/>
                    </a:solidFill>
                  </a:rPr>
                  <a:t>ČET  HMOTNOSTI</a:t>
                </a:r>
                <a:r>
                  <a:rPr lang="cs-CZ" sz="2400" b="1" u="sng" dirty="0" smtClean="0">
                    <a:solidFill>
                      <a:srgbClr val="C00000"/>
                    </a:solidFill>
                  </a:rPr>
                  <a:t>/NAVÁŽKY   CHEMICKÉ LÁTKY </a:t>
                </a:r>
              </a:p>
              <a:p>
                <a:endParaRPr lang="en-US" sz="1000" dirty="0"/>
              </a:p>
              <a:p>
                <a:r>
                  <a:rPr lang="cs-CZ" sz="1000" b="1" i="1" dirty="0" smtClean="0">
                    <a:solidFill>
                      <a:srgbClr val="0000FF"/>
                    </a:solidFill>
                  </a:rPr>
                  <a:t>	</a:t>
                </a:r>
                <a:r>
                  <a:rPr lang="cs-CZ" sz="2800" b="1" dirty="0" smtClean="0">
                    <a:solidFill>
                      <a:srgbClr val="0000FF"/>
                    </a:solidFill>
                  </a:rPr>
                  <a:t>m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2800" b="1" dirty="0" smtClean="0">
                    <a:solidFill>
                      <a:srgbClr val="0000FF"/>
                    </a:solidFill>
                  </a:rPr>
                  <a:t> n </a:t>
                </a:r>
                <a14:m>
                  <m:oMath xmlns:m="http://schemas.openxmlformats.org/officeDocument/2006/math">
                    <m:r>
                      <a:rPr lang="cs-CZ" sz="2800" b="1" i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2800" b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cs-CZ" sz="2800" b="1" i="1" baseline="-25000" dirty="0" smtClean="0">
                    <a:solidFill>
                      <a:srgbClr val="0000FF"/>
                    </a:solidFill>
                  </a:rPr>
                  <a:t>r</a:t>
                </a:r>
                <a:endParaRPr lang="cs-CZ" sz="2800" b="1" i="1" dirty="0">
                  <a:solidFill>
                    <a:srgbClr val="0000FF"/>
                  </a:solidFill>
                </a:endParaRPr>
              </a:p>
              <a:p>
                <a:endParaRPr lang="en-US" sz="800" dirty="0"/>
              </a:p>
              <a:p>
                <a:r>
                  <a:rPr lang="cs-CZ" sz="2800" i="1" dirty="0" smtClean="0">
                    <a:solidFill>
                      <a:srgbClr val="C00000"/>
                    </a:solidFill>
                  </a:rPr>
                  <a:t>   </a:t>
                </a:r>
                <a:r>
                  <a:rPr lang="cs-CZ" sz="2800" i="1" u="sng" dirty="0" smtClean="0">
                    <a:solidFill>
                      <a:srgbClr val="C00000"/>
                    </a:solidFill>
                  </a:rPr>
                  <a:t>Příklad </a:t>
                </a:r>
                <a:r>
                  <a:rPr lang="cs-CZ" sz="2800" i="1" u="sng" dirty="0">
                    <a:solidFill>
                      <a:srgbClr val="C00000"/>
                    </a:solidFill>
                  </a:rPr>
                  <a:t>výpočtu :</a:t>
                </a:r>
                <a:endParaRPr lang="en-US" sz="2800" i="1" dirty="0">
                  <a:solidFill>
                    <a:srgbClr val="C00000"/>
                  </a:solidFill>
                </a:endParaRPr>
              </a:p>
              <a:p>
                <a:r>
                  <a:rPr lang="cs-CZ" sz="2400" dirty="0" smtClean="0"/>
                  <a:t>    Určete/vypočtěte  </a:t>
                </a:r>
                <a:r>
                  <a:rPr lang="cs-CZ" sz="2400" dirty="0"/>
                  <a:t>hmotnost  0,2 mol  oxidu zlatitého (Au</a:t>
                </a:r>
                <a:r>
                  <a:rPr lang="cs-CZ" sz="2400" baseline="-25000" dirty="0"/>
                  <a:t>2</a:t>
                </a:r>
                <a:r>
                  <a:rPr lang="cs-CZ" sz="2400" dirty="0"/>
                  <a:t>O</a:t>
                </a:r>
                <a:r>
                  <a:rPr lang="cs-CZ" sz="2400" baseline="-25000" dirty="0"/>
                  <a:t>3</a:t>
                </a:r>
                <a:r>
                  <a:rPr lang="cs-CZ" sz="2400" dirty="0"/>
                  <a:t>) .</a:t>
                </a:r>
                <a:endParaRPr lang="en-US" sz="2400" dirty="0"/>
              </a:p>
              <a:p>
                <a:r>
                  <a:rPr lang="cs-CZ" dirty="0"/>
                  <a:t>   </a:t>
                </a:r>
                <a:r>
                  <a:rPr lang="cs-CZ" dirty="0" smtClean="0"/>
                  <a:t>    </a:t>
                </a:r>
                <a:r>
                  <a:rPr lang="cs-CZ" sz="2400" i="1" dirty="0" smtClean="0"/>
                  <a:t>a)</a:t>
                </a:r>
                <a:r>
                  <a:rPr lang="cs-CZ" i="1" dirty="0" smtClean="0"/>
                  <a:t>      </a:t>
                </a:r>
                <a:r>
                  <a:rPr lang="cs-CZ" dirty="0" smtClean="0"/>
                  <a:t>  </a:t>
                </a:r>
                <a:r>
                  <a:rPr lang="cs-CZ" sz="2800" b="1" dirty="0" err="1"/>
                  <a:t>M</a:t>
                </a:r>
                <a:r>
                  <a:rPr lang="cs-CZ" sz="2800" b="1" i="1" baseline="-25000" dirty="0" err="1"/>
                  <a:t>r</a:t>
                </a:r>
                <a:r>
                  <a:rPr lang="cs-CZ" sz="2800" dirty="0"/>
                  <a:t> </a:t>
                </a:r>
                <a:r>
                  <a:rPr lang="cs-CZ" sz="2400" dirty="0"/>
                  <a:t>(Au</a:t>
                </a:r>
                <a:r>
                  <a:rPr lang="cs-CZ" sz="2400" baseline="-25000" dirty="0"/>
                  <a:t>2</a:t>
                </a:r>
                <a:r>
                  <a:rPr lang="cs-CZ" sz="2400" dirty="0"/>
                  <a:t>O</a:t>
                </a:r>
                <a:r>
                  <a:rPr lang="cs-CZ" sz="2400" baseline="-25000" dirty="0"/>
                  <a:t>3</a:t>
                </a:r>
                <a:r>
                  <a:rPr lang="cs-CZ" sz="2400" dirty="0"/>
                  <a:t>)</a:t>
                </a:r>
                <a:r>
                  <a:rPr lang="cs-CZ" sz="2400" dirty="0" smtClean="0"/>
                  <a:t> 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 smtClean="0"/>
                  <a:t>  </a:t>
                </a:r>
                <a:r>
                  <a:rPr lang="cs-CZ" sz="2800" dirty="0"/>
                  <a:t>2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A</a:t>
                </a:r>
                <a:r>
                  <a:rPr lang="cs-CZ" sz="2800" i="1" baseline="-25000" dirty="0"/>
                  <a:t>r</a:t>
                </a:r>
                <a:r>
                  <a:rPr lang="cs-CZ" sz="2800" dirty="0"/>
                  <a:t>(Au)  +  3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A</a:t>
                </a:r>
                <a:r>
                  <a:rPr lang="cs-CZ" sz="2800" i="1" baseline="-25000" dirty="0"/>
                  <a:t>r</a:t>
                </a:r>
                <a:r>
                  <a:rPr lang="cs-CZ" sz="2800" dirty="0"/>
                  <a:t>(O)</a:t>
                </a:r>
                <a:r>
                  <a:rPr lang="cs-CZ" sz="2800" dirty="0" smtClean="0"/>
                  <a:t>  </a:t>
                </a:r>
                <a14:m>
                  <m:oMath xmlns:m="http://schemas.openxmlformats.org/officeDocument/2006/math">
                    <m:r>
                      <a:rPr lang="cs-CZ" sz="2400" b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 smtClean="0"/>
                  <a:t>  2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197  +  3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16 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</a:t>
                </a:r>
                <a:r>
                  <a:rPr lang="cs-CZ" sz="2800" b="1" dirty="0" smtClean="0"/>
                  <a:t>  </a:t>
                </a:r>
                <a:r>
                  <a:rPr lang="cs-CZ" sz="2800" b="1" u="sng" dirty="0"/>
                  <a:t>442  g</a:t>
                </a:r>
                <a:r>
                  <a:rPr lang="cs-CZ" sz="2800" b="1" i="1" u="sng" dirty="0"/>
                  <a:t>/mol</a:t>
                </a:r>
                <a:endParaRPr lang="en-US" sz="2800" b="1" i="1" dirty="0"/>
              </a:p>
              <a:p>
                <a:r>
                  <a:rPr lang="cs-CZ" dirty="0"/>
                  <a:t> </a:t>
                </a:r>
                <a:r>
                  <a:rPr lang="cs-CZ" dirty="0" smtClean="0"/>
                  <a:t>     </a:t>
                </a:r>
                <a:r>
                  <a:rPr lang="cs-CZ" i="1" dirty="0" smtClean="0"/>
                  <a:t> </a:t>
                </a:r>
                <a:r>
                  <a:rPr lang="cs-CZ" sz="2400" i="1" dirty="0"/>
                  <a:t>b)</a:t>
                </a:r>
                <a:r>
                  <a:rPr lang="cs-CZ" i="1" dirty="0"/>
                  <a:t>  </a:t>
                </a:r>
                <a:r>
                  <a:rPr lang="cs-CZ" i="1" dirty="0" smtClean="0"/>
                  <a:t>     </a:t>
                </a:r>
                <a:r>
                  <a:rPr lang="cs-CZ" sz="2800" dirty="0"/>
                  <a:t>m </a:t>
                </a:r>
                <a14:m>
                  <m:oMath xmlns:m="http://schemas.openxmlformats.org/officeDocument/2006/math">
                    <m:r>
                      <a:rPr lang="cs-CZ" sz="2400" b="1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</a:t>
                </a:r>
                <a:r>
                  <a:rPr lang="cs-CZ" sz="2800" dirty="0"/>
                  <a:t>n </a:t>
                </a:r>
                <a14:m>
                  <m:oMath xmlns:m="http://schemas.openxmlformats.org/officeDocument/2006/math">
                    <m:r>
                      <a:rPr lang="cs-CZ" sz="2800" i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dirty="0" err="1"/>
                  <a:t>M</a:t>
                </a:r>
                <a:r>
                  <a:rPr lang="cs-CZ" sz="2800" i="1" baseline="-25000" dirty="0" err="1"/>
                  <a:t>r</a:t>
                </a:r>
                <a:r>
                  <a:rPr lang="cs-CZ" sz="2800" b="1" dirty="0"/>
                  <a:t>		</a:t>
                </a:r>
                <a:r>
                  <a:rPr lang="cs-CZ" sz="2800" dirty="0"/>
                  <a:t> </a:t>
                </a:r>
                <a:r>
                  <a:rPr lang="cs-CZ" sz="2800" dirty="0" smtClean="0"/>
                  <a:t>  </a:t>
                </a:r>
                <a:r>
                  <a:rPr lang="cs-CZ" sz="2800" b="1" dirty="0"/>
                  <a:t>m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 </a:t>
                </a:r>
                <a:r>
                  <a:rPr lang="cs-CZ" sz="2800" dirty="0"/>
                  <a:t>0,2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/>
                  <a:t>442</a:t>
                </a:r>
                <a:r>
                  <a:rPr lang="cs-CZ" sz="2800" b="1" dirty="0"/>
                  <a:t> 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b="1" dirty="0"/>
                  <a:t>   </a:t>
                </a:r>
                <a:r>
                  <a:rPr lang="cs-CZ" sz="2800" b="1" u="sng" dirty="0"/>
                  <a:t>88,4   g </a:t>
                </a:r>
                <a:r>
                  <a:rPr lang="cs-CZ" sz="2800" u="sng" dirty="0"/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5" y="0"/>
                <a:ext cx="11415860" cy="6973832"/>
              </a:xfrm>
              <a:prstGeom prst="rect">
                <a:avLst/>
              </a:prstGeom>
              <a:blipFill rotWithShape="0">
                <a:blip r:embed="rId2"/>
                <a:stretch>
                  <a:fillRect t="-437" b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0243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102</Words>
  <Application>Microsoft Office PowerPoint</Application>
  <PresentationFormat>Širokoúhlá obrazovka</PresentationFormat>
  <Paragraphs>35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LÁTKOVÉ   MNOŽSTVÍ   _   PŘÍKLADY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Šimon Hajník</cp:lastModifiedBy>
  <cp:revision>33</cp:revision>
  <dcterms:created xsi:type="dcterms:W3CDTF">2022-12-18T13:31:37Z</dcterms:created>
  <dcterms:modified xsi:type="dcterms:W3CDTF">2023-02-20T15:36:57Z</dcterms:modified>
</cp:coreProperties>
</file>