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62" r:id="rId16"/>
    <p:sldId id="263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999C-21EB-4C42-991D-3F3BAC9F1990}" type="datetimeFigureOut">
              <a:rPr lang="cs-CZ" smtClean="0"/>
              <a:t>18.12.2022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8DA6-42BB-40F3-A1A1-4D0440D3CE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999C-21EB-4C42-991D-3F3BAC9F1990}" type="datetimeFigureOut">
              <a:rPr lang="cs-CZ" smtClean="0"/>
              <a:t>18.12.2022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8DA6-42BB-40F3-A1A1-4D0440D3CE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999C-21EB-4C42-991D-3F3BAC9F1990}" type="datetimeFigureOut">
              <a:rPr lang="cs-CZ" smtClean="0"/>
              <a:t>18.12.2022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8DA6-42BB-40F3-A1A1-4D0440D3CE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999C-21EB-4C42-991D-3F3BAC9F1990}" type="datetimeFigureOut">
              <a:rPr lang="cs-CZ" smtClean="0"/>
              <a:t>18.12.2022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8DA6-42BB-40F3-A1A1-4D0440D3CE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999C-21EB-4C42-991D-3F3BAC9F1990}" type="datetimeFigureOut">
              <a:rPr lang="cs-CZ" smtClean="0"/>
              <a:t>18.12.2022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8DA6-42BB-40F3-A1A1-4D0440D3CE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999C-21EB-4C42-991D-3F3BAC9F1990}" type="datetimeFigureOut">
              <a:rPr lang="cs-CZ" smtClean="0"/>
              <a:t>18.12.2022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8DA6-42BB-40F3-A1A1-4D0440D3CE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999C-21EB-4C42-991D-3F3BAC9F1990}" type="datetimeFigureOut">
              <a:rPr lang="cs-CZ" smtClean="0"/>
              <a:t>18.12.2022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8DA6-42BB-40F3-A1A1-4D0440D3CE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999C-21EB-4C42-991D-3F3BAC9F1990}" type="datetimeFigureOut">
              <a:rPr lang="cs-CZ" smtClean="0"/>
              <a:t>18.12.2022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8DA6-42BB-40F3-A1A1-4D0440D3CE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999C-21EB-4C42-991D-3F3BAC9F1990}" type="datetimeFigureOut">
              <a:rPr lang="cs-CZ" smtClean="0"/>
              <a:t>18.12.2022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8DA6-42BB-40F3-A1A1-4D0440D3CE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999C-21EB-4C42-991D-3F3BAC9F1990}" type="datetimeFigureOut">
              <a:rPr lang="cs-CZ" smtClean="0"/>
              <a:t>18.12.2022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8DA6-42BB-40F3-A1A1-4D0440D3CE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999C-21EB-4C42-991D-3F3BAC9F1990}" type="datetimeFigureOut">
              <a:rPr lang="cs-CZ" smtClean="0"/>
              <a:t>18.12.2022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8DA6-42BB-40F3-A1A1-4D0440D3CE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E999C-21EB-4C42-991D-3F3BAC9F1990}" type="datetimeFigureOut">
              <a:rPr lang="cs-CZ" smtClean="0"/>
              <a:t>18.12.2022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88DA6-42BB-40F3-A1A1-4D0440D3CE5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STŘEDOVĚKÁ EVROPSKÁ LITERATURA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>
                <a:solidFill>
                  <a:srgbClr val="C00000"/>
                </a:solidFill>
              </a:rPr>
              <a:t>5. – 15. století po Kristu</a:t>
            </a:r>
            <a:endParaRPr lang="cs-CZ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FRANCIE – hrdinský epos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ALEXANDREIDA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</a:t>
            </a:r>
            <a:r>
              <a:rPr lang="cs-CZ" dirty="0" smtClean="0"/>
              <a:t>pos zachycuje oblíbený světský </a:t>
            </a:r>
            <a:r>
              <a:rPr lang="cs-CZ" b="1" dirty="0" smtClean="0">
                <a:solidFill>
                  <a:srgbClr val="C00000"/>
                </a:solidFill>
              </a:rPr>
              <a:t>námět </a:t>
            </a:r>
          </a:p>
          <a:p>
            <a:pPr>
              <a:buNone/>
            </a:pP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   o Alexandru Velikém, makedonském králi </a:t>
            </a:r>
            <a:r>
              <a:rPr lang="cs-CZ" dirty="0" smtClean="0"/>
              <a:t>(336 – 323 př. </a:t>
            </a:r>
            <a:r>
              <a:rPr lang="cs-CZ" dirty="0" err="1" smtClean="0"/>
              <a:t>Kr</a:t>
            </a:r>
            <a:r>
              <a:rPr lang="cs-CZ" dirty="0" smtClean="0"/>
              <a:t>.)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Alexandr Veliký zemřel mladý, ale proslavil se svými výboji </a:t>
            </a:r>
            <a:r>
              <a:rPr lang="cs-CZ" dirty="0" smtClean="0"/>
              <a:t>(rozšířil svou říši o Malou Asii, Foinikii, Egypt, porazil Peršany a táhl do Indie, založil Alexandrii)</a:t>
            </a:r>
          </a:p>
          <a:p>
            <a:r>
              <a:rPr lang="cs-CZ" dirty="0"/>
              <a:t>l</a:t>
            </a:r>
            <a:r>
              <a:rPr lang="cs-CZ" dirty="0" smtClean="0"/>
              <a:t>átka zpracována už ve starověku, nejznámější tato ze </a:t>
            </a:r>
            <a:r>
              <a:rPr lang="cs-CZ" b="1" dirty="0" smtClean="0">
                <a:solidFill>
                  <a:srgbClr val="0070C0"/>
                </a:solidFill>
              </a:rPr>
              <a:t>12. st. </a:t>
            </a:r>
            <a:r>
              <a:rPr lang="cs-CZ" dirty="0" smtClean="0"/>
              <a:t>(</a:t>
            </a:r>
            <a:r>
              <a:rPr lang="cs-CZ" dirty="0" err="1" smtClean="0"/>
              <a:t>Gautier</a:t>
            </a:r>
            <a:r>
              <a:rPr lang="cs-CZ" dirty="0" smtClean="0"/>
              <a:t> </a:t>
            </a:r>
            <a:r>
              <a:rPr lang="cs-CZ" dirty="0" err="1" smtClean="0"/>
              <a:t>Chátillon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ŠPANĚLSKO – Píseň o </a:t>
            </a:r>
            <a:r>
              <a:rPr lang="cs-CZ" b="1" dirty="0" err="1" smtClean="0">
                <a:solidFill>
                  <a:srgbClr val="FF0000"/>
                </a:solidFill>
              </a:rPr>
              <a:t>Cidovi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h</a:t>
            </a:r>
            <a:r>
              <a:rPr lang="cs-CZ" b="1" dirty="0" smtClean="0">
                <a:solidFill>
                  <a:srgbClr val="C00000"/>
                </a:solidFill>
              </a:rPr>
              <a:t>rdinský epos, </a:t>
            </a:r>
            <a:r>
              <a:rPr lang="cs-CZ" b="1" dirty="0" err="1" smtClean="0">
                <a:solidFill>
                  <a:srgbClr val="C00000"/>
                </a:solidFill>
              </a:rPr>
              <a:t>pol</a:t>
            </a:r>
            <a:r>
              <a:rPr lang="cs-CZ" b="1" dirty="0" smtClean="0">
                <a:solidFill>
                  <a:srgbClr val="C00000"/>
                </a:solidFill>
              </a:rPr>
              <a:t>. 12. st. </a:t>
            </a:r>
          </a:p>
          <a:p>
            <a:r>
              <a:rPr lang="cs-CZ" dirty="0"/>
              <a:t>o</a:t>
            </a:r>
            <a:r>
              <a:rPr lang="cs-CZ" dirty="0" smtClean="0"/>
              <a:t> národním hrdinovi, který žil v 11. st.</a:t>
            </a:r>
          </a:p>
          <a:p>
            <a:r>
              <a:rPr lang="cs-CZ" dirty="0" err="1" smtClean="0"/>
              <a:t>Cid</a:t>
            </a:r>
            <a:r>
              <a:rPr lang="cs-CZ" dirty="0" smtClean="0"/>
              <a:t> byl pro falešném obvinění vyhnán králem</a:t>
            </a:r>
          </a:p>
          <a:p>
            <a:r>
              <a:rPr lang="cs-CZ" dirty="0"/>
              <a:t>v</a:t>
            </a:r>
            <a:r>
              <a:rPr lang="cs-CZ" dirty="0" smtClean="0"/>
              <a:t>yznamenal se ale v boji proti Maurům, slavně se vrátil a pomstil zneuctění svých dcer</a:t>
            </a:r>
          </a:p>
          <a:p>
            <a:r>
              <a:rPr lang="cs-CZ" b="1" dirty="0" err="1" smtClean="0">
                <a:solidFill>
                  <a:srgbClr val="0070C0"/>
                </a:solidFill>
              </a:rPr>
              <a:t>Cid</a:t>
            </a:r>
            <a:r>
              <a:rPr lang="cs-CZ" b="1" dirty="0" smtClean="0">
                <a:solidFill>
                  <a:srgbClr val="0070C0"/>
                </a:solidFill>
              </a:rPr>
              <a:t> – příklad křesťanského rytíře, který bojuje za víru, je věrný svému králi, dobrý manžel a starostlivý otec</a:t>
            </a:r>
            <a:endParaRPr lang="cs-CZ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ANGLIE - </a:t>
            </a:r>
            <a:r>
              <a:rPr lang="cs-CZ" b="1" dirty="0" err="1" smtClean="0">
                <a:solidFill>
                  <a:srgbClr val="FF0000"/>
                </a:solidFill>
              </a:rPr>
              <a:t>Beowulf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s</a:t>
            </a:r>
            <a:r>
              <a:rPr lang="cs-CZ" b="1" dirty="0" smtClean="0">
                <a:solidFill>
                  <a:srgbClr val="C00000"/>
                </a:solidFill>
              </a:rPr>
              <a:t>taroanglický dvoudílný hrdinský epos (asi 8. st.)</a:t>
            </a:r>
          </a:p>
          <a:p>
            <a:r>
              <a:rPr lang="cs-CZ" dirty="0"/>
              <a:t>v</a:t>
            </a:r>
            <a:r>
              <a:rPr lang="cs-CZ" dirty="0" smtClean="0"/>
              <a:t>znikl na základě pověsti mezi germánskými kmeny</a:t>
            </a:r>
          </a:p>
          <a:p>
            <a:r>
              <a:rPr lang="cs-CZ" dirty="0"/>
              <a:t>n</a:t>
            </a:r>
            <a:r>
              <a:rPr lang="cs-CZ" dirty="0" smtClean="0"/>
              <a:t>ejstarší rukopisná verze je z roku 1000 (má přes 3000 veršů)</a:t>
            </a:r>
          </a:p>
          <a:p>
            <a:r>
              <a:rPr lang="cs-CZ" dirty="0"/>
              <a:t>d</a:t>
            </a:r>
            <a:r>
              <a:rPr lang="cs-CZ" dirty="0" smtClean="0"/>
              <a:t>ěj se odehrává v Dánsku a jižním Švédsku</a:t>
            </a:r>
          </a:p>
          <a:p>
            <a:r>
              <a:rPr lang="cs-CZ" b="1" dirty="0">
                <a:solidFill>
                  <a:srgbClr val="0070C0"/>
                </a:solidFill>
              </a:rPr>
              <a:t>l</a:t>
            </a:r>
            <a:r>
              <a:rPr lang="cs-CZ" b="1" dirty="0" smtClean="0">
                <a:solidFill>
                  <a:srgbClr val="0070C0"/>
                </a:solidFill>
              </a:rPr>
              <a:t>íčí hrdinské skutky </a:t>
            </a:r>
            <a:r>
              <a:rPr lang="cs-CZ" b="1" dirty="0" err="1" smtClean="0">
                <a:solidFill>
                  <a:srgbClr val="0070C0"/>
                </a:solidFill>
              </a:rPr>
              <a:t>geatského</a:t>
            </a:r>
            <a:r>
              <a:rPr lang="cs-CZ" b="1" dirty="0" smtClean="0">
                <a:solidFill>
                  <a:srgbClr val="0070C0"/>
                </a:solidFill>
              </a:rPr>
              <a:t> krále </a:t>
            </a:r>
            <a:r>
              <a:rPr lang="cs-CZ" b="1" dirty="0" err="1" smtClean="0">
                <a:solidFill>
                  <a:srgbClr val="0070C0"/>
                </a:solidFill>
              </a:rPr>
              <a:t>Beowulfa</a:t>
            </a:r>
            <a:endParaRPr lang="cs-CZ" b="1" dirty="0" smtClean="0">
              <a:solidFill>
                <a:srgbClr val="0070C0"/>
              </a:solidFill>
            </a:endParaRPr>
          </a:p>
          <a:p>
            <a:r>
              <a:rPr lang="cs-CZ" dirty="0" err="1" smtClean="0"/>
              <a:t>Beowulf</a:t>
            </a:r>
            <a:r>
              <a:rPr lang="cs-CZ" dirty="0" smtClean="0"/>
              <a:t> se vydává na pomoc dánskému králi </a:t>
            </a:r>
            <a:r>
              <a:rPr lang="cs-CZ" dirty="0" err="1" smtClean="0"/>
              <a:t>Hrothgarovi</a:t>
            </a:r>
            <a:r>
              <a:rPr lang="cs-CZ" dirty="0" smtClean="0"/>
              <a:t>, jehož sídlo je pustošeno </a:t>
            </a:r>
            <a:r>
              <a:rPr lang="cs-CZ" dirty="0" err="1" smtClean="0"/>
              <a:t>Grendelem</a:t>
            </a:r>
            <a:r>
              <a:rPr lang="cs-CZ" dirty="0" smtClean="0"/>
              <a:t> (obluda bydlící v bažinách)</a:t>
            </a:r>
          </a:p>
          <a:p>
            <a:r>
              <a:rPr lang="cs-CZ" dirty="0"/>
              <a:t>n</a:t>
            </a:r>
            <a:r>
              <a:rPr lang="cs-CZ" dirty="0" smtClean="0"/>
              <a:t>akonec zbije obludu </a:t>
            </a:r>
            <a:r>
              <a:rPr lang="cs-CZ" dirty="0" err="1" smtClean="0"/>
              <a:t>Grendela</a:t>
            </a:r>
            <a:r>
              <a:rPr lang="cs-CZ" dirty="0" smtClean="0"/>
              <a:t> i jeho matku</a:t>
            </a:r>
          </a:p>
          <a:p>
            <a:r>
              <a:rPr lang="cs-CZ" dirty="0" smtClean="0"/>
              <a:t>2. díl je o zápasu </a:t>
            </a:r>
            <a:r>
              <a:rPr lang="cs-CZ" dirty="0" err="1" smtClean="0"/>
              <a:t>Beowulfa</a:t>
            </a:r>
            <a:r>
              <a:rPr lang="cs-CZ" dirty="0" smtClean="0"/>
              <a:t> s ohnivým drakem, </a:t>
            </a:r>
            <a:r>
              <a:rPr lang="cs-CZ" b="1" dirty="0" smtClean="0">
                <a:solidFill>
                  <a:srgbClr val="0070C0"/>
                </a:solidFill>
              </a:rPr>
              <a:t>oba nakonec v boji umírají</a:t>
            </a:r>
            <a:endParaRPr lang="cs-CZ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NĚMECKO – Píseň o Nibelunzích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50" b="1" dirty="0">
                <a:solidFill>
                  <a:srgbClr val="C00000"/>
                </a:solidFill>
              </a:rPr>
              <a:t>d</a:t>
            </a:r>
            <a:r>
              <a:rPr lang="cs-CZ" sz="2250" b="1" dirty="0" smtClean="0">
                <a:solidFill>
                  <a:srgbClr val="C00000"/>
                </a:solidFill>
              </a:rPr>
              <a:t>voudílný hrdinský epos, kolem roku 1200</a:t>
            </a:r>
          </a:p>
          <a:p>
            <a:r>
              <a:rPr lang="cs-CZ" sz="2250" b="1" dirty="0" smtClean="0">
                <a:solidFill>
                  <a:srgbClr val="0070C0"/>
                </a:solidFill>
              </a:rPr>
              <a:t>Nibelungové – </a:t>
            </a:r>
            <a:r>
              <a:rPr lang="cs-CZ" sz="2250" b="1" dirty="0" err="1" smtClean="0">
                <a:solidFill>
                  <a:srgbClr val="0070C0"/>
                </a:solidFill>
              </a:rPr>
              <a:t>mýtické</a:t>
            </a:r>
            <a:r>
              <a:rPr lang="cs-CZ" sz="2250" b="1" dirty="0" smtClean="0">
                <a:solidFill>
                  <a:srgbClr val="0070C0"/>
                </a:solidFill>
              </a:rPr>
              <a:t> bytosti, hlídači a strážci pokladu</a:t>
            </a:r>
          </a:p>
          <a:p>
            <a:r>
              <a:rPr lang="cs-CZ" sz="2250" b="1" dirty="0">
                <a:solidFill>
                  <a:srgbClr val="0070C0"/>
                </a:solidFill>
              </a:rPr>
              <a:t>h</a:t>
            </a:r>
            <a:r>
              <a:rPr lang="cs-CZ" sz="2250" b="1" dirty="0" smtClean="0">
                <a:solidFill>
                  <a:srgbClr val="0070C0"/>
                </a:solidFill>
              </a:rPr>
              <a:t>lavním hrdinou je princ </a:t>
            </a:r>
            <a:r>
              <a:rPr lang="cs-CZ" sz="2250" b="1" dirty="0" err="1" smtClean="0">
                <a:solidFill>
                  <a:srgbClr val="0070C0"/>
                </a:solidFill>
              </a:rPr>
              <a:t>Siegried</a:t>
            </a:r>
            <a:r>
              <a:rPr lang="cs-CZ" sz="2250" b="1" dirty="0" smtClean="0">
                <a:solidFill>
                  <a:srgbClr val="0070C0"/>
                </a:solidFill>
              </a:rPr>
              <a:t>, je až na malé místo mezi lopatkami nezranitelný</a:t>
            </a:r>
          </a:p>
          <a:p>
            <a:r>
              <a:rPr lang="cs-CZ" sz="2200" b="1" dirty="0"/>
              <a:t>d</a:t>
            </a:r>
            <a:r>
              <a:rPr lang="cs-CZ" sz="2200" b="1" dirty="0" smtClean="0"/>
              <a:t>íky své statečnosti získal poklad Nibelungů a ruku </a:t>
            </a:r>
            <a:r>
              <a:rPr lang="cs-CZ" sz="2200" b="1" dirty="0" err="1" smtClean="0"/>
              <a:t>Kriemhildy</a:t>
            </a:r>
            <a:r>
              <a:rPr lang="cs-CZ" sz="2200" b="1" dirty="0" smtClean="0"/>
              <a:t> (sestra burgundských králů)</a:t>
            </a:r>
          </a:p>
          <a:p>
            <a:r>
              <a:rPr lang="cs-CZ" sz="2200" b="1" dirty="0" err="1" smtClean="0"/>
              <a:t>Gunterovi</a:t>
            </a:r>
            <a:r>
              <a:rPr lang="cs-CZ" sz="2200" b="1" dirty="0" smtClean="0"/>
              <a:t> (bratr od </a:t>
            </a:r>
            <a:r>
              <a:rPr lang="cs-CZ" sz="2200" b="1" dirty="0" err="1" smtClean="0"/>
              <a:t>Kriemhildy</a:t>
            </a:r>
            <a:r>
              <a:rPr lang="cs-CZ" sz="2200" b="1" dirty="0" smtClean="0"/>
              <a:t>) pomáhá </a:t>
            </a:r>
            <a:r>
              <a:rPr lang="cs-CZ" sz="2200" b="1" dirty="0" err="1" smtClean="0"/>
              <a:t>Siegried</a:t>
            </a:r>
            <a:r>
              <a:rPr lang="cs-CZ" sz="2200" b="1" dirty="0" smtClean="0"/>
              <a:t> získat lstí za manželku silnou islandskou královnu </a:t>
            </a:r>
            <a:r>
              <a:rPr lang="cs-CZ" sz="2200" b="1" dirty="0" err="1" smtClean="0"/>
              <a:t>Brunhildu</a:t>
            </a:r>
            <a:endParaRPr lang="cs-CZ" sz="2200" b="1" dirty="0" smtClean="0"/>
          </a:p>
          <a:p>
            <a:r>
              <a:rPr lang="cs-CZ" sz="2200" b="1" dirty="0" err="1" smtClean="0"/>
              <a:t>Siegried</a:t>
            </a:r>
            <a:r>
              <a:rPr lang="cs-CZ" sz="2200" b="1" dirty="0" smtClean="0"/>
              <a:t> se dostává časem do sváru s </a:t>
            </a:r>
            <a:r>
              <a:rPr lang="cs-CZ" sz="2200" b="1" dirty="0" err="1" smtClean="0"/>
              <a:t>Gunterem</a:t>
            </a:r>
            <a:r>
              <a:rPr lang="cs-CZ" sz="2200" b="1" dirty="0" smtClean="0"/>
              <a:t> a je zrádně zabit</a:t>
            </a:r>
          </a:p>
          <a:p>
            <a:r>
              <a:rPr lang="cs-CZ" sz="2200" b="1" dirty="0"/>
              <a:t>v</a:t>
            </a:r>
            <a:r>
              <a:rPr lang="cs-CZ" sz="2200" b="1" dirty="0" smtClean="0"/>
              <a:t>dova </a:t>
            </a:r>
            <a:r>
              <a:rPr lang="cs-CZ" sz="2200" b="1" dirty="0" err="1" smtClean="0"/>
              <a:t>Kriemhilda</a:t>
            </a:r>
            <a:r>
              <a:rPr lang="cs-CZ" sz="2200" b="1" dirty="0" smtClean="0"/>
              <a:t> je navíc připravena o bájný poklad</a:t>
            </a:r>
          </a:p>
          <a:p>
            <a:r>
              <a:rPr lang="cs-CZ" sz="2200" b="1" dirty="0"/>
              <a:t>v</a:t>
            </a:r>
            <a:r>
              <a:rPr lang="cs-CZ" sz="2200" b="1" dirty="0" smtClean="0"/>
              <a:t>e 2. části se </a:t>
            </a:r>
            <a:r>
              <a:rPr lang="cs-CZ" sz="2200" b="1" dirty="0" err="1" smtClean="0"/>
              <a:t>Kriemhilda</a:t>
            </a:r>
            <a:r>
              <a:rPr lang="cs-CZ" sz="2200" b="1" dirty="0" smtClean="0"/>
              <a:t> mstí na vrazích svého muže – provdá se za hunského krále a s jeho pomocí zabíjí oba své bratry</a:t>
            </a:r>
          </a:p>
          <a:p>
            <a:r>
              <a:rPr lang="cs-CZ" sz="2250" b="1" dirty="0">
                <a:solidFill>
                  <a:srgbClr val="0070C0"/>
                </a:solidFill>
              </a:rPr>
              <a:t>u</a:t>
            </a:r>
            <a:r>
              <a:rPr lang="cs-CZ" sz="2250" b="1" dirty="0" smtClean="0">
                <a:solidFill>
                  <a:srgbClr val="0070C0"/>
                </a:solidFill>
              </a:rPr>
              <a:t>mírá ale i ona a pohřbeno je také tajemství Nibelungů</a:t>
            </a:r>
            <a:endParaRPr lang="cs-CZ" sz="225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RUSKO – Slovo o pluku Igorově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300" b="1" dirty="0">
                <a:solidFill>
                  <a:srgbClr val="C00000"/>
                </a:solidFill>
              </a:rPr>
              <a:t>s</a:t>
            </a:r>
            <a:r>
              <a:rPr lang="cs-CZ" sz="3300" b="1" dirty="0" smtClean="0">
                <a:solidFill>
                  <a:srgbClr val="C00000"/>
                </a:solidFill>
              </a:rPr>
              <a:t>taroruský hrdinský epos z období Kyjevské Rusi z konce 12. st.</a:t>
            </a:r>
          </a:p>
          <a:p>
            <a:r>
              <a:rPr lang="cs-CZ" b="1" dirty="0">
                <a:solidFill>
                  <a:srgbClr val="0070C0"/>
                </a:solidFill>
              </a:rPr>
              <a:t>p</a:t>
            </a:r>
            <a:r>
              <a:rPr lang="cs-CZ" b="1" dirty="0" smtClean="0">
                <a:solidFill>
                  <a:srgbClr val="0070C0"/>
                </a:solidFill>
              </a:rPr>
              <a:t>ochybnosti o pravosti díla </a:t>
            </a:r>
            <a:r>
              <a:rPr lang="cs-CZ" dirty="0" smtClean="0"/>
              <a:t>– opis až z 15. st., nalezen 1795, vydán tiskem, rukopis ale asi shořel při Napoleonově tažení do Moskvy (r. 1812), </a:t>
            </a:r>
            <a:r>
              <a:rPr lang="cs-CZ" dirty="0" smtClean="0">
                <a:solidFill>
                  <a:srgbClr val="0070C0"/>
                </a:solidFill>
              </a:rPr>
              <a:t>nebyl vědecky prozkoumán</a:t>
            </a:r>
          </a:p>
          <a:p>
            <a:r>
              <a:rPr lang="cs-CZ" sz="3400" b="1" dirty="0" smtClean="0">
                <a:solidFill>
                  <a:srgbClr val="0070C0"/>
                </a:solidFill>
              </a:rPr>
              <a:t>hlavní hrdina – novgorodský kníže Igor</a:t>
            </a:r>
          </a:p>
          <a:p>
            <a:r>
              <a:rPr lang="cs-CZ" sz="3400" dirty="0" smtClean="0"/>
              <a:t>Igor se se svým bratrem a malým vojskem vypraví do </a:t>
            </a:r>
            <a:r>
              <a:rPr lang="cs-CZ" sz="3400" dirty="0" err="1" smtClean="0"/>
              <a:t>poloveckých</a:t>
            </a:r>
            <a:r>
              <a:rPr lang="cs-CZ" sz="3400" dirty="0" smtClean="0"/>
              <a:t> stepí</a:t>
            </a:r>
          </a:p>
          <a:p>
            <a:r>
              <a:rPr lang="cs-CZ" sz="3400" dirty="0" smtClean="0"/>
              <a:t>dochází k soubojům mezi </a:t>
            </a:r>
            <a:r>
              <a:rPr lang="cs-CZ" sz="3400" dirty="0" err="1" smtClean="0"/>
              <a:t>Polovci</a:t>
            </a:r>
            <a:r>
              <a:rPr lang="cs-CZ" sz="3400" dirty="0" smtClean="0"/>
              <a:t> a kníže Igor je zajat, oplakáván svou ženou </a:t>
            </a:r>
            <a:r>
              <a:rPr lang="cs-CZ" sz="3400" dirty="0" err="1" smtClean="0"/>
              <a:t>Jaroslavnou</a:t>
            </a:r>
            <a:endParaRPr lang="cs-CZ" sz="3400" dirty="0" smtClean="0"/>
          </a:p>
          <a:p>
            <a:r>
              <a:rPr lang="cs-CZ" sz="3400" dirty="0" smtClean="0"/>
              <a:t>vítězové začínají plenit a drancovat kyjevské knížectví</a:t>
            </a:r>
          </a:p>
          <a:p>
            <a:r>
              <a:rPr lang="cs-CZ" sz="3400" dirty="0" smtClean="0"/>
              <a:t>Igorovi se podaří utéct a vrací se zpět do Novgorodu</a:t>
            </a:r>
          </a:p>
          <a:p>
            <a:r>
              <a:rPr lang="cs-CZ" sz="3400" b="1" dirty="0" smtClean="0">
                <a:solidFill>
                  <a:srgbClr val="0070C0"/>
                </a:solidFill>
              </a:rPr>
              <a:t>hlavní myšlenka – nutnost sjednocení země pod vedením Kyjeva</a:t>
            </a:r>
            <a:endParaRPr lang="cs-CZ" sz="3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Dvorská lyrika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 dirty="0"/>
              <a:t>hrdina usiloval především o přízeň vznešené dámy, většinou vdané, láska byla vždy nešťastná, nenaplněná</a:t>
            </a:r>
          </a:p>
          <a:p>
            <a:pPr lvl="0"/>
            <a:r>
              <a:rPr lang="cs-CZ" dirty="0">
                <a:solidFill>
                  <a:srgbClr val="0070C0"/>
                </a:solidFill>
              </a:rPr>
              <a:t>básníci</a:t>
            </a:r>
            <a:r>
              <a:rPr lang="cs-CZ" dirty="0"/>
              <a:t> – </a:t>
            </a:r>
            <a:r>
              <a:rPr lang="cs-CZ" b="1" dirty="0">
                <a:solidFill>
                  <a:srgbClr val="C00000"/>
                </a:solidFill>
              </a:rPr>
              <a:t>trubadúři</a:t>
            </a:r>
            <a:r>
              <a:rPr lang="cs-CZ" dirty="0"/>
              <a:t> – byli to </a:t>
            </a:r>
            <a:r>
              <a:rPr lang="cs-CZ" dirty="0">
                <a:solidFill>
                  <a:srgbClr val="0070C0"/>
                </a:solidFill>
              </a:rPr>
              <a:t>chudí rytíři</a:t>
            </a:r>
            <a:r>
              <a:rPr lang="cs-CZ" dirty="0"/>
              <a:t>, kteří putovali od hradu k </a:t>
            </a:r>
            <a:r>
              <a:rPr lang="cs-CZ" dirty="0" smtClean="0"/>
              <a:t>hradu</a:t>
            </a:r>
          </a:p>
          <a:p>
            <a:pPr lvl="0"/>
            <a:r>
              <a:rPr lang="cs-CZ" dirty="0"/>
              <a:t>t</a:t>
            </a:r>
            <a:r>
              <a:rPr lang="cs-CZ" dirty="0" smtClean="0"/>
              <a:t>rubadúry někdy doprovázeli </a:t>
            </a:r>
            <a:r>
              <a:rPr lang="cs-CZ" dirty="0">
                <a:solidFill>
                  <a:srgbClr val="0070C0"/>
                </a:solidFill>
              </a:rPr>
              <a:t>potulní hudebníci </a:t>
            </a:r>
            <a:r>
              <a:rPr lang="cs-CZ" dirty="0"/>
              <a:t>– </a:t>
            </a:r>
            <a:r>
              <a:rPr lang="cs-CZ" b="1" dirty="0" err="1">
                <a:solidFill>
                  <a:srgbClr val="C00000"/>
                </a:solidFill>
              </a:rPr>
              <a:t>žakéři</a:t>
            </a:r>
            <a:r>
              <a:rPr lang="cs-CZ" dirty="0"/>
              <a:t> (hráli na strunný nástroj)</a:t>
            </a:r>
          </a:p>
          <a:p>
            <a:pPr lvl="0"/>
            <a:r>
              <a:rPr lang="cs-CZ" b="1" i="1" dirty="0">
                <a:solidFill>
                  <a:srgbClr val="0070C0"/>
                </a:solidFill>
              </a:rPr>
              <a:t>pastorela</a:t>
            </a:r>
            <a:r>
              <a:rPr lang="cs-CZ" dirty="0"/>
              <a:t> – pastýřská milostná píseň, rytíř či pastýř dobývá srdce krásné pastýřky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Středověké </a:t>
            </a:r>
            <a:r>
              <a:rPr lang="cs-CZ" b="1" dirty="0" err="1" smtClean="0">
                <a:solidFill>
                  <a:srgbClr val="FF0000"/>
                </a:solidFill>
              </a:rPr>
              <a:t>cestopisectví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cs-CZ" sz="4800" b="1" dirty="0" smtClean="0">
                <a:solidFill>
                  <a:srgbClr val="FF0000"/>
                </a:solidFill>
              </a:rPr>
              <a:t>MARCO POLO (1254 – 1324)</a:t>
            </a:r>
          </a:p>
          <a:p>
            <a:r>
              <a:rPr lang="cs-CZ" b="1" dirty="0"/>
              <a:t>i</a:t>
            </a:r>
            <a:r>
              <a:rPr lang="cs-CZ" b="1" dirty="0" smtClean="0"/>
              <a:t>talský obchodník a cestovatel z Benátek</a:t>
            </a:r>
          </a:p>
          <a:p>
            <a:r>
              <a:rPr lang="cs-CZ" dirty="0"/>
              <a:t>c</a:t>
            </a:r>
            <a:r>
              <a:rPr lang="cs-CZ" dirty="0" smtClean="0"/>
              <a:t>estoval se svým otcem a strýcem do </a:t>
            </a:r>
            <a:r>
              <a:rPr lang="cs-CZ" b="1" dirty="0" smtClean="0">
                <a:solidFill>
                  <a:srgbClr val="0070C0"/>
                </a:solidFill>
              </a:rPr>
              <a:t>mongolské říše</a:t>
            </a:r>
          </a:p>
          <a:p>
            <a:r>
              <a:rPr lang="cs-CZ" dirty="0"/>
              <a:t>c</a:t>
            </a:r>
            <a:r>
              <a:rPr lang="cs-CZ" dirty="0" smtClean="0"/>
              <a:t>hánem </a:t>
            </a:r>
            <a:r>
              <a:rPr lang="cs-CZ" dirty="0" err="1" smtClean="0"/>
              <a:t>Kublajem</a:t>
            </a:r>
            <a:r>
              <a:rPr lang="cs-CZ" dirty="0" smtClean="0"/>
              <a:t> byl </a:t>
            </a:r>
            <a:r>
              <a:rPr lang="cs-CZ" dirty="0" err="1" smtClean="0"/>
              <a:t>Marco</a:t>
            </a:r>
            <a:r>
              <a:rPr lang="cs-CZ" dirty="0" smtClean="0"/>
              <a:t> jmenován </a:t>
            </a:r>
            <a:r>
              <a:rPr lang="cs-CZ" b="1" dirty="0" smtClean="0">
                <a:solidFill>
                  <a:srgbClr val="0070C0"/>
                </a:solidFill>
              </a:rPr>
              <a:t>guvernérem města Jang-</a:t>
            </a:r>
            <a:r>
              <a:rPr lang="cs-CZ" b="1" dirty="0" err="1" smtClean="0">
                <a:solidFill>
                  <a:srgbClr val="0070C0"/>
                </a:solidFill>
              </a:rPr>
              <a:t>čou</a:t>
            </a:r>
            <a:endParaRPr lang="cs-CZ" b="1" dirty="0" smtClean="0">
              <a:solidFill>
                <a:srgbClr val="0070C0"/>
              </a:solidFill>
            </a:endParaRPr>
          </a:p>
          <a:p>
            <a:r>
              <a:rPr lang="cs-CZ" dirty="0"/>
              <a:t>p</a:t>
            </a:r>
            <a:r>
              <a:rPr lang="cs-CZ" dirty="0" smtClean="0"/>
              <a:t>rocestoval většinu provincií říše, po 12 letech se vydal na zpáteční cestu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1298 po návratu do Benátek zajat v bitvě s Janovany, ve vězení napsal asi nejznámější světový cestopis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4800" b="1" dirty="0" smtClean="0">
                <a:solidFill>
                  <a:srgbClr val="C00000"/>
                </a:solidFill>
              </a:rPr>
              <a:t>MILIÓN</a:t>
            </a:r>
          </a:p>
          <a:p>
            <a:r>
              <a:rPr lang="cs-CZ" sz="3500" dirty="0"/>
              <a:t>t</a:t>
            </a:r>
            <a:r>
              <a:rPr lang="cs-CZ" sz="3500" dirty="0" smtClean="0"/>
              <a:t>ext sepsán spoluvězněm </a:t>
            </a:r>
            <a:r>
              <a:rPr lang="cs-CZ" sz="3500" dirty="0" err="1" smtClean="0"/>
              <a:t>Rustichellem</a:t>
            </a:r>
            <a:r>
              <a:rPr lang="cs-CZ" sz="3500" dirty="0" smtClean="0"/>
              <a:t> z Pisy v janovském žaláři</a:t>
            </a:r>
          </a:p>
          <a:p>
            <a:r>
              <a:rPr lang="cs-CZ" sz="3500" dirty="0"/>
              <a:t>o</a:t>
            </a:r>
            <a:r>
              <a:rPr lang="cs-CZ" sz="3500" dirty="0" smtClean="0"/>
              <a:t>riginální text ani název nejsou dochovány, označení Milión se zřejmě odvozuje z vysokých číselných údajů v knize</a:t>
            </a:r>
          </a:p>
          <a:p>
            <a:r>
              <a:rPr lang="cs-CZ" sz="3500" b="1" dirty="0">
                <a:solidFill>
                  <a:srgbClr val="0070C0"/>
                </a:solidFill>
              </a:rPr>
              <a:t>n</a:t>
            </a:r>
            <a:r>
              <a:rPr lang="cs-CZ" sz="3500" b="1" dirty="0" smtClean="0">
                <a:solidFill>
                  <a:srgbClr val="0070C0"/>
                </a:solidFill>
              </a:rPr>
              <a:t>ejucelenější středověký obraz východní Asie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Středověké </a:t>
            </a:r>
            <a:r>
              <a:rPr lang="cs-CZ" b="1" dirty="0" err="1" smtClean="0">
                <a:solidFill>
                  <a:srgbClr val="FF0000"/>
                </a:solidFill>
              </a:rPr>
              <a:t>cestopisectví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cs-CZ" sz="4800" b="1" dirty="0" smtClean="0">
                <a:solidFill>
                  <a:srgbClr val="FF0000"/>
                </a:solidFill>
              </a:rPr>
              <a:t>MANDEVILLE</a:t>
            </a:r>
            <a:endParaRPr lang="cs-CZ" sz="4800" dirty="0" smtClean="0">
              <a:solidFill>
                <a:srgbClr val="FF0000"/>
              </a:solidFill>
            </a:endParaRPr>
          </a:p>
          <a:p>
            <a:pPr lvl="0"/>
            <a:r>
              <a:rPr lang="cs-CZ" b="1" dirty="0" smtClean="0">
                <a:solidFill>
                  <a:srgbClr val="0070C0"/>
                </a:solidFill>
              </a:rPr>
              <a:t>14. st., za autora pokládán anglický rytíř John </a:t>
            </a:r>
            <a:r>
              <a:rPr lang="cs-CZ" b="1" dirty="0" err="1" smtClean="0">
                <a:solidFill>
                  <a:srgbClr val="0070C0"/>
                </a:solidFill>
              </a:rPr>
              <a:t>Mandeville</a:t>
            </a:r>
            <a:endParaRPr lang="cs-CZ" b="1" dirty="0" smtClean="0">
              <a:solidFill>
                <a:srgbClr val="0070C0"/>
              </a:solidFill>
            </a:endParaRPr>
          </a:p>
          <a:p>
            <a:pPr lvl="0"/>
            <a:r>
              <a:rPr lang="cs-CZ" dirty="0" smtClean="0"/>
              <a:t>vyprávění </a:t>
            </a:r>
            <a:r>
              <a:rPr lang="cs-CZ" b="1" dirty="0" smtClean="0">
                <a:solidFill>
                  <a:srgbClr val="C00000"/>
                </a:solidFill>
              </a:rPr>
              <a:t>o cestách do exotických zemí</a:t>
            </a:r>
            <a:r>
              <a:rPr lang="cs-CZ" dirty="0" smtClean="0"/>
              <a:t>, především Afriky a Asie</a:t>
            </a:r>
          </a:p>
          <a:p>
            <a:pPr lvl="0"/>
            <a:r>
              <a:rPr lang="cs-CZ" b="1" dirty="0" smtClean="0">
                <a:solidFill>
                  <a:srgbClr val="0070C0"/>
                </a:solidFill>
              </a:rPr>
              <a:t>funkce zábavná </a:t>
            </a:r>
            <a:r>
              <a:rPr lang="cs-CZ" dirty="0" smtClean="0"/>
              <a:t>– představy, výmysly</a:t>
            </a:r>
          </a:p>
          <a:p>
            <a:pPr lvl="0"/>
            <a:r>
              <a:rPr lang="cs-CZ" dirty="0" smtClean="0"/>
              <a:t>u nás se vydával ještě v době národního obrození, velice oblíben (první překlad do češtiny – 1400, </a:t>
            </a:r>
            <a:r>
              <a:rPr lang="cs-CZ" dirty="0" err="1" smtClean="0"/>
              <a:t>Vavřinec</a:t>
            </a:r>
            <a:r>
              <a:rPr lang="cs-CZ" dirty="0" smtClean="0"/>
              <a:t> z Březové)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sz="4900" b="1" dirty="0" smtClean="0">
                <a:solidFill>
                  <a:srgbClr val="FF0000"/>
                </a:solidFill>
              </a:rPr>
              <a:t>Společensko-historické pozadí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/>
            <a:endParaRPr lang="cs-CZ" sz="4800" dirty="0" smtClean="0"/>
          </a:p>
          <a:p>
            <a:pPr lvl="0"/>
            <a:r>
              <a:rPr lang="cs-CZ" sz="7100" dirty="0" smtClean="0"/>
              <a:t>období </a:t>
            </a:r>
            <a:r>
              <a:rPr lang="cs-CZ" sz="7100" dirty="0"/>
              <a:t>válek, křížových výprav, rozdělování půdy, epidemií moru</a:t>
            </a:r>
          </a:p>
          <a:p>
            <a:pPr lvl="0"/>
            <a:r>
              <a:rPr lang="cs-CZ" sz="7100" dirty="0"/>
              <a:t>zákl. ideologie – </a:t>
            </a:r>
            <a:r>
              <a:rPr lang="cs-CZ" sz="7100" b="1" i="1" dirty="0">
                <a:solidFill>
                  <a:srgbClr val="FF0000"/>
                </a:solidFill>
              </a:rPr>
              <a:t>křesťanství</a:t>
            </a:r>
            <a:r>
              <a:rPr lang="cs-CZ" sz="7100" dirty="0">
                <a:solidFill>
                  <a:srgbClr val="FF0000"/>
                </a:solidFill>
              </a:rPr>
              <a:t> </a:t>
            </a:r>
            <a:r>
              <a:rPr lang="cs-CZ" sz="7100" dirty="0"/>
              <a:t>(ovlivňuje víru, morálku, myšlení i názory na umění</a:t>
            </a:r>
          </a:p>
          <a:p>
            <a:pPr lvl="0"/>
            <a:r>
              <a:rPr lang="cs-CZ" sz="7100" dirty="0"/>
              <a:t>výhradní postavení ve všech oblastech lidského života měla církev (</a:t>
            </a:r>
            <a:r>
              <a:rPr lang="cs-CZ" sz="7100" dirty="0" smtClean="0"/>
              <a:t>Desatero Božích přikázání)</a:t>
            </a:r>
            <a:endParaRPr lang="cs-CZ" sz="7100" dirty="0"/>
          </a:p>
          <a:p>
            <a:pPr lvl="0"/>
            <a:r>
              <a:rPr lang="cs-CZ" sz="7100" dirty="0"/>
              <a:t>školy i knihovny vznikaly při </a:t>
            </a:r>
            <a:r>
              <a:rPr lang="cs-CZ" sz="7100" b="1" i="1" dirty="0">
                <a:solidFill>
                  <a:srgbClr val="FF0000"/>
                </a:solidFill>
              </a:rPr>
              <a:t>klášterech</a:t>
            </a:r>
            <a:endParaRPr lang="cs-CZ" sz="7100" dirty="0">
              <a:solidFill>
                <a:srgbClr val="FF0000"/>
              </a:solidFill>
            </a:endParaRPr>
          </a:p>
          <a:p>
            <a:pPr lvl="0"/>
            <a:r>
              <a:rPr lang="cs-CZ" sz="7100" dirty="0"/>
              <a:t>církevní učení podporovalo středověkou hierarchizaci společnosti (duchovenstvo, páni, poddaní)</a:t>
            </a:r>
          </a:p>
          <a:p>
            <a:pPr lvl="0"/>
            <a:r>
              <a:rPr lang="cs-CZ" sz="7100" b="1" dirty="0">
                <a:solidFill>
                  <a:srgbClr val="0070C0"/>
                </a:solidFill>
              </a:rPr>
              <a:t>měřítkem všeho byl Bůh</a:t>
            </a:r>
          </a:p>
          <a:p>
            <a:pPr lvl="0"/>
            <a:r>
              <a:rPr lang="cs-CZ" sz="7100" dirty="0"/>
              <a:t>velká role </a:t>
            </a:r>
            <a:r>
              <a:rPr lang="cs-CZ" sz="7100" b="1" i="1" dirty="0">
                <a:solidFill>
                  <a:srgbClr val="FF0000"/>
                </a:solidFill>
              </a:rPr>
              <a:t>askeze</a:t>
            </a:r>
            <a:r>
              <a:rPr lang="cs-CZ" sz="7100" b="1" i="1" dirty="0"/>
              <a:t> </a:t>
            </a:r>
            <a:r>
              <a:rPr lang="cs-CZ" sz="7100" dirty="0"/>
              <a:t>– odříkání se tělesných požitků a hmotných statků</a:t>
            </a:r>
          </a:p>
          <a:p>
            <a:pPr lvl="0"/>
            <a:r>
              <a:rPr lang="cs-CZ" sz="7100" dirty="0"/>
              <a:t>středověku vládla </a:t>
            </a:r>
            <a:r>
              <a:rPr lang="cs-CZ" sz="7100" b="1" dirty="0">
                <a:solidFill>
                  <a:srgbClr val="FF0000"/>
                </a:solidFill>
              </a:rPr>
              <a:t>scholastika</a:t>
            </a:r>
            <a:r>
              <a:rPr lang="cs-CZ" sz="7100" dirty="0"/>
              <a:t> (školní nauka) – šlo o </a:t>
            </a:r>
            <a:r>
              <a:rPr lang="cs-CZ" sz="7100" b="1" dirty="0" smtClean="0">
                <a:solidFill>
                  <a:srgbClr val="0070C0"/>
                </a:solidFill>
              </a:rPr>
              <a:t>obhájení </a:t>
            </a:r>
            <a:r>
              <a:rPr lang="cs-CZ" sz="7100" b="1" dirty="0">
                <a:solidFill>
                  <a:srgbClr val="0070C0"/>
                </a:solidFill>
              </a:rPr>
              <a:t>nebo vyložení církevních dogmat rozumem </a:t>
            </a:r>
            <a:r>
              <a:rPr lang="cs-CZ" sz="7100" dirty="0">
                <a:solidFill>
                  <a:srgbClr val="C00000"/>
                </a:solidFill>
              </a:rPr>
              <a:t>(</a:t>
            </a:r>
            <a:r>
              <a:rPr lang="cs-CZ" sz="7100" b="1" dirty="0">
                <a:solidFill>
                  <a:srgbClr val="C00000"/>
                </a:solidFill>
              </a:rPr>
              <a:t>Tomáš </a:t>
            </a:r>
            <a:r>
              <a:rPr lang="cs-CZ" sz="7100" b="1" dirty="0" err="1">
                <a:solidFill>
                  <a:srgbClr val="C00000"/>
                </a:solidFill>
              </a:rPr>
              <a:t>Akvinský</a:t>
            </a:r>
            <a:r>
              <a:rPr lang="cs-CZ" sz="7100" dirty="0">
                <a:solidFill>
                  <a:srgbClr val="C00000"/>
                </a:solidFill>
              </a:rPr>
              <a:t>)</a:t>
            </a:r>
          </a:p>
          <a:p>
            <a:pPr lvl="0">
              <a:buNone/>
            </a:pPr>
            <a:endParaRPr lang="cs-CZ" sz="37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Znaky středověké literatury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4000" b="1" dirty="0" smtClean="0">
                <a:solidFill>
                  <a:srgbClr val="0070C0"/>
                </a:solidFill>
              </a:rPr>
              <a:t>náměty z Bible nebo antiky</a:t>
            </a:r>
          </a:p>
          <a:p>
            <a:pPr lvl="0"/>
            <a:r>
              <a:rPr lang="cs-CZ" sz="4000" b="1" dirty="0" smtClean="0">
                <a:solidFill>
                  <a:srgbClr val="0070C0"/>
                </a:solidFill>
              </a:rPr>
              <a:t>autor většinou neznámý, nepůvodnost díla</a:t>
            </a:r>
          </a:p>
          <a:p>
            <a:pPr lvl="0"/>
            <a:r>
              <a:rPr lang="cs-CZ" sz="4000" b="1" dirty="0" smtClean="0">
                <a:solidFill>
                  <a:srgbClr val="0070C0"/>
                </a:solidFill>
              </a:rPr>
              <a:t>hrdina</a:t>
            </a:r>
            <a:r>
              <a:rPr lang="cs-CZ" sz="4000" dirty="0" smtClean="0">
                <a:solidFill>
                  <a:srgbClr val="0070C0"/>
                </a:solidFill>
              </a:rPr>
              <a:t> </a:t>
            </a:r>
            <a:r>
              <a:rPr lang="cs-CZ" sz="4000" dirty="0" smtClean="0"/>
              <a:t>– </a:t>
            </a:r>
            <a:r>
              <a:rPr lang="cs-CZ" sz="4000" dirty="0" smtClean="0">
                <a:solidFill>
                  <a:srgbClr val="FF0000"/>
                </a:solidFill>
              </a:rPr>
              <a:t>světec nebo mučedník </a:t>
            </a:r>
            <a:r>
              <a:rPr lang="cs-CZ" sz="4000" dirty="0" smtClean="0"/>
              <a:t>(idealizace), rytíř, král</a:t>
            </a:r>
          </a:p>
          <a:p>
            <a:pPr lvl="0"/>
            <a:r>
              <a:rPr lang="cs-CZ" sz="4000" b="1" dirty="0" smtClean="0">
                <a:solidFill>
                  <a:srgbClr val="0070C0"/>
                </a:solidFill>
              </a:rPr>
              <a:t>cíl</a:t>
            </a:r>
            <a:r>
              <a:rPr lang="cs-CZ" sz="4000" b="1" dirty="0" smtClean="0"/>
              <a:t> </a:t>
            </a:r>
            <a:r>
              <a:rPr lang="cs-CZ" sz="4000" dirty="0" smtClean="0"/>
              <a:t>– poučovat, dojímat, vychovávat, bavit</a:t>
            </a:r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Středověká literatura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- </a:t>
            </a:r>
            <a:r>
              <a:rPr lang="cs-CZ" sz="4700" b="1" dirty="0" smtClean="0">
                <a:solidFill>
                  <a:srgbClr val="FF0000"/>
                </a:solidFill>
              </a:rPr>
              <a:t>duchovní a světská</a:t>
            </a:r>
            <a:endParaRPr lang="cs-CZ" sz="47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>
                <a:solidFill>
                  <a:srgbClr val="0070C0"/>
                </a:solidFill>
              </a:rPr>
              <a:t>duchovní lyrika </a:t>
            </a:r>
            <a:r>
              <a:rPr lang="cs-CZ" dirty="0"/>
              <a:t>(modlitby, </a:t>
            </a:r>
            <a:r>
              <a:rPr lang="cs-CZ" dirty="0" smtClean="0"/>
              <a:t>duchovní </a:t>
            </a:r>
            <a:r>
              <a:rPr lang="cs-CZ" dirty="0"/>
              <a:t>písně, žalmy, hymny)</a:t>
            </a:r>
          </a:p>
          <a:p>
            <a:pPr lvl="0"/>
            <a:r>
              <a:rPr lang="cs-CZ" b="1" dirty="0">
                <a:solidFill>
                  <a:srgbClr val="0070C0"/>
                </a:solidFill>
              </a:rPr>
              <a:t>duchovní epika </a:t>
            </a:r>
            <a:r>
              <a:rPr lang="cs-CZ" dirty="0"/>
              <a:t>(legendy, apokryfy)</a:t>
            </a:r>
          </a:p>
          <a:p>
            <a:pPr lvl="0"/>
            <a:r>
              <a:rPr lang="cs-CZ" b="1" dirty="0">
                <a:solidFill>
                  <a:srgbClr val="0070C0"/>
                </a:solidFill>
              </a:rPr>
              <a:t>duchovní drama </a:t>
            </a:r>
            <a:r>
              <a:rPr lang="cs-CZ" dirty="0"/>
              <a:t>(biblické hry)</a:t>
            </a:r>
          </a:p>
          <a:p>
            <a:pPr lvl="0"/>
            <a:r>
              <a:rPr lang="cs-CZ" b="1" dirty="0">
                <a:solidFill>
                  <a:srgbClr val="0070C0"/>
                </a:solidFill>
              </a:rPr>
              <a:t>světská lyrika </a:t>
            </a:r>
            <a:r>
              <a:rPr lang="cs-CZ" dirty="0"/>
              <a:t>(dvorská, milostná)</a:t>
            </a:r>
          </a:p>
          <a:p>
            <a:pPr lvl="0"/>
            <a:r>
              <a:rPr lang="cs-CZ" b="1" dirty="0">
                <a:solidFill>
                  <a:srgbClr val="0070C0"/>
                </a:solidFill>
              </a:rPr>
              <a:t>světská epika </a:t>
            </a:r>
            <a:r>
              <a:rPr lang="cs-CZ" dirty="0"/>
              <a:t>(eposy hrdinské, rytířské, cestopisy, kroniky)</a:t>
            </a:r>
          </a:p>
          <a:p>
            <a:pPr lvl="0"/>
            <a:r>
              <a:rPr lang="cs-CZ" b="1" dirty="0">
                <a:solidFill>
                  <a:srgbClr val="0070C0"/>
                </a:solidFill>
              </a:rPr>
              <a:t>světské drama </a:t>
            </a:r>
            <a:r>
              <a:rPr lang="cs-CZ" dirty="0"/>
              <a:t>(frašky)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Hrdinská a rytířská epika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 dirty="0">
                <a:solidFill>
                  <a:srgbClr val="0070C0"/>
                </a:solidFill>
              </a:rPr>
              <a:t>všechny skladby (eposy) jsou veršované</a:t>
            </a:r>
          </a:p>
          <a:p>
            <a:pPr lvl="0"/>
            <a:r>
              <a:rPr lang="cs-CZ" b="1" dirty="0">
                <a:solidFill>
                  <a:srgbClr val="0070C0"/>
                </a:solidFill>
              </a:rPr>
              <a:t>idealizace </a:t>
            </a:r>
            <a:r>
              <a:rPr lang="cs-CZ" b="1" dirty="0" smtClean="0">
                <a:solidFill>
                  <a:srgbClr val="0070C0"/>
                </a:solidFill>
              </a:rPr>
              <a:t>hlavních </a:t>
            </a:r>
            <a:r>
              <a:rPr lang="cs-CZ" b="1" dirty="0">
                <a:solidFill>
                  <a:srgbClr val="0070C0"/>
                </a:solidFill>
              </a:rPr>
              <a:t>hrdinů </a:t>
            </a:r>
            <a:r>
              <a:rPr lang="cs-CZ" dirty="0"/>
              <a:t>– stateční bojovníci, věrní králi, šíří křesťanské zásady, mají úctu k ženě, chrání slabé a chudé</a:t>
            </a:r>
          </a:p>
          <a:p>
            <a:r>
              <a:rPr lang="cs-CZ" b="1" dirty="0">
                <a:solidFill>
                  <a:srgbClr val="0070C0"/>
                </a:solidFill>
              </a:rPr>
              <a:t>r</a:t>
            </a:r>
            <a:r>
              <a:rPr lang="cs-CZ" b="1" dirty="0" smtClean="0">
                <a:solidFill>
                  <a:srgbClr val="0070C0"/>
                </a:solidFill>
              </a:rPr>
              <a:t>ytířská epika navazovala na hrdinskou </a:t>
            </a:r>
            <a:r>
              <a:rPr lang="cs-CZ" dirty="0" smtClean="0"/>
              <a:t>– hrdinové už nejsou bojovníci středověku, ale spíše </a:t>
            </a:r>
            <a:r>
              <a:rPr lang="cs-CZ" dirty="0" smtClean="0">
                <a:solidFill>
                  <a:srgbClr val="C00000"/>
                </a:solidFill>
              </a:rPr>
              <a:t>dvořané, rytíři, odvážní ochránci slabých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hlavní téma – </a:t>
            </a:r>
            <a:r>
              <a:rPr lang="cs-CZ" b="1" dirty="0" smtClean="0">
                <a:solidFill>
                  <a:srgbClr val="C00000"/>
                </a:solidFill>
              </a:rPr>
              <a:t>láska a milostná služba vyvolené dámě</a:t>
            </a:r>
            <a:endParaRPr lang="cs-CZ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FRANCIE - hrdinská epika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PÍSEŇ O ROLANDOVI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cs-CZ" sz="9600" b="1" dirty="0" err="1">
                <a:solidFill>
                  <a:srgbClr val="0070C0"/>
                </a:solidFill>
              </a:rPr>
              <a:t>poč</a:t>
            </a:r>
            <a:r>
              <a:rPr lang="cs-CZ" sz="9600" b="1" dirty="0">
                <a:solidFill>
                  <a:srgbClr val="0070C0"/>
                </a:solidFill>
              </a:rPr>
              <a:t>. 12. st., </a:t>
            </a:r>
            <a:r>
              <a:rPr lang="cs-CZ" sz="9600" dirty="0"/>
              <a:t>součást </a:t>
            </a:r>
            <a:r>
              <a:rPr lang="cs-CZ" sz="9600" b="1" dirty="0" err="1">
                <a:solidFill>
                  <a:srgbClr val="C00000"/>
                </a:solidFill>
              </a:rPr>
              <a:t>chansons</a:t>
            </a:r>
            <a:r>
              <a:rPr lang="cs-CZ" sz="9600" b="1" dirty="0">
                <a:solidFill>
                  <a:srgbClr val="C00000"/>
                </a:solidFill>
              </a:rPr>
              <a:t> de </a:t>
            </a:r>
            <a:r>
              <a:rPr lang="cs-CZ" sz="9600" b="1" dirty="0" err="1">
                <a:solidFill>
                  <a:srgbClr val="C00000"/>
                </a:solidFill>
              </a:rPr>
              <a:t>geste</a:t>
            </a:r>
            <a:r>
              <a:rPr lang="cs-CZ" sz="9600" dirty="0">
                <a:solidFill>
                  <a:srgbClr val="C00000"/>
                </a:solidFill>
              </a:rPr>
              <a:t> </a:t>
            </a:r>
            <a:r>
              <a:rPr lang="cs-CZ" sz="9600" b="1" dirty="0">
                <a:solidFill>
                  <a:srgbClr val="0070C0"/>
                </a:solidFill>
              </a:rPr>
              <a:t>(šanson d´</a:t>
            </a:r>
            <a:r>
              <a:rPr lang="cs-CZ" sz="9600" b="1" dirty="0" err="1">
                <a:solidFill>
                  <a:srgbClr val="0070C0"/>
                </a:solidFill>
              </a:rPr>
              <a:t>žest</a:t>
            </a:r>
            <a:r>
              <a:rPr lang="cs-CZ" sz="9600" b="1" dirty="0">
                <a:solidFill>
                  <a:srgbClr val="0070C0"/>
                </a:solidFill>
              </a:rPr>
              <a:t> – písně o činech)</a:t>
            </a:r>
          </a:p>
          <a:p>
            <a:pPr lvl="0"/>
            <a:r>
              <a:rPr lang="cs-CZ" sz="9600" dirty="0"/>
              <a:t>nejznámější francouzský hrdinský epos, který </a:t>
            </a:r>
            <a:r>
              <a:rPr lang="cs-CZ" sz="9600" b="1" dirty="0">
                <a:solidFill>
                  <a:srgbClr val="0070C0"/>
                </a:solidFill>
              </a:rPr>
              <a:t>líčí časy Karla Velikého</a:t>
            </a:r>
          </a:p>
          <a:p>
            <a:pPr lvl="0"/>
            <a:r>
              <a:rPr lang="cs-CZ" sz="9600" b="1" dirty="0"/>
              <a:t>Roland, velitel zadního voje křížové výpravy, je zrazen nevlastním otcem (ten se domluví se Saracény, aby sliby přiměla Karla Velikého k odchodu a pak aby napadli jeho zadní voj) a překvapen nepřáteli</a:t>
            </a:r>
          </a:p>
          <a:p>
            <a:pPr lvl="0"/>
            <a:r>
              <a:rPr lang="cs-CZ" sz="9600" b="1" dirty="0"/>
              <a:t>jeho rytířská hrdost mu nedovoluje i přes rady přítele </a:t>
            </a:r>
            <a:r>
              <a:rPr lang="cs-CZ" sz="9600" b="1" dirty="0" err="1"/>
              <a:t>Oliviera</a:t>
            </a:r>
            <a:r>
              <a:rPr lang="cs-CZ" sz="9600" b="1" dirty="0"/>
              <a:t> zatroubit na kouzelný roh olifant a přivolat královskou pomoc</a:t>
            </a:r>
          </a:p>
          <a:p>
            <a:pPr lvl="0"/>
            <a:r>
              <a:rPr lang="cs-CZ" sz="9600" b="1" dirty="0"/>
              <a:t>teprve marný boj jej přiměje k povolání pomoci, král Karel porazí Saracény, křesťanství vítězí, Roland však umírá, zrádce </a:t>
            </a:r>
            <a:r>
              <a:rPr lang="cs-CZ" sz="9600" b="1" dirty="0" err="1"/>
              <a:t>Ganelon</a:t>
            </a:r>
            <a:r>
              <a:rPr lang="cs-CZ" sz="9600" b="1" dirty="0"/>
              <a:t> je rozčtvrcen</a:t>
            </a:r>
          </a:p>
          <a:p>
            <a:pPr lvl="0"/>
            <a:r>
              <a:rPr lang="cs-CZ" sz="9600" b="1" dirty="0">
                <a:solidFill>
                  <a:srgbClr val="C00000"/>
                </a:solidFill>
              </a:rPr>
              <a:t>kontrast věrnosti a zrady, křesťanství a světa nevěřících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PÍSEŇ O ROLANDOVI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</a:t>
            </a:r>
            <a:r>
              <a:rPr lang="cs-CZ" dirty="0" smtClean="0"/>
              <a:t>ůležitější než láska k ženě je láska k Francii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Rolandova snoubenka </a:t>
            </a:r>
            <a:r>
              <a:rPr lang="cs-CZ" dirty="0" smtClean="0"/>
              <a:t>a </a:t>
            </a:r>
            <a:r>
              <a:rPr lang="cs-CZ" dirty="0" err="1" smtClean="0"/>
              <a:t>Olivierova</a:t>
            </a:r>
            <a:r>
              <a:rPr lang="cs-CZ" dirty="0" smtClean="0"/>
              <a:t> sestra </a:t>
            </a:r>
            <a:r>
              <a:rPr lang="cs-CZ" dirty="0" err="1" smtClean="0">
                <a:solidFill>
                  <a:srgbClr val="0070C0"/>
                </a:solidFill>
              </a:rPr>
              <a:t>Alda</a:t>
            </a:r>
            <a:r>
              <a:rPr lang="cs-CZ" dirty="0" smtClean="0">
                <a:solidFill>
                  <a:srgbClr val="0070C0"/>
                </a:solidFill>
              </a:rPr>
              <a:t> nakonec umírá žalem po Rolandovi </a:t>
            </a:r>
            <a:r>
              <a:rPr lang="cs-CZ" dirty="0" smtClean="0"/>
              <a:t>(ten na ni ale nevzpomíná ani v závěru svého života)</a:t>
            </a:r>
          </a:p>
          <a:p>
            <a:r>
              <a:rPr lang="cs-CZ" dirty="0"/>
              <a:t>o</a:t>
            </a:r>
            <a:r>
              <a:rPr lang="cs-CZ" dirty="0" smtClean="0"/>
              <a:t>ddanost Karlu Velikému, který Rolanda vedl k Bohu</a:t>
            </a:r>
          </a:p>
          <a:p>
            <a:r>
              <a:rPr lang="cs-CZ" dirty="0" smtClean="0"/>
              <a:t>důraz na přátelství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 smtClean="0">
                <a:solidFill>
                  <a:srgbClr val="C00000"/>
                </a:solidFill>
              </a:rPr>
              <a:t>Epos má 3 části:</a:t>
            </a:r>
          </a:p>
          <a:p>
            <a:pPr marL="514350" indent="-514350">
              <a:buAutoNum type="arabicPeriod"/>
            </a:pPr>
            <a:r>
              <a:rPr lang="cs-CZ" b="1" dirty="0">
                <a:solidFill>
                  <a:srgbClr val="0070C0"/>
                </a:solidFill>
              </a:rPr>
              <a:t>z</a:t>
            </a:r>
            <a:r>
              <a:rPr lang="cs-CZ" b="1" dirty="0" smtClean="0">
                <a:solidFill>
                  <a:srgbClr val="0070C0"/>
                </a:solidFill>
              </a:rPr>
              <a:t>rada </a:t>
            </a:r>
            <a:r>
              <a:rPr lang="cs-CZ" b="1" dirty="0" err="1" smtClean="0">
                <a:solidFill>
                  <a:srgbClr val="0070C0"/>
                </a:solidFill>
              </a:rPr>
              <a:t>Ganelona</a:t>
            </a:r>
            <a:endParaRPr lang="cs-CZ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cs-CZ" b="1" dirty="0">
                <a:solidFill>
                  <a:srgbClr val="0070C0"/>
                </a:solidFill>
              </a:rPr>
              <a:t>b</a:t>
            </a:r>
            <a:r>
              <a:rPr lang="cs-CZ" b="1" dirty="0" smtClean="0">
                <a:solidFill>
                  <a:srgbClr val="0070C0"/>
                </a:solidFill>
              </a:rPr>
              <a:t>itva v </a:t>
            </a:r>
            <a:r>
              <a:rPr lang="cs-CZ" b="1" dirty="0" err="1" smtClean="0">
                <a:solidFill>
                  <a:srgbClr val="0070C0"/>
                </a:solidFill>
              </a:rPr>
              <a:t>Roncevaux</a:t>
            </a:r>
            <a:endParaRPr lang="cs-CZ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cs-CZ" b="1" dirty="0">
                <a:solidFill>
                  <a:srgbClr val="0070C0"/>
                </a:solidFill>
              </a:rPr>
              <a:t>p</a:t>
            </a:r>
            <a:r>
              <a:rPr lang="cs-CZ" b="1" dirty="0" smtClean="0">
                <a:solidFill>
                  <a:srgbClr val="0070C0"/>
                </a:solidFill>
              </a:rPr>
              <a:t>omsta padlých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FRANCIE - rytířská epika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TRISTAN A IZOLDA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600" b="1" dirty="0">
                <a:solidFill>
                  <a:srgbClr val="C00000"/>
                </a:solidFill>
              </a:rPr>
              <a:t>TRISTAN A IZOLDA</a:t>
            </a:r>
            <a:endParaRPr lang="cs-CZ" sz="3600" dirty="0">
              <a:solidFill>
                <a:srgbClr val="C00000"/>
              </a:solidFill>
            </a:endParaRPr>
          </a:p>
          <a:p>
            <a:pPr lvl="0"/>
            <a:r>
              <a:rPr lang="cs-CZ" b="1" dirty="0">
                <a:solidFill>
                  <a:srgbClr val="0070C0"/>
                </a:solidFill>
              </a:rPr>
              <a:t>12. a 13. st., epos z keltských pověstí o tragické lásce rytíře a dcery irského krále</a:t>
            </a:r>
          </a:p>
          <a:p>
            <a:pPr lvl="0"/>
            <a:r>
              <a:rPr lang="cs-CZ" dirty="0"/>
              <a:t>Tristan dobyl pro svého strýce, krále Marka, zlatovlasou </a:t>
            </a:r>
            <a:r>
              <a:rPr lang="cs-CZ" dirty="0" err="1"/>
              <a:t>Izoldu</a:t>
            </a:r>
            <a:r>
              <a:rPr lang="cs-CZ" dirty="0"/>
              <a:t> (bojoval např. s drakem)</a:t>
            </a:r>
          </a:p>
          <a:p>
            <a:pPr lvl="0"/>
            <a:r>
              <a:rPr lang="cs-CZ" dirty="0"/>
              <a:t>oba milenci nakonec umírají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TRISTAN A IZOLDA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FABULE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Autofit/>
          </a:bodyPr>
          <a:lstStyle/>
          <a:p>
            <a:r>
              <a:rPr lang="cs-CZ" sz="1800" dirty="0" smtClean="0"/>
              <a:t>Tristan a </a:t>
            </a:r>
            <a:r>
              <a:rPr lang="cs-CZ" sz="1800" dirty="0" err="1" smtClean="0"/>
              <a:t>Izolda</a:t>
            </a:r>
            <a:r>
              <a:rPr lang="cs-CZ" sz="1800" dirty="0" smtClean="0"/>
              <a:t> </a:t>
            </a:r>
            <a:r>
              <a:rPr lang="cs-CZ" sz="1800" b="1" dirty="0" smtClean="0">
                <a:solidFill>
                  <a:srgbClr val="0070C0"/>
                </a:solidFill>
              </a:rPr>
              <a:t>omylem vypijí kouzelný nápoj lásky </a:t>
            </a:r>
            <a:r>
              <a:rPr lang="cs-CZ" sz="1800" dirty="0" smtClean="0"/>
              <a:t>(</a:t>
            </a:r>
            <a:r>
              <a:rPr lang="cs-CZ" sz="1800" dirty="0" err="1" smtClean="0"/>
              <a:t>Izolda</a:t>
            </a:r>
            <a:r>
              <a:rPr lang="cs-CZ" sz="1800" dirty="0" smtClean="0"/>
              <a:t> ho dostane od své služebné, původně je určen pro </a:t>
            </a:r>
            <a:r>
              <a:rPr lang="cs-CZ" sz="1800" dirty="0" err="1" smtClean="0"/>
              <a:t>Izoldu</a:t>
            </a:r>
            <a:r>
              <a:rPr lang="cs-CZ" sz="1800" dirty="0" smtClean="0"/>
              <a:t> a krále Marka)</a:t>
            </a:r>
          </a:p>
          <a:p>
            <a:r>
              <a:rPr lang="cs-CZ" sz="1800" dirty="0" err="1" smtClean="0"/>
              <a:t>Izolda</a:t>
            </a:r>
            <a:r>
              <a:rPr lang="cs-CZ" sz="1800" dirty="0" smtClean="0"/>
              <a:t> si bere krále Marka, stále však miluje Tristana, proto se tajně s ním schází</a:t>
            </a:r>
          </a:p>
          <a:p>
            <a:r>
              <a:rPr lang="cs-CZ" sz="1800" dirty="0"/>
              <a:t>p</a:t>
            </a:r>
            <a:r>
              <a:rPr lang="cs-CZ" sz="1800" dirty="0" smtClean="0"/>
              <a:t>o prozrazení jsou oba vyhnáni z hradu</a:t>
            </a:r>
          </a:p>
          <a:p>
            <a:r>
              <a:rPr lang="cs-CZ" sz="1800" dirty="0" smtClean="0"/>
              <a:t>žijí spolu šťastně a skromně</a:t>
            </a:r>
          </a:p>
          <a:p>
            <a:r>
              <a:rPr lang="cs-CZ" sz="1800" dirty="0"/>
              <a:t>k</a:t>
            </a:r>
            <a:r>
              <a:rPr lang="cs-CZ" sz="1800" dirty="0" smtClean="0"/>
              <a:t>rál na ně narazí při lovu v lese, jak vedle sebe spí – nezabije je, ale dává </a:t>
            </a:r>
            <a:r>
              <a:rPr lang="cs-CZ" sz="1800" dirty="0" err="1" smtClean="0"/>
              <a:t>Izoldě</a:t>
            </a:r>
            <a:r>
              <a:rPr lang="cs-CZ" sz="1800" dirty="0" smtClean="0"/>
              <a:t> prsten</a:t>
            </a:r>
          </a:p>
          <a:p>
            <a:r>
              <a:rPr lang="cs-CZ" sz="1800" b="1" dirty="0" err="1" smtClean="0">
                <a:solidFill>
                  <a:srgbClr val="0070C0"/>
                </a:solidFill>
              </a:rPr>
              <a:t>Izolda</a:t>
            </a:r>
            <a:r>
              <a:rPr lang="cs-CZ" sz="1800" b="1" dirty="0" smtClean="0">
                <a:solidFill>
                  <a:srgbClr val="0070C0"/>
                </a:solidFill>
              </a:rPr>
              <a:t> se vrací k Markovi</a:t>
            </a:r>
          </a:p>
          <a:p>
            <a:r>
              <a:rPr lang="cs-CZ" sz="1800" dirty="0" smtClean="0"/>
              <a:t>Tristan je zoufalý a putuje světem – setkává se s rytířem </a:t>
            </a:r>
            <a:r>
              <a:rPr lang="cs-CZ" sz="1800" dirty="0" err="1" smtClean="0"/>
              <a:t>Girfeltem</a:t>
            </a:r>
            <a:endParaRPr lang="cs-CZ" sz="1800" dirty="0" smtClean="0"/>
          </a:p>
          <a:p>
            <a:r>
              <a:rPr lang="cs-CZ" sz="1800" dirty="0" smtClean="0"/>
              <a:t>chce zapomenout, proto </a:t>
            </a:r>
            <a:r>
              <a:rPr lang="cs-CZ" sz="1800" b="1" dirty="0" smtClean="0">
                <a:solidFill>
                  <a:srgbClr val="0070C0"/>
                </a:solidFill>
              </a:rPr>
              <a:t>si bere za ženu </a:t>
            </a:r>
            <a:r>
              <a:rPr lang="cs-CZ" sz="1800" b="1" dirty="0" err="1" smtClean="0">
                <a:solidFill>
                  <a:srgbClr val="0070C0"/>
                </a:solidFill>
              </a:rPr>
              <a:t>Girfeltovu</a:t>
            </a:r>
            <a:r>
              <a:rPr lang="cs-CZ" sz="1800" b="1" dirty="0" smtClean="0">
                <a:solidFill>
                  <a:srgbClr val="0070C0"/>
                </a:solidFill>
              </a:rPr>
              <a:t> sestru </a:t>
            </a:r>
            <a:r>
              <a:rPr lang="cs-CZ" sz="1800" b="1" dirty="0" err="1" smtClean="0">
                <a:solidFill>
                  <a:srgbClr val="0070C0"/>
                </a:solidFill>
              </a:rPr>
              <a:t>Izoldu</a:t>
            </a:r>
            <a:endParaRPr lang="cs-CZ" sz="1800" b="1" dirty="0" smtClean="0">
              <a:solidFill>
                <a:srgbClr val="0070C0"/>
              </a:solidFill>
            </a:endParaRPr>
          </a:p>
          <a:p>
            <a:r>
              <a:rPr lang="cs-CZ" sz="1800" b="1" dirty="0" smtClean="0">
                <a:solidFill>
                  <a:srgbClr val="0070C0"/>
                </a:solidFill>
              </a:rPr>
              <a:t>Tristan těžce onemocní </a:t>
            </a:r>
            <a:r>
              <a:rPr lang="cs-CZ" sz="1800" dirty="0" smtClean="0"/>
              <a:t>– dává </a:t>
            </a:r>
            <a:r>
              <a:rPr lang="cs-CZ" sz="1800" dirty="0" err="1" smtClean="0"/>
              <a:t>Girfeltovi</a:t>
            </a:r>
            <a:r>
              <a:rPr lang="cs-CZ" sz="1800" dirty="0" smtClean="0"/>
              <a:t> prsten od </a:t>
            </a:r>
            <a:r>
              <a:rPr lang="cs-CZ" sz="1800" dirty="0" err="1" smtClean="0"/>
              <a:t>Izoldy</a:t>
            </a:r>
            <a:r>
              <a:rPr lang="cs-CZ" sz="1800" dirty="0" smtClean="0"/>
              <a:t> a žádá ho, aby mu přivezl </a:t>
            </a:r>
            <a:r>
              <a:rPr lang="cs-CZ" sz="1800" dirty="0" err="1" smtClean="0"/>
              <a:t>Izoldu</a:t>
            </a:r>
            <a:r>
              <a:rPr lang="cs-CZ" sz="1800" dirty="0" smtClean="0"/>
              <a:t> (bílá vlajka – je na lodi, černá vlajka – není na lodi)</a:t>
            </a:r>
          </a:p>
          <a:p>
            <a:r>
              <a:rPr lang="cs-CZ" sz="1800" dirty="0"/>
              <a:t>k</a:t>
            </a:r>
            <a:r>
              <a:rPr lang="cs-CZ" sz="1800" dirty="0" smtClean="0"/>
              <a:t>dyž </a:t>
            </a:r>
            <a:r>
              <a:rPr lang="cs-CZ" sz="1800" dirty="0" err="1" smtClean="0"/>
              <a:t>Girfelt</a:t>
            </a:r>
            <a:r>
              <a:rPr lang="cs-CZ" sz="1800" dirty="0" smtClean="0"/>
              <a:t> přijíždí s bílou vlajkou, jeho žena mu zalže a Tristan umírá</a:t>
            </a:r>
          </a:p>
          <a:p>
            <a:r>
              <a:rPr lang="cs-CZ" sz="1800" dirty="0"/>
              <a:t>j</a:t>
            </a:r>
            <a:r>
              <a:rPr lang="cs-CZ" sz="1800" dirty="0" smtClean="0"/>
              <a:t>eho žena lituje a pláče</a:t>
            </a:r>
          </a:p>
          <a:p>
            <a:r>
              <a:rPr lang="cs-CZ" sz="1800" b="1" dirty="0" err="1" smtClean="0">
                <a:solidFill>
                  <a:srgbClr val="0070C0"/>
                </a:solidFill>
              </a:rPr>
              <a:t>Izolda</a:t>
            </a:r>
            <a:r>
              <a:rPr lang="cs-CZ" sz="1800" b="1" dirty="0" smtClean="0">
                <a:solidFill>
                  <a:srgbClr val="0070C0"/>
                </a:solidFill>
              </a:rPr>
              <a:t> přijede, políbí již mrtvého Tristana, lehne si k němu a také umře</a:t>
            </a:r>
            <a:endParaRPr lang="cs-CZ" sz="1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1126</Words>
  <Application>Microsoft Office PowerPoint</Application>
  <PresentationFormat>Předvádění na obrazovce (4:3)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STŘEDOVĚKÁ EVROPSKÁ LITERATURA</vt:lpstr>
      <vt:lpstr> Společensko-historické pozadí </vt:lpstr>
      <vt:lpstr>Znaky středověké literatury</vt:lpstr>
      <vt:lpstr>Středověká literatura - duchovní a světská</vt:lpstr>
      <vt:lpstr>Hrdinská a rytířská epika</vt:lpstr>
      <vt:lpstr>FRANCIE - hrdinská epika PÍSEŇ O ROLANDOVI</vt:lpstr>
      <vt:lpstr>PÍSEŇ O ROLANDOVI</vt:lpstr>
      <vt:lpstr>FRANCIE - rytířská epika TRISTAN A IZOLDA</vt:lpstr>
      <vt:lpstr>TRISTAN A IZOLDA FABULE</vt:lpstr>
      <vt:lpstr>FRANCIE – hrdinský epos ALEXANDREIDA</vt:lpstr>
      <vt:lpstr>ŠPANĚLSKO – Píseň o Cidovi</vt:lpstr>
      <vt:lpstr>ANGLIE - Beowulf</vt:lpstr>
      <vt:lpstr>NĚMECKO – Píseň o Nibelunzích</vt:lpstr>
      <vt:lpstr>RUSKO – Slovo o pluku Igorově</vt:lpstr>
      <vt:lpstr>Dvorská lyrika</vt:lpstr>
      <vt:lpstr>Středověké cestopisectví</vt:lpstr>
      <vt:lpstr>Středověké cestopisectví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STŘEDOVĚKÁ EVROPSKÁ LITERATURA</dc:title>
  <dc:creator>yvett</dc:creator>
  <cp:lastModifiedBy>yvett</cp:lastModifiedBy>
  <cp:revision>17</cp:revision>
  <dcterms:created xsi:type="dcterms:W3CDTF">2022-12-18T16:12:40Z</dcterms:created>
  <dcterms:modified xsi:type="dcterms:W3CDTF">2022-12-18T18:54:46Z</dcterms:modified>
</cp:coreProperties>
</file>