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1" r:id="rId15"/>
    <p:sldId id="292" r:id="rId16"/>
    <p:sldId id="269" r:id="rId17"/>
    <p:sldId id="270" r:id="rId18"/>
    <p:sldId id="271" r:id="rId19"/>
    <p:sldId id="272" r:id="rId20"/>
    <p:sldId id="273" r:id="rId21"/>
    <p:sldId id="277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9" r:id="rId35"/>
    <p:sldId id="287" r:id="rId36"/>
    <p:sldId id="288" r:id="rId37"/>
    <p:sldId id="290" r:id="rId38"/>
    <p:sldId id="293" r:id="rId39"/>
    <p:sldId id="294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F56-8A0D-46A6-8AAF-E796CCFC3775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A24C-3314-4C49-AC2D-9A9E334A5F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F56-8A0D-46A6-8AAF-E796CCFC3775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A24C-3314-4C49-AC2D-9A9E334A5F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F56-8A0D-46A6-8AAF-E796CCFC3775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A24C-3314-4C49-AC2D-9A9E334A5F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F56-8A0D-46A6-8AAF-E796CCFC3775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A24C-3314-4C49-AC2D-9A9E334A5F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F56-8A0D-46A6-8AAF-E796CCFC3775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A24C-3314-4C49-AC2D-9A9E334A5F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F56-8A0D-46A6-8AAF-E796CCFC3775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A24C-3314-4C49-AC2D-9A9E334A5F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F56-8A0D-46A6-8AAF-E796CCFC3775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A24C-3314-4C49-AC2D-9A9E334A5F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F56-8A0D-46A6-8AAF-E796CCFC3775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A24C-3314-4C49-AC2D-9A9E334A5F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F56-8A0D-46A6-8AAF-E796CCFC3775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A24C-3314-4C49-AC2D-9A9E334A5F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F56-8A0D-46A6-8AAF-E796CCFC3775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A24C-3314-4C49-AC2D-9A9E334A5F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F56-8A0D-46A6-8AAF-E796CCFC3775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A24C-3314-4C49-AC2D-9A9E334A5F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A7F56-8A0D-46A6-8AAF-E796CCFC3775}" type="datetimeFigureOut">
              <a:rPr lang="cs-CZ" smtClean="0"/>
              <a:pPr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A24C-3314-4C49-AC2D-9A9E334A5F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PREROMANTISMUS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VE SVĚTOVÉ LITERATUŘE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JEAN JACQUES ROUSSEAU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Emil čili O výchově </a:t>
            </a:r>
            <a:r>
              <a:rPr lang="cs-CZ" sz="4000" b="1" dirty="0"/>
              <a:t>(1762)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600" b="1" dirty="0">
                <a:solidFill>
                  <a:srgbClr val="0070C0"/>
                </a:solidFill>
              </a:rPr>
              <a:t>společenským ctnostem se Emil učí </a:t>
            </a:r>
            <a:r>
              <a:rPr lang="cs-CZ" sz="3600" b="1" dirty="0">
                <a:solidFill>
                  <a:srgbClr val="0000FF"/>
                </a:solidFill>
              </a:rPr>
              <a:t>jednáním s lidmi</a:t>
            </a:r>
          </a:p>
          <a:p>
            <a:r>
              <a:rPr lang="cs-CZ" sz="3600" b="1" dirty="0"/>
              <a:t>získané ctnosti nemá uplatňovat vůči jedincům, ale vůči celé společnosti</a:t>
            </a:r>
          </a:p>
          <a:p>
            <a:r>
              <a:rPr lang="cs-CZ" sz="3600" b="1" dirty="0"/>
              <a:t>na prvním místě stojí </a:t>
            </a:r>
            <a:r>
              <a:rPr lang="cs-CZ" sz="3600" b="1" dirty="0">
                <a:solidFill>
                  <a:srgbClr val="0000FF"/>
                </a:solidFill>
              </a:rPr>
              <a:t>povinnost vůči sobě, až pak vůči celému rodu</a:t>
            </a:r>
          </a:p>
          <a:p>
            <a:r>
              <a:rPr lang="cs-CZ" sz="3600" b="1" dirty="0">
                <a:solidFill>
                  <a:srgbClr val="C00000"/>
                </a:solidFill>
              </a:rPr>
              <a:t>spis odsouzen jako bezbožný a byl veřejně spálen </a:t>
            </a:r>
            <a:r>
              <a:rPr lang="cs-CZ" sz="3600" b="1" dirty="0"/>
              <a:t>– </a:t>
            </a:r>
            <a:r>
              <a:rPr lang="cs-CZ" sz="3600" b="1" dirty="0">
                <a:solidFill>
                  <a:srgbClr val="0000FF"/>
                </a:solidFill>
              </a:rPr>
              <a:t>Rousseau musel opustit Francii</a:t>
            </a:r>
            <a:endParaRPr lang="cs-CZ" sz="3600" b="1" dirty="0"/>
          </a:p>
          <a:p>
            <a:r>
              <a:rPr lang="cs-CZ" sz="3600" b="1" dirty="0"/>
              <a:t>paradox</a:t>
            </a:r>
            <a:r>
              <a:rPr lang="cs-CZ" sz="3600" dirty="0"/>
              <a:t> - </a:t>
            </a:r>
            <a:r>
              <a:rPr lang="cs-CZ" sz="3600" b="1" dirty="0">
                <a:solidFill>
                  <a:srgbClr val="C00000"/>
                </a:solidFill>
              </a:rPr>
              <a:t>své vlastní děti</a:t>
            </a:r>
            <a:r>
              <a:rPr lang="cs-CZ" sz="3600" b="1" dirty="0"/>
              <a:t>, které měl s negramotnou služkou, </a:t>
            </a:r>
            <a:r>
              <a:rPr lang="cs-CZ" sz="3600" b="1" dirty="0">
                <a:solidFill>
                  <a:srgbClr val="C00000"/>
                </a:solidFill>
              </a:rPr>
              <a:t>dal do nalezince</a:t>
            </a:r>
          </a:p>
          <a:p>
            <a:pPr>
              <a:buNone/>
            </a:pP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JEAN JACQUES ROUSSEAU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NOVÁ HELOISA </a:t>
            </a:r>
            <a:r>
              <a:rPr lang="cs-CZ" sz="4200" b="1" dirty="0"/>
              <a:t>(1760)</a:t>
            </a: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500" b="1" dirty="0">
                <a:solidFill>
                  <a:srgbClr val="C00000"/>
                </a:solidFill>
              </a:rPr>
              <a:t>román v dopisech</a:t>
            </a:r>
            <a:r>
              <a:rPr lang="cs-CZ" sz="3500" b="1" dirty="0"/>
              <a:t>, vrcholné dílo preromantismu</a:t>
            </a:r>
          </a:p>
          <a:p>
            <a:r>
              <a:rPr lang="cs-CZ" sz="3500" b="1" dirty="0"/>
              <a:t>námět čerpá z </a:t>
            </a:r>
            <a:r>
              <a:rPr lang="cs-CZ" sz="3500" b="1" dirty="0">
                <a:solidFill>
                  <a:srgbClr val="0000FF"/>
                </a:solidFill>
              </a:rPr>
              <a:t>příběhu lásky </a:t>
            </a:r>
            <a:r>
              <a:rPr lang="cs-CZ" sz="3500" b="1" dirty="0" err="1">
                <a:solidFill>
                  <a:srgbClr val="0000FF"/>
                </a:solidFill>
              </a:rPr>
              <a:t>Pierra</a:t>
            </a:r>
            <a:r>
              <a:rPr lang="cs-CZ" sz="3500" b="1" dirty="0">
                <a:solidFill>
                  <a:srgbClr val="0000FF"/>
                </a:solidFill>
              </a:rPr>
              <a:t> </a:t>
            </a:r>
            <a:r>
              <a:rPr lang="cs-CZ" sz="3500" b="1" dirty="0" err="1">
                <a:solidFill>
                  <a:srgbClr val="0000FF"/>
                </a:solidFill>
              </a:rPr>
              <a:t>Abélarda</a:t>
            </a:r>
            <a:r>
              <a:rPr lang="cs-CZ" sz="3500" b="1" dirty="0"/>
              <a:t>, francouzského teologa a filosofa 11. a 12. st., </a:t>
            </a:r>
            <a:r>
              <a:rPr lang="cs-CZ" sz="3500" b="1" dirty="0">
                <a:solidFill>
                  <a:srgbClr val="0000FF"/>
                </a:solidFill>
              </a:rPr>
              <a:t>k dívce </a:t>
            </a:r>
            <a:r>
              <a:rPr lang="cs-CZ" sz="3500" b="1" dirty="0" err="1">
                <a:solidFill>
                  <a:srgbClr val="0000FF"/>
                </a:solidFill>
              </a:rPr>
              <a:t>Heloise</a:t>
            </a:r>
            <a:r>
              <a:rPr lang="cs-CZ" sz="3500" b="1" dirty="0">
                <a:solidFill>
                  <a:srgbClr val="0000FF"/>
                </a:solidFill>
              </a:rPr>
              <a:t> </a:t>
            </a:r>
            <a:r>
              <a:rPr lang="cs-CZ" sz="3500" b="1" dirty="0"/>
              <a:t>(byla donucena žít v klášteře)</a:t>
            </a:r>
          </a:p>
          <a:p>
            <a:r>
              <a:rPr lang="cs-CZ" sz="3500" b="1" dirty="0"/>
              <a:t>vztahu mladého </a:t>
            </a:r>
            <a:r>
              <a:rPr lang="cs-CZ" sz="3500" b="1" dirty="0">
                <a:solidFill>
                  <a:srgbClr val="C00000"/>
                </a:solidFill>
              </a:rPr>
              <a:t>učitele </a:t>
            </a:r>
            <a:r>
              <a:rPr lang="cs-CZ" sz="3500" b="1" dirty="0" err="1">
                <a:solidFill>
                  <a:srgbClr val="C00000"/>
                </a:solidFill>
              </a:rPr>
              <a:t>Saint</a:t>
            </a:r>
            <a:r>
              <a:rPr lang="cs-CZ" sz="3500" b="1" dirty="0">
                <a:solidFill>
                  <a:srgbClr val="C00000"/>
                </a:solidFill>
              </a:rPr>
              <a:t>-</a:t>
            </a:r>
            <a:r>
              <a:rPr lang="cs-CZ" sz="3500" b="1" dirty="0" err="1">
                <a:solidFill>
                  <a:srgbClr val="C00000"/>
                </a:solidFill>
              </a:rPr>
              <a:t>Preuxe</a:t>
            </a:r>
            <a:r>
              <a:rPr lang="cs-CZ" sz="3500" b="1" dirty="0">
                <a:solidFill>
                  <a:srgbClr val="C00000"/>
                </a:solidFill>
              </a:rPr>
              <a:t> a jeho žačky Julie</a:t>
            </a:r>
            <a:r>
              <a:rPr lang="cs-CZ" sz="3500" b="1" dirty="0"/>
              <a:t> nepřeje Juliin otec (neschválí jejich sňatek, protože </a:t>
            </a:r>
            <a:r>
              <a:rPr lang="cs-CZ" sz="3500" b="1" dirty="0">
                <a:solidFill>
                  <a:srgbClr val="0000FF"/>
                </a:solidFill>
              </a:rPr>
              <a:t>učitel nemá urozený původ</a:t>
            </a:r>
            <a:r>
              <a:rPr lang="cs-CZ" sz="3500" b="1" dirty="0"/>
              <a:t>)</a:t>
            </a:r>
          </a:p>
          <a:p>
            <a:r>
              <a:rPr lang="cs-CZ" sz="3500" b="1" dirty="0"/>
              <a:t>Julie se provdá za </a:t>
            </a:r>
            <a:r>
              <a:rPr lang="cs-CZ" sz="3500" b="1" dirty="0">
                <a:solidFill>
                  <a:srgbClr val="0070C0"/>
                </a:solidFill>
              </a:rPr>
              <a:t>šlechtice </a:t>
            </a:r>
            <a:r>
              <a:rPr lang="cs-CZ" sz="3500" b="1" dirty="0" err="1">
                <a:solidFill>
                  <a:srgbClr val="0070C0"/>
                </a:solidFill>
              </a:rPr>
              <a:t>Wolmara</a:t>
            </a:r>
            <a:endParaRPr lang="cs-CZ" sz="3500" b="1" dirty="0">
              <a:solidFill>
                <a:srgbClr val="0070C0"/>
              </a:solidFill>
            </a:endParaRPr>
          </a:p>
          <a:p>
            <a:r>
              <a:rPr lang="cs-CZ" sz="3500" b="1" dirty="0"/>
              <a:t>učitel odjíždí na cestu kolem světa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JEAN JACQUES ROUSSEAU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NOVÁ HELOISA </a:t>
            </a:r>
            <a:r>
              <a:rPr lang="cs-CZ" sz="4200" b="1" dirty="0"/>
              <a:t>(1760)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po svém návratu z cest je </a:t>
            </a:r>
            <a:r>
              <a:rPr lang="cs-CZ" b="1" dirty="0">
                <a:solidFill>
                  <a:srgbClr val="0070C0"/>
                </a:solidFill>
              </a:rPr>
              <a:t>učitel pozván na návštěvu Juliiným manželem</a:t>
            </a:r>
            <a:r>
              <a:rPr lang="cs-CZ" b="1" dirty="0"/>
              <a:t>, který ví vše o jejich bývalém vztahu, a </a:t>
            </a:r>
            <a:r>
              <a:rPr lang="cs-CZ" b="1" dirty="0">
                <a:solidFill>
                  <a:srgbClr val="0000FF"/>
                </a:solidFill>
              </a:rPr>
              <a:t>stává se jejich rodinným přítelem</a:t>
            </a:r>
          </a:p>
          <a:p>
            <a:r>
              <a:rPr lang="cs-CZ" b="1" dirty="0"/>
              <a:t>v závěru </a:t>
            </a:r>
            <a:r>
              <a:rPr lang="cs-CZ" b="1" dirty="0">
                <a:solidFill>
                  <a:srgbClr val="C00000"/>
                </a:solidFill>
              </a:rPr>
              <a:t>Julie tragicky umírá </a:t>
            </a:r>
            <a:r>
              <a:rPr lang="cs-CZ" b="1" dirty="0"/>
              <a:t>– zachrání z vody svého syna, těžce pak ale onemocní a zemře</a:t>
            </a:r>
          </a:p>
          <a:p>
            <a:r>
              <a:rPr lang="cs-CZ" b="1" dirty="0"/>
              <a:t>dílo má </a:t>
            </a:r>
            <a:r>
              <a:rPr lang="cs-CZ" b="1" dirty="0">
                <a:solidFill>
                  <a:srgbClr val="C00000"/>
                </a:solidFill>
              </a:rPr>
              <a:t>lyrické ladění </a:t>
            </a:r>
            <a:r>
              <a:rPr lang="cs-CZ" b="1" dirty="0"/>
              <a:t>– </a:t>
            </a:r>
            <a:r>
              <a:rPr lang="cs-CZ" b="1" dirty="0">
                <a:solidFill>
                  <a:srgbClr val="0000FF"/>
                </a:solidFill>
              </a:rPr>
              <a:t>velkou část tvoří líčení citů hrdinů a popisy přírody</a:t>
            </a:r>
          </a:p>
          <a:p>
            <a:r>
              <a:rPr lang="cs-CZ" b="1" dirty="0">
                <a:solidFill>
                  <a:srgbClr val="FF0000"/>
                </a:solidFill>
              </a:rPr>
              <a:t>autor zdůrazňuje kontrast života v přírodě a ve společnosti, ukazuje negativní vliv sociální nerovnosti na život člověka a jeho lásku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JEAN JACQUES ROUSSEAU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O SMLOUVĚ SPOLEČENSKÉ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800" b="1" dirty="0"/>
              <a:t>pojednání </a:t>
            </a:r>
            <a:r>
              <a:rPr lang="cs-CZ" sz="3800" b="1" dirty="0">
                <a:solidFill>
                  <a:srgbClr val="C00000"/>
                </a:solidFill>
              </a:rPr>
              <a:t>o zásadách státního práva</a:t>
            </a:r>
          </a:p>
          <a:p>
            <a:r>
              <a:rPr lang="cs-CZ" sz="3800" b="1" dirty="0">
                <a:solidFill>
                  <a:srgbClr val="0000FF"/>
                </a:solidFill>
              </a:rPr>
              <a:t>lid je definován jako </a:t>
            </a:r>
            <a:r>
              <a:rPr lang="cs-CZ" sz="3800" b="1" dirty="0">
                <a:solidFill>
                  <a:srgbClr val="FF0000"/>
                </a:solidFill>
              </a:rPr>
              <a:t>jediný nositel moci</a:t>
            </a:r>
          </a:p>
          <a:p>
            <a:r>
              <a:rPr lang="cs-CZ" sz="3800" b="1" dirty="0"/>
              <a:t>stát představuje dohodu (smlouvu) mezi lidmi, kteří jsou </a:t>
            </a:r>
            <a:r>
              <a:rPr lang="cs-CZ" sz="3800" b="1" dirty="0">
                <a:solidFill>
                  <a:srgbClr val="C00000"/>
                </a:solidFill>
              </a:rPr>
              <a:t>svobodní a vzájemně jsou si rovni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F49DC-7F7E-488A-B2C8-C29FD6A2D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GOTTHOLD EPHRAIM LESSING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3600" b="1" dirty="0">
                <a:solidFill>
                  <a:srgbClr val="FF0000"/>
                </a:solidFill>
              </a:rPr>
              <a:t>(asi 1729 – 1781)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917DBA-28BF-4555-8D61-6B34C0664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>
                <a:solidFill>
                  <a:srgbClr val="0000FF"/>
                </a:solidFill>
              </a:rPr>
              <a:t>německý dramatik, básník, </a:t>
            </a:r>
            <a:r>
              <a:rPr lang="cs-CZ" sz="2400" b="1" dirty="0" err="1">
                <a:solidFill>
                  <a:srgbClr val="0000FF"/>
                </a:solidFill>
              </a:rPr>
              <a:t>epigramik</a:t>
            </a:r>
            <a:r>
              <a:rPr lang="cs-CZ" sz="2400" b="1" dirty="0">
                <a:solidFill>
                  <a:srgbClr val="0000FF"/>
                </a:solidFill>
              </a:rPr>
              <a:t>, kritik pruské státní despocie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tvůrce německého měšťanského dramatu </a:t>
            </a:r>
            <a:r>
              <a:rPr lang="cs-CZ" sz="2400" b="1" dirty="0"/>
              <a:t>– měšťané jsou u něj nositelé nového morálního cítění, nahradili šlechtu</a:t>
            </a:r>
          </a:p>
          <a:p>
            <a:r>
              <a:rPr lang="cs-CZ" sz="2400" b="1" dirty="0"/>
              <a:t>narodil se v </a:t>
            </a:r>
            <a:r>
              <a:rPr lang="cs-CZ" sz="2400" b="1" dirty="0" err="1"/>
              <a:t>Kamenzi</a:t>
            </a:r>
            <a:r>
              <a:rPr lang="cs-CZ" sz="2400" b="1" dirty="0"/>
              <a:t>, studoval v </a:t>
            </a:r>
            <a:r>
              <a:rPr lang="cs-CZ" sz="2400" b="1" dirty="0" err="1"/>
              <a:t>Kamenzi</a:t>
            </a:r>
            <a:r>
              <a:rPr lang="cs-CZ" sz="2400" b="1" dirty="0"/>
              <a:t>, v </a:t>
            </a:r>
            <a:r>
              <a:rPr lang="cs-CZ" sz="2400" b="1" dirty="0" err="1"/>
              <a:t>Mínši</a:t>
            </a:r>
            <a:r>
              <a:rPr lang="cs-CZ" sz="2400" b="1" dirty="0"/>
              <a:t>, studia dokončil v Lipsku, zemřel v Braunschweigu</a:t>
            </a:r>
          </a:p>
          <a:p>
            <a:r>
              <a:rPr lang="cs-CZ" sz="2400" b="1" dirty="0">
                <a:solidFill>
                  <a:srgbClr val="0000CC"/>
                </a:solidFill>
              </a:rPr>
              <a:t>dramaturg Německého národního divadla v Hamburku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 zde prosazoval myšlenku, že </a:t>
            </a:r>
            <a:r>
              <a:rPr lang="cs-CZ" sz="2400" b="1" dirty="0">
                <a:solidFill>
                  <a:srgbClr val="0000FF"/>
                </a:solidFill>
              </a:rPr>
              <a:t>umění je nástroj, kterým je možné záměrně působit na diváka a vychovávat ho</a:t>
            </a:r>
          </a:p>
          <a:p>
            <a:r>
              <a:rPr lang="cs-CZ" sz="2400" b="1" dirty="0"/>
              <a:t>zasloužil se o </a:t>
            </a:r>
            <a:r>
              <a:rPr lang="cs-CZ" sz="2400" b="1" dirty="0">
                <a:solidFill>
                  <a:srgbClr val="C00000"/>
                </a:solidFill>
              </a:rPr>
              <a:t>znovuobjevení Shakespearova díla v Německu</a:t>
            </a:r>
          </a:p>
          <a:p>
            <a:r>
              <a:rPr lang="cs-CZ" sz="2400" b="1" dirty="0"/>
              <a:t>byl proti klasicistním zásadám dramatu o trojí jednotě</a:t>
            </a:r>
          </a:p>
        </p:txBody>
      </p:sp>
    </p:spTree>
    <p:extLst>
      <p:ext uri="{BB962C8B-B14F-4D97-AF65-F5344CB8AC3E}">
        <p14:creationId xmlns:p14="http://schemas.microsoft.com/office/powerpoint/2010/main" val="2945736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AD0DE-69AC-45F3-8617-A711D57FB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GOTTHOLD EPHRAIM LESSING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- DÍLO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795A0D-13B5-4567-AC62-7D681A07C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8634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400" b="1" dirty="0">
                <a:solidFill>
                  <a:srgbClr val="FF0000"/>
                </a:solidFill>
              </a:rPr>
              <a:t>Mína z </a:t>
            </a:r>
            <a:r>
              <a:rPr lang="cs-CZ" sz="3400" b="1" dirty="0" err="1">
                <a:solidFill>
                  <a:srgbClr val="FF0000"/>
                </a:solidFill>
              </a:rPr>
              <a:t>Barnhelmu</a:t>
            </a:r>
            <a:r>
              <a:rPr lang="cs-CZ" sz="3400" b="1" dirty="0">
                <a:solidFill>
                  <a:srgbClr val="FF0000"/>
                </a:solidFill>
              </a:rPr>
              <a:t> neboli Vojácké štěstí</a:t>
            </a:r>
            <a:r>
              <a:rPr lang="cs-CZ" sz="3400" b="1" dirty="0"/>
              <a:t> </a:t>
            </a:r>
            <a:r>
              <a:rPr lang="cs-CZ" b="1" dirty="0"/>
              <a:t>(1767)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b="1" dirty="0">
                <a:solidFill>
                  <a:srgbClr val="0000CC"/>
                </a:solidFill>
              </a:rPr>
              <a:t>komedie</a:t>
            </a:r>
            <a:r>
              <a:rPr lang="cs-CZ" b="1" dirty="0"/>
              <a:t> o pěti dějstvích, </a:t>
            </a:r>
            <a:r>
              <a:rPr lang="cs-CZ" b="1" dirty="0">
                <a:solidFill>
                  <a:srgbClr val="0000CC"/>
                </a:solidFill>
              </a:rPr>
              <a:t>v Prusku zakázána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jedna z prvních měšťanských komedií</a:t>
            </a:r>
          </a:p>
          <a:p>
            <a:pPr>
              <a:buNone/>
            </a:pPr>
            <a:r>
              <a:rPr lang="cs-CZ" sz="3400" b="1" dirty="0">
                <a:solidFill>
                  <a:srgbClr val="FF0000"/>
                </a:solidFill>
              </a:rPr>
              <a:t>Emilia </a:t>
            </a:r>
            <a:r>
              <a:rPr lang="cs-CZ" sz="3400" b="1" dirty="0" err="1">
                <a:solidFill>
                  <a:srgbClr val="FF0000"/>
                </a:solidFill>
              </a:rPr>
              <a:t>Galotti</a:t>
            </a:r>
            <a:r>
              <a:rPr lang="cs-CZ" sz="3400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(1772)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nejvýznamnější </a:t>
            </a:r>
            <a:r>
              <a:rPr lang="cs-CZ" b="1" dirty="0" err="1"/>
              <a:t>Lessingovo</a:t>
            </a:r>
            <a:r>
              <a:rPr lang="cs-CZ" b="1" dirty="0"/>
              <a:t> dílo, </a:t>
            </a:r>
            <a:r>
              <a:rPr lang="cs-CZ" b="1" dirty="0">
                <a:solidFill>
                  <a:srgbClr val="0000CC"/>
                </a:solidFill>
              </a:rPr>
              <a:t>preromantická tragédie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dívka z měšťanské rodiny si odmítá vzít šlechtice, který je zodpovědný za smrt jejího snoubence – dívka raději volí smrt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v tomto dramatu postihl </a:t>
            </a:r>
            <a:r>
              <a:rPr lang="cs-CZ" b="1" dirty="0">
                <a:solidFill>
                  <a:srgbClr val="0000CC"/>
                </a:solidFill>
              </a:rPr>
              <a:t>politické problémy své doby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děj se sice odehrává v Itálii, ale autor </a:t>
            </a:r>
            <a:r>
              <a:rPr lang="cs-CZ" b="1" dirty="0">
                <a:solidFill>
                  <a:srgbClr val="0000FF"/>
                </a:solidFill>
              </a:rPr>
              <a:t>kriticky poukazuje na způsob života německých feudálů</a:t>
            </a:r>
          </a:p>
          <a:p>
            <a:pPr>
              <a:buNone/>
            </a:pPr>
            <a:r>
              <a:rPr lang="cs-CZ" sz="3400" b="1" dirty="0">
                <a:solidFill>
                  <a:srgbClr val="FF0000"/>
                </a:solidFill>
              </a:rPr>
              <a:t>Moudrý Nathan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(1779)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FF"/>
                </a:solidFill>
              </a:rPr>
              <a:t> veršovaná hra namířená proti netoleranci </a:t>
            </a:r>
            <a:r>
              <a:rPr lang="cs-CZ" b="1" dirty="0"/>
              <a:t>– </a:t>
            </a:r>
            <a:r>
              <a:rPr lang="cs-CZ" b="1" dirty="0">
                <a:solidFill>
                  <a:srgbClr val="C00000"/>
                </a:solidFill>
              </a:rPr>
              <a:t>prosba o náboženskou toleranci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za </a:t>
            </a:r>
            <a:r>
              <a:rPr lang="cs-CZ" b="1" dirty="0" err="1"/>
              <a:t>Lessingova</a:t>
            </a:r>
            <a:r>
              <a:rPr lang="cs-CZ" b="1" dirty="0"/>
              <a:t> života neuvedena, až v roce 1783</a:t>
            </a:r>
          </a:p>
        </p:txBody>
      </p:sp>
    </p:spTree>
    <p:extLst>
      <p:ext uri="{BB962C8B-B14F-4D97-AF65-F5344CB8AC3E}">
        <p14:creationId xmlns:p14="http://schemas.microsoft.com/office/powerpoint/2010/main" val="2815813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NĚMECKÝ PREROMANTISMUS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 STURM UND DRANG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900" b="1" dirty="0"/>
              <a:t>(šturm </a:t>
            </a:r>
            <a:r>
              <a:rPr lang="cs-CZ" sz="3900" b="1" dirty="0" err="1"/>
              <a:t>ud</a:t>
            </a:r>
            <a:r>
              <a:rPr lang="cs-CZ" sz="3900" b="1" dirty="0"/>
              <a:t> </a:t>
            </a:r>
            <a:r>
              <a:rPr lang="cs-CZ" sz="3900" b="1" dirty="0" err="1"/>
              <a:t>drank</a:t>
            </a:r>
            <a:r>
              <a:rPr lang="cs-CZ" sz="3900" b="1" dirty="0"/>
              <a:t>) </a:t>
            </a:r>
            <a:r>
              <a:rPr lang="cs-CZ" sz="3600" b="1" dirty="0">
                <a:solidFill>
                  <a:srgbClr val="C00000"/>
                </a:solidFill>
              </a:rPr>
              <a:t>70. – 80. léta 18. st. </a:t>
            </a:r>
            <a:endParaRPr lang="cs-CZ" sz="3900" b="1" dirty="0">
              <a:solidFill>
                <a:srgbClr val="C00000"/>
              </a:solidFill>
            </a:endParaRPr>
          </a:p>
          <a:p>
            <a:r>
              <a:rPr lang="cs-CZ" sz="3400" b="1" dirty="0"/>
              <a:t>z němčiny - </a:t>
            </a:r>
            <a:r>
              <a:rPr lang="cs-CZ" sz="3400" b="1" dirty="0">
                <a:solidFill>
                  <a:srgbClr val="FF0000"/>
                </a:solidFill>
              </a:rPr>
              <a:t>bouře a vzdor</a:t>
            </a:r>
          </a:p>
          <a:p>
            <a:r>
              <a:rPr lang="cs-CZ" sz="3400" b="1" dirty="0">
                <a:solidFill>
                  <a:srgbClr val="C00000"/>
                </a:solidFill>
              </a:rPr>
              <a:t>německé literární hnutí</a:t>
            </a:r>
          </a:p>
          <a:p>
            <a:r>
              <a:rPr lang="cs-CZ" sz="3400" b="1" dirty="0"/>
              <a:t>zaměřeno </a:t>
            </a:r>
            <a:r>
              <a:rPr lang="cs-CZ" sz="3400" b="1" dirty="0">
                <a:solidFill>
                  <a:srgbClr val="0000FF"/>
                </a:solidFill>
              </a:rPr>
              <a:t>proti aristokratickému klasicismu a proti osvícenství</a:t>
            </a:r>
          </a:p>
          <a:p>
            <a:r>
              <a:rPr lang="cs-CZ" sz="3400" b="1" dirty="0"/>
              <a:t>hnutí zdůrazňovalo </a:t>
            </a:r>
            <a:r>
              <a:rPr lang="cs-CZ" sz="3400" b="1" dirty="0">
                <a:solidFill>
                  <a:srgbClr val="FF0000"/>
                </a:solidFill>
              </a:rPr>
              <a:t>tvořivou svobodu osobnosti</a:t>
            </a:r>
            <a:r>
              <a:rPr lang="cs-CZ" sz="3400" b="1" dirty="0"/>
              <a:t>, která </a:t>
            </a:r>
            <a:r>
              <a:rPr lang="cs-CZ" sz="3400" b="1" dirty="0">
                <a:solidFill>
                  <a:srgbClr val="0000FF"/>
                </a:solidFill>
              </a:rPr>
              <a:t>odmítá konvence, společenské předsudky a řídí se vlastním srdcem</a:t>
            </a:r>
          </a:p>
          <a:p>
            <a:r>
              <a:rPr lang="cs-CZ" sz="3400" b="1" dirty="0"/>
              <a:t>upřednostňuje </a:t>
            </a:r>
            <a:r>
              <a:rPr lang="cs-CZ" sz="3400" b="1" dirty="0">
                <a:solidFill>
                  <a:srgbClr val="0000FF"/>
                </a:solidFill>
              </a:rPr>
              <a:t>cit a vášeň oproti intelektualismu a racionalismu</a:t>
            </a:r>
          </a:p>
          <a:p>
            <a:r>
              <a:rPr lang="cs-CZ" sz="3400" b="1" dirty="0"/>
              <a:t>příklon k </a:t>
            </a:r>
            <a:r>
              <a:rPr lang="cs-CZ" sz="3400" b="1" dirty="0">
                <a:solidFill>
                  <a:srgbClr val="0000FF"/>
                </a:solidFill>
              </a:rPr>
              <a:t>lidovým tradicím</a:t>
            </a:r>
          </a:p>
          <a:p>
            <a:r>
              <a:rPr lang="cs-CZ" sz="3400" b="1" dirty="0">
                <a:solidFill>
                  <a:srgbClr val="C00000"/>
                </a:solidFill>
              </a:rPr>
              <a:t>volnost přírody a života v ní </a:t>
            </a:r>
            <a:r>
              <a:rPr lang="cs-CZ" sz="3400" b="1" dirty="0"/>
              <a:t>oproti </a:t>
            </a:r>
            <a:r>
              <a:rPr lang="cs-CZ" sz="3400" b="1" dirty="0">
                <a:solidFill>
                  <a:srgbClr val="0000FF"/>
                </a:solidFill>
              </a:rPr>
              <a:t>městské civilizaci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7F2893-6609-4CC2-A846-02C55F3A5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700" b="1" dirty="0">
                <a:solidFill>
                  <a:srgbClr val="FF0000"/>
                </a:solidFill>
              </a:rPr>
              <a:t>JOHANN WOLFGANG GOETHE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4000" b="1" dirty="0">
                <a:solidFill>
                  <a:srgbClr val="FF0000"/>
                </a:solidFill>
              </a:rPr>
              <a:t>(1749 – 1832)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BC9880-C4D2-498A-BA7B-85A7F553A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r>
              <a:rPr lang="cs-CZ" sz="3500" b="1" dirty="0">
                <a:solidFill>
                  <a:srgbClr val="0000FF"/>
                </a:solidFill>
              </a:rPr>
              <a:t>německý básník, dramatik a vědec</a:t>
            </a:r>
          </a:p>
          <a:p>
            <a:r>
              <a:rPr lang="cs-CZ" sz="3500" b="1" dirty="0"/>
              <a:t>čelní představitel skupiny </a:t>
            </a:r>
            <a:r>
              <a:rPr lang="cs-CZ" sz="3500" b="1" dirty="0" err="1">
                <a:solidFill>
                  <a:srgbClr val="C00000"/>
                </a:solidFill>
              </a:rPr>
              <a:t>Sturm</a:t>
            </a:r>
            <a:r>
              <a:rPr lang="cs-CZ" sz="3500" b="1" dirty="0">
                <a:solidFill>
                  <a:srgbClr val="C00000"/>
                </a:solidFill>
              </a:rPr>
              <a:t> </a:t>
            </a:r>
            <a:r>
              <a:rPr lang="cs-CZ" sz="3500" b="1" dirty="0" err="1">
                <a:solidFill>
                  <a:srgbClr val="C00000"/>
                </a:solidFill>
              </a:rPr>
              <a:t>und</a:t>
            </a:r>
            <a:r>
              <a:rPr lang="cs-CZ" sz="3500" b="1" dirty="0">
                <a:solidFill>
                  <a:srgbClr val="C00000"/>
                </a:solidFill>
              </a:rPr>
              <a:t> </a:t>
            </a:r>
            <a:r>
              <a:rPr lang="cs-CZ" sz="3500" b="1" dirty="0" err="1">
                <a:solidFill>
                  <a:srgbClr val="C00000"/>
                </a:solidFill>
              </a:rPr>
              <a:t>Drang</a:t>
            </a:r>
            <a:endParaRPr lang="cs-CZ" sz="3500" b="1" dirty="0">
              <a:solidFill>
                <a:srgbClr val="C00000"/>
              </a:solidFill>
            </a:endParaRPr>
          </a:p>
          <a:p>
            <a:r>
              <a:rPr lang="cs-CZ" sz="3500" b="1" dirty="0"/>
              <a:t>představoval typ renesančního člověka</a:t>
            </a:r>
          </a:p>
          <a:p>
            <a:r>
              <a:rPr lang="cs-CZ" sz="3500" b="1" dirty="0"/>
              <a:t>zabýval se také </a:t>
            </a:r>
            <a:r>
              <a:rPr lang="cs-CZ" sz="3500" b="1" dirty="0">
                <a:solidFill>
                  <a:srgbClr val="0000CC"/>
                </a:solidFill>
              </a:rPr>
              <a:t>studiem přírodních věd </a:t>
            </a:r>
            <a:r>
              <a:rPr lang="cs-CZ" sz="3500" b="1" dirty="0"/>
              <a:t>– geologie, mineralogie, anatomie</a:t>
            </a:r>
          </a:p>
          <a:p>
            <a:r>
              <a:rPr lang="cs-CZ" sz="3500" b="1" dirty="0">
                <a:solidFill>
                  <a:srgbClr val="0000CC"/>
                </a:solidFill>
              </a:rPr>
              <a:t>napsal odbornou studii o barvách </a:t>
            </a:r>
            <a:r>
              <a:rPr lang="cs-CZ" sz="3500" b="1" dirty="0"/>
              <a:t>– rozlišil barvy na </a:t>
            </a:r>
            <a:r>
              <a:rPr lang="cs-CZ" sz="3500" b="1" dirty="0">
                <a:solidFill>
                  <a:srgbClr val="0000FF"/>
                </a:solidFill>
              </a:rPr>
              <a:t>teplé a studené</a:t>
            </a:r>
          </a:p>
        </p:txBody>
      </p:sp>
    </p:spTree>
    <p:extLst>
      <p:ext uri="{BB962C8B-B14F-4D97-AF65-F5344CB8AC3E}">
        <p14:creationId xmlns:p14="http://schemas.microsoft.com/office/powerpoint/2010/main" val="1529961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DE856-0CA8-4464-98C0-BA2C7D629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JOHANN WOLFGANG GOETHE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- ŽIVOT A DÍLO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D75130-2C0C-439D-A92D-068665855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cs-CZ" sz="2600" b="1" dirty="0"/>
              <a:t>narodil se ve </a:t>
            </a:r>
            <a:r>
              <a:rPr lang="cs-CZ" sz="2600" b="1" dirty="0">
                <a:solidFill>
                  <a:srgbClr val="0000FF"/>
                </a:solidFill>
              </a:rPr>
              <a:t>Frankfurtu nad Mohanem</a:t>
            </a:r>
          </a:p>
          <a:p>
            <a:r>
              <a:rPr lang="cs-CZ" sz="2600" b="1" dirty="0"/>
              <a:t>studoval v Lipsku, později ve Štrasburku</a:t>
            </a:r>
          </a:p>
          <a:p>
            <a:r>
              <a:rPr lang="cs-CZ" sz="2600" b="1" dirty="0"/>
              <a:t>v 19 letech onemocněl a strávil rok a půl v péči své matky</a:t>
            </a:r>
          </a:p>
          <a:p>
            <a:r>
              <a:rPr lang="cs-CZ" sz="2600" b="1" dirty="0"/>
              <a:t>1775 – usadil se ve </a:t>
            </a:r>
            <a:r>
              <a:rPr lang="cs-CZ" sz="2600" b="1" dirty="0">
                <a:solidFill>
                  <a:srgbClr val="C00000"/>
                </a:solidFill>
              </a:rPr>
              <a:t>Výmaru</a:t>
            </a:r>
            <a:r>
              <a:rPr lang="cs-CZ" sz="2600" b="1" dirty="0"/>
              <a:t>, kam se později přestěhoval i Friedrich Schiller a </a:t>
            </a:r>
            <a:r>
              <a:rPr lang="cs-CZ" sz="2600" b="1" dirty="0" err="1"/>
              <a:t>Johann</a:t>
            </a:r>
            <a:r>
              <a:rPr lang="cs-CZ" sz="2600" b="1" dirty="0"/>
              <a:t> </a:t>
            </a:r>
            <a:r>
              <a:rPr lang="cs-CZ" sz="2600" b="1" dirty="0" err="1"/>
              <a:t>Gottfried</a:t>
            </a:r>
            <a:r>
              <a:rPr lang="cs-CZ" sz="2600" b="1" dirty="0"/>
              <a:t> </a:t>
            </a:r>
            <a:r>
              <a:rPr lang="cs-CZ" sz="2600" b="1" dirty="0" err="1"/>
              <a:t>Herder</a:t>
            </a:r>
            <a:r>
              <a:rPr lang="cs-CZ" sz="2600" b="1" dirty="0"/>
              <a:t> (zde i zemřel – údajně na nachlazení po vyjížďce na koni)</a:t>
            </a:r>
          </a:p>
          <a:p>
            <a:r>
              <a:rPr lang="cs-CZ" sz="2600" b="1" dirty="0"/>
              <a:t>absolvoval </a:t>
            </a:r>
            <a:r>
              <a:rPr lang="cs-CZ" sz="2600" b="1" dirty="0">
                <a:solidFill>
                  <a:srgbClr val="0000CC"/>
                </a:solidFill>
              </a:rPr>
              <a:t>cesty po Itálii </a:t>
            </a:r>
            <a:r>
              <a:rPr lang="cs-CZ" sz="2600" b="1" dirty="0"/>
              <a:t>– zde se seznámil s </a:t>
            </a:r>
            <a:r>
              <a:rPr lang="cs-CZ" sz="2600" b="1" dirty="0">
                <a:solidFill>
                  <a:srgbClr val="0000FF"/>
                </a:solidFill>
              </a:rPr>
              <a:t>antickou kulturou</a:t>
            </a:r>
          </a:p>
          <a:p>
            <a:r>
              <a:rPr lang="cs-CZ" sz="2600" b="1" dirty="0">
                <a:solidFill>
                  <a:srgbClr val="0000FF"/>
                </a:solidFill>
              </a:rPr>
              <a:t>oba básníci se vzájemně inspirovali </a:t>
            </a:r>
            <a:r>
              <a:rPr lang="cs-CZ" sz="2600" b="1" dirty="0"/>
              <a:t>– </a:t>
            </a:r>
            <a:r>
              <a:rPr lang="cs-CZ" sz="2600" b="1" dirty="0">
                <a:solidFill>
                  <a:srgbClr val="C00000"/>
                </a:solidFill>
              </a:rPr>
              <a:t>vzniklo mnoho jejich slavných balad</a:t>
            </a:r>
          </a:p>
        </p:txBody>
      </p:sp>
    </p:spTree>
    <p:extLst>
      <p:ext uri="{BB962C8B-B14F-4D97-AF65-F5344CB8AC3E}">
        <p14:creationId xmlns:p14="http://schemas.microsoft.com/office/powerpoint/2010/main" val="845895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4BC3E-3E5D-4867-848B-8C92DF173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JOHANN WOLFGANG GOETHE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- ŽIVOT A DÍLO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70A8C0-B583-492E-A9D8-91430A3AE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do literatury vstoupil </a:t>
            </a:r>
            <a:r>
              <a:rPr lang="cs-CZ" b="1" dirty="0">
                <a:solidFill>
                  <a:srgbClr val="C00000"/>
                </a:solidFill>
              </a:rPr>
              <a:t>anakreontskými básněni</a:t>
            </a:r>
            <a:r>
              <a:rPr lang="cs-CZ" b="1" dirty="0"/>
              <a:t>, které byly inspirovány jeho první láskou (např. sbírka </a:t>
            </a:r>
            <a:r>
              <a:rPr lang="cs-CZ" b="1" dirty="0">
                <a:solidFill>
                  <a:srgbClr val="C00000"/>
                </a:solidFill>
              </a:rPr>
              <a:t>Nové písně</a:t>
            </a:r>
            <a:r>
              <a:rPr lang="cs-CZ" b="1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další díla psal pod vlivem hnutí </a:t>
            </a:r>
            <a:r>
              <a:rPr lang="cs-CZ" b="1" dirty="0" err="1">
                <a:solidFill>
                  <a:srgbClr val="C00000"/>
                </a:solidFill>
              </a:rPr>
              <a:t>Sturm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und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Drank</a:t>
            </a:r>
            <a:r>
              <a:rPr lang="cs-CZ" b="1" dirty="0">
                <a:solidFill>
                  <a:srgbClr val="C00000"/>
                </a:solidFill>
              </a:rPr>
              <a:t>  </a:t>
            </a:r>
            <a:r>
              <a:rPr lang="cs-CZ" b="1" dirty="0"/>
              <a:t>literatura měla </a:t>
            </a:r>
            <a:r>
              <a:rPr lang="cs-CZ" b="1" dirty="0">
                <a:solidFill>
                  <a:srgbClr val="0000CC"/>
                </a:solidFill>
              </a:rPr>
              <a:t>vyjadřovat umělcovu osobnost, jeho city a myšlenky, autoři se nechtěli ve svém díle nechat omezovat žádnými pravidly</a:t>
            </a:r>
            <a:r>
              <a:rPr lang="cs-CZ" b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k tomuto hnutí se dostal za svých studií ve Štrasburku </a:t>
            </a:r>
            <a:r>
              <a:rPr lang="cs-CZ" b="1" dirty="0">
                <a:solidFill>
                  <a:srgbClr val="0000FF"/>
                </a:solidFill>
              </a:rPr>
              <a:t>pod vlivem Johanna </a:t>
            </a:r>
            <a:r>
              <a:rPr lang="cs-CZ" b="1" dirty="0" err="1">
                <a:solidFill>
                  <a:srgbClr val="0000FF"/>
                </a:solidFill>
              </a:rPr>
              <a:t>Gottfrieda</a:t>
            </a:r>
            <a:r>
              <a:rPr lang="cs-CZ" b="1" dirty="0">
                <a:solidFill>
                  <a:srgbClr val="0000FF"/>
                </a:solidFill>
              </a:rPr>
              <a:t> </a:t>
            </a:r>
            <a:r>
              <a:rPr lang="cs-CZ" b="1" dirty="0" err="1">
                <a:solidFill>
                  <a:srgbClr val="0000FF"/>
                </a:solidFill>
              </a:rPr>
              <a:t>Herdera</a:t>
            </a:r>
            <a:endParaRPr lang="cs-CZ" b="1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C00000"/>
                </a:solidFill>
              </a:rPr>
              <a:t>ideál tvůrčí svobody bylo pro něj dílo Williama Shakespeara</a:t>
            </a:r>
          </a:p>
        </p:txBody>
      </p:sp>
    </p:spTree>
    <p:extLst>
      <p:ext uri="{BB962C8B-B14F-4D97-AF65-F5344CB8AC3E}">
        <p14:creationId xmlns:p14="http://schemas.microsoft.com/office/powerpoint/2010/main" val="350730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PREROMANTISMUS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sz="3900" b="1" dirty="0" err="1">
                <a:solidFill>
                  <a:srgbClr val="FF0000"/>
                </a:solidFill>
              </a:rPr>
              <a:t>pol</a:t>
            </a:r>
            <a:r>
              <a:rPr lang="cs-CZ" sz="3900" b="1" dirty="0">
                <a:solidFill>
                  <a:srgbClr val="FF0000"/>
                </a:solidFill>
              </a:rPr>
              <a:t>. 18. st. – </a:t>
            </a:r>
            <a:r>
              <a:rPr lang="cs-CZ" sz="3900" b="1" dirty="0" err="1">
                <a:solidFill>
                  <a:srgbClr val="FF0000"/>
                </a:solidFill>
              </a:rPr>
              <a:t>poč</a:t>
            </a:r>
            <a:r>
              <a:rPr lang="cs-CZ" sz="3900" b="1" dirty="0">
                <a:solidFill>
                  <a:srgbClr val="FF0000"/>
                </a:solidFill>
              </a:rPr>
              <a:t>. 19. st.</a:t>
            </a:r>
          </a:p>
          <a:p>
            <a:pPr lvl="0"/>
            <a:r>
              <a:rPr lang="cs-CZ" sz="3700" b="1" dirty="0">
                <a:solidFill>
                  <a:srgbClr val="0000FF"/>
                </a:solidFill>
              </a:rPr>
              <a:t>přechodné období mezi </a:t>
            </a:r>
            <a:r>
              <a:rPr lang="cs-CZ" sz="3700" b="1" dirty="0">
                <a:solidFill>
                  <a:srgbClr val="C00000"/>
                </a:solidFill>
              </a:rPr>
              <a:t>klasicismem</a:t>
            </a:r>
            <a:r>
              <a:rPr lang="cs-CZ" sz="3700" b="1" dirty="0">
                <a:solidFill>
                  <a:srgbClr val="0000FF"/>
                </a:solidFill>
              </a:rPr>
              <a:t> a </a:t>
            </a:r>
            <a:r>
              <a:rPr lang="cs-CZ" sz="3700" b="1" dirty="0">
                <a:solidFill>
                  <a:srgbClr val="C00000"/>
                </a:solidFill>
              </a:rPr>
              <a:t>romantismem</a:t>
            </a:r>
          </a:p>
          <a:p>
            <a:r>
              <a:rPr lang="cs-CZ" sz="3700" b="1" dirty="0"/>
              <a:t>umělecký směr, který </a:t>
            </a:r>
            <a:r>
              <a:rPr lang="cs-CZ" sz="3700" b="1" dirty="0">
                <a:solidFill>
                  <a:srgbClr val="0000FF"/>
                </a:solidFill>
              </a:rPr>
              <a:t>odmítal nespravedlivost feudalismu, chladné rozumářství</a:t>
            </a:r>
          </a:p>
          <a:p>
            <a:pPr lvl="0"/>
            <a:r>
              <a:rPr lang="cs-CZ" sz="3700" b="1" dirty="0"/>
              <a:t>smysl pro </a:t>
            </a:r>
            <a:r>
              <a:rPr lang="cs-CZ" sz="3700" b="1" dirty="0">
                <a:solidFill>
                  <a:srgbClr val="C00000"/>
                </a:solidFill>
              </a:rPr>
              <a:t>velikost, vznešenost, původnost, starobylost</a:t>
            </a:r>
          </a:p>
          <a:p>
            <a:pPr lvl="0"/>
            <a:r>
              <a:rPr lang="cs-CZ" sz="3700" b="1" dirty="0">
                <a:solidFill>
                  <a:srgbClr val="0000FF"/>
                </a:solidFill>
              </a:rPr>
              <a:t>citovost </a:t>
            </a:r>
            <a:r>
              <a:rPr lang="cs-CZ" sz="3700" b="1" dirty="0"/>
              <a:t>v literární tvorbě – </a:t>
            </a:r>
            <a:r>
              <a:rPr lang="cs-CZ" sz="3700" b="1" dirty="0">
                <a:solidFill>
                  <a:srgbClr val="FF0000"/>
                </a:solidFill>
              </a:rPr>
              <a:t>sentimentalismus</a:t>
            </a:r>
          </a:p>
          <a:p>
            <a:pPr lvl="0">
              <a:buFont typeface="Wingdings" pitchFamily="2" charset="2"/>
              <a:buChar char="Ø"/>
            </a:pPr>
            <a:r>
              <a:rPr lang="cs-CZ" sz="3700" b="1" dirty="0">
                <a:solidFill>
                  <a:srgbClr val="C00000"/>
                </a:solidFill>
              </a:rPr>
              <a:t>cit, vášeň, prožitek srdce </a:t>
            </a:r>
            <a:r>
              <a:rPr lang="cs-CZ" sz="3700" b="1" dirty="0"/>
              <a:t>– typické pro </a:t>
            </a:r>
            <a:r>
              <a:rPr lang="cs-CZ" sz="3700" b="1" dirty="0">
                <a:solidFill>
                  <a:srgbClr val="0000FF"/>
                </a:solidFill>
              </a:rPr>
              <a:t>anglickou poezii</a:t>
            </a:r>
          </a:p>
          <a:p>
            <a:pPr lvl="0"/>
            <a:r>
              <a:rPr lang="cs-CZ" sz="3700" b="1" dirty="0">
                <a:solidFill>
                  <a:srgbClr val="0000FF"/>
                </a:solidFill>
              </a:rPr>
              <a:t>pocity melancholie, smutek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23416-C25C-4F1F-A66B-3D80AA73B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JOHANN WOLFGANG GOETHE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- ŽIVOT A DÍLO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573BFF-75E5-4513-BAB5-EE82DED1B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v duchu </a:t>
            </a:r>
            <a:r>
              <a:rPr lang="cs-CZ" b="1" dirty="0" err="1"/>
              <a:t>Sturm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Drank</a:t>
            </a:r>
            <a:r>
              <a:rPr lang="cs-CZ" b="1" dirty="0"/>
              <a:t> – román </a:t>
            </a:r>
            <a:r>
              <a:rPr lang="cs-CZ" b="1" dirty="0">
                <a:solidFill>
                  <a:srgbClr val="C00000"/>
                </a:solidFill>
              </a:rPr>
              <a:t>Utrpení mladého Werthera</a:t>
            </a:r>
            <a:r>
              <a:rPr lang="cs-CZ" b="1" dirty="0"/>
              <a:t>, óda </a:t>
            </a:r>
            <a:r>
              <a:rPr lang="cs-CZ" b="1" dirty="0">
                <a:solidFill>
                  <a:srgbClr val="C00000"/>
                </a:solidFill>
              </a:rPr>
              <a:t>Prometheus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FF"/>
                </a:solidFill>
              </a:rPr>
              <a:t> pro poezii i prózu </a:t>
            </a:r>
            <a:r>
              <a:rPr lang="cs-CZ" b="1" dirty="0"/>
              <a:t>tohoto období je </a:t>
            </a:r>
            <a:r>
              <a:rPr lang="cs-CZ" b="1" dirty="0">
                <a:solidFill>
                  <a:srgbClr val="FF0000"/>
                </a:solidFill>
              </a:rPr>
              <a:t>typická porážka hlavního hrdiny</a:t>
            </a:r>
          </a:p>
          <a:p>
            <a:r>
              <a:rPr lang="cs-CZ" b="1" dirty="0"/>
              <a:t>další jeho tvorba je </a:t>
            </a:r>
            <a:r>
              <a:rPr lang="cs-CZ" b="1" dirty="0">
                <a:solidFill>
                  <a:srgbClr val="0000FF"/>
                </a:solidFill>
              </a:rPr>
              <a:t>inspirována antikou a renesanční kulturou </a:t>
            </a:r>
            <a:r>
              <a:rPr lang="cs-CZ" b="1" dirty="0"/>
              <a:t>– Goethe </a:t>
            </a:r>
            <a:r>
              <a:rPr lang="cs-CZ" b="1" dirty="0">
                <a:solidFill>
                  <a:srgbClr val="0000CC"/>
                </a:solidFill>
              </a:rPr>
              <a:t>prosazuje umění jako výchovný prostředek </a:t>
            </a:r>
            <a:r>
              <a:rPr lang="cs-CZ" b="1" dirty="0"/>
              <a:t>– např. </a:t>
            </a:r>
            <a:r>
              <a:rPr lang="cs-CZ" b="1" dirty="0" err="1">
                <a:solidFill>
                  <a:srgbClr val="FF0000"/>
                </a:solidFill>
              </a:rPr>
              <a:t>Torquatto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Tasso</a:t>
            </a:r>
            <a:r>
              <a:rPr lang="cs-CZ" b="1" dirty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00FF"/>
                </a:solidFill>
              </a:rPr>
              <a:t>veršovaná tragédie</a:t>
            </a:r>
            <a:r>
              <a:rPr lang="cs-CZ" b="1" dirty="0"/>
              <a:t> – rozpor mezi tvůrčí svobodou umělce a společenskými konvencemi</a:t>
            </a:r>
          </a:p>
          <a:p>
            <a:r>
              <a:rPr lang="cs-CZ" b="1" dirty="0"/>
              <a:t>nejplodnější část jeho života – přátelství s Friedrichem  Schillerem </a:t>
            </a:r>
          </a:p>
          <a:p>
            <a:r>
              <a:rPr lang="cs-CZ" b="1" dirty="0"/>
              <a:t>v závěru života dokončil Fausta – pracoval na něm 60 let</a:t>
            </a:r>
          </a:p>
        </p:txBody>
      </p:sp>
    </p:spTree>
    <p:extLst>
      <p:ext uri="{BB962C8B-B14F-4D97-AF65-F5344CB8AC3E}">
        <p14:creationId xmlns:p14="http://schemas.microsoft.com/office/powerpoint/2010/main" val="2970783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ACBFE-CD58-41F5-92EC-1E157C7D0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JOHANN WOLFGANG GOETHE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- ŽIVOT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4F4DDD-9A87-4369-A00D-E9E47DBD5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100" b="1" dirty="0"/>
              <a:t>Goethe měl </a:t>
            </a:r>
            <a:r>
              <a:rPr lang="cs-CZ" sz="3100" b="1" dirty="0">
                <a:solidFill>
                  <a:srgbClr val="0000FF"/>
                </a:solidFill>
              </a:rPr>
              <a:t>silný vztah k Čechám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100" b="1" dirty="0"/>
              <a:t> léčil se v </a:t>
            </a:r>
            <a:r>
              <a:rPr lang="cs-CZ" sz="3100" b="1" dirty="0">
                <a:solidFill>
                  <a:srgbClr val="0000CC"/>
                </a:solidFill>
              </a:rPr>
              <a:t>Karlových Varech </a:t>
            </a:r>
            <a:r>
              <a:rPr lang="cs-CZ" sz="3100" b="1" dirty="0"/>
              <a:t>a v </a:t>
            </a:r>
            <a:r>
              <a:rPr lang="cs-CZ" sz="3100" b="1" dirty="0">
                <a:solidFill>
                  <a:srgbClr val="0000CC"/>
                </a:solidFill>
              </a:rPr>
              <a:t>Mariánských Lázních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100" b="1" dirty="0"/>
              <a:t> zde se také v 74 letech seznámil se svou sedmnáctiletou láskou </a:t>
            </a:r>
            <a:r>
              <a:rPr lang="cs-CZ" sz="3100" b="1" dirty="0">
                <a:solidFill>
                  <a:srgbClr val="C00000"/>
                </a:solidFill>
              </a:rPr>
              <a:t>Ulrikou von </a:t>
            </a:r>
            <a:r>
              <a:rPr lang="cs-CZ" sz="3100" b="1" dirty="0" err="1">
                <a:solidFill>
                  <a:srgbClr val="C00000"/>
                </a:solidFill>
              </a:rPr>
              <a:t>Levetzow</a:t>
            </a:r>
            <a:endParaRPr lang="cs-CZ" sz="31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100" b="1" dirty="0"/>
              <a:t> dílo </a:t>
            </a:r>
            <a:r>
              <a:rPr lang="cs-CZ" sz="3100" b="1" dirty="0">
                <a:solidFill>
                  <a:srgbClr val="FF0000"/>
                </a:solidFill>
              </a:rPr>
              <a:t>TRILOGIE VÁŠNĚ </a:t>
            </a:r>
            <a:r>
              <a:rPr lang="cs-CZ" sz="3100" b="1" dirty="0"/>
              <a:t>– </a:t>
            </a:r>
            <a:r>
              <a:rPr lang="cs-CZ" sz="3100" b="1" dirty="0">
                <a:solidFill>
                  <a:srgbClr val="0000CC"/>
                </a:solidFill>
              </a:rPr>
              <a:t>tři básně inspirované láskou stárnoucího básníka k sedmnáctileté dívce</a:t>
            </a:r>
            <a:r>
              <a:rPr lang="cs-CZ" sz="3100" b="1" dirty="0"/>
              <a:t> (vznikly za pobytu v </a:t>
            </a:r>
            <a:r>
              <a:rPr lang="cs-CZ" sz="3100" b="1" dirty="0">
                <a:solidFill>
                  <a:srgbClr val="0000FF"/>
                </a:solidFill>
              </a:rPr>
              <a:t>Mariánských Lázních</a:t>
            </a:r>
            <a:r>
              <a:rPr lang="cs-CZ" sz="31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2175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9A666-3A41-467A-A396-11B2BD6DF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J. W. GOETHE - UTRPENÍ MLADÉHO WERTHERA </a:t>
            </a:r>
            <a:r>
              <a:rPr lang="cs-CZ" b="1" dirty="0"/>
              <a:t>(1774)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AE1115-9D46-444A-BAD8-AB08DE889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400" b="1" dirty="0">
                <a:solidFill>
                  <a:srgbClr val="0000FF"/>
                </a:solidFill>
              </a:rPr>
              <a:t>milostný sentimentální román, má 2 díly</a:t>
            </a:r>
          </a:p>
          <a:p>
            <a:r>
              <a:rPr lang="cs-CZ" sz="3400" b="1" dirty="0"/>
              <a:t>základem morálky je </a:t>
            </a:r>
            <a:r>
              <a:rPr lang="cs-CZ" sz="3400" b="1" dirty="0">
                <a:solidFill>
                  <a:srgbClr val="0000CC"/>
                </a:solidFill>
              </a:rPr>
              <a:t>cit</a:t>
            </a:r>
            <a:r>
              <a:rPr lang="cs-CZ" sz="3400" b="1" dirty="0"/>
              <a:t> v duchu </a:t>
            </a:r>
            <a:r>
              <a:rPr lang="cs-CZ" sz="3400" b="1" dirty="0">
                <a:solidFill>
                  <a:srgbClr val="C00000"/>
                </a:solidFill>
              </a:rPr>
              <a:t>„kdo jedná srdcem, jedná morálně“</a:t>
            </a:r>
          </a:p>
          <a:p>
            <a:r>
              <a:rPr lang="cs-CZ" sz="3400" b="1" dirty="0"/>
              <a:t>ve své době ovlivnil mnoho mladých lidí – </a:t>
            </a:r>
            <a:r>
              <a:rPr lang="cs-CZ" sz="3400" b="1" dirty="0">
                <a:solidFill>
                  <a:srgbClr val="0000CC"/>
                </a:solidFill>
              </a:rPr>
              <a:t>wertherovská horečka přinesla změnu módy </a:t>
            </a:r>
            <a:r>
              <a:rPr lang="cs-CZ" sz="3400" b="1" dirty="0"/>
              <a:t>(modrý frak, žlutá vesta, klobouk, holínky), ale i </a:t>
            </a:r>
            <a:r>
              <a:rPr lang="cs-CZ" sz="3400" b="1" dirty="0">
                <a:solidFill>
                  <a:srgbClr val="0000CC"/>
                </a:solidFill>
              </a:rPr>
              <a:t>vlnu sebevražd</a:t>
            </a:r>
          </a:p>
          <a:p>
            <a:r>
              <a:rPr lang="cs-CZ" sz="3400" b="1" dirty="0"/>
              <a:t>dílo </a:t>
            </a:r>
            <a:r>
              <a:rPr lang="cs-CZ" sz="3400" b="1" dirty="0">
                <a:solidFill>
                  <a:srgbClr val="C00000"/>
                </a:solidFill>
              </a:rPr>
              <a:t>odmítnuto církví </a:t>
            </a:r>
            <a:r>
              <a:rPr lang="cs-CZ" sz="3400" b="1" dirty="0"/>
              <a:t>– Goethe 2. vydání přepracoval</a:t>
            </a:r>
          </a:p>
          <a:p>
            <a:r>
              <a:rPr lang="cs-CZ" sz="3400" b="1" dirty="0"/>
              <a:t>vliv měla i na městečko </a:t>
            </a:r>
            <a:r>
              <a:rPr lang="cs-CZ" sz="3400" b="1" dirty="0" err="1">
                <a:solidFill>
                  <a:srgbClr val="0000CC"/>
                </a:solidFill>
              </a:rPr>
              <a:t>Wahlheim</a:t>
            </a:r>
            <a:r>
              <a:rPr lang="cs-CZ" sz="3400" b="1" dirty="0">
                <a:solidFill>
                  <a:srgbClr val="0000CC"/>
                </a:solidFill>
              </a:rPr>
              <a:t>, kde se děj odehrává a ze kterého se stalo téměř poutní místo</a:t>
            </a:r>
          </a:p>
        </p:txBody>
      </p:sp>
    </p:spTree>
    <p:extLst>
      <p:ext uri="{BB962C8B-B14F-4D97-AF65-F5344CB8AC3E}">
        <p14:creationId xmlns:p14="http://schemas.microsoft.com/office/powerpoint/2010/main" val="3762948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D5C01-9EB7-485A-A1E1-03326CC2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J. W. GOETHE - UTRPENÍ MLADÉHO WERTHERA </a:t>
            </a:r>
            <a:r>
              <a:rPr lang="cs-CZ" b="1" dirty="0"/>
              <a:t>(1774)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9C9565-105E-408B-A632-1B27226AA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CC"/>
                </a:solidFill>
              </a:rPr>
              <a:t>román v dopisech</a:t>
            </a:r>
            <a:r>
              <a:rPr lang="cs-CZ" b="1" dirty="0"/>
              <a:t>, je </a:t>
            </a:r>
            <a:r>
              <a:rPr lang="cs-CZ" b="1" dirty="0">
                <a:solidFill>
                  <a:srgbClr val="0000FF"/>
                </a:solidFill>
              </a:rPr>
              <a:t>adresovaný příteli Vilémovi a Lottě</a:t>
            </a:r>
          </a:p>
          <a:p>
            <a:r>
              <a:rPr lang="cs-CZ" b="1" dirty="0"/>
              <a:t>rámec románu tvoří </a:t>
            </a:r>
            <a:r>
              <a:rPr lang="cs-CZ" b="1" dirty="0">
                <a:solidFill>
                  <a:srgbClr val="0000CC"/>
                </a:solidFill>
              </a:rPr>
              <a:t>vydavatelův úvod a závěrečná zpráva o smrti hrdiny</a:t>
            </a:r>
          </a:p>
          <a:p>
            <a:r>
              <a:rPr lang="cs-CZ" b="1" dirty="0"/>
              <a:t>psáno </a:t>
            </a:r>
            <a:r>
              <a:rPr lang="cs-CZ" b="1" dirty="0" err="1">
                <a:solidFill>
                  <a:srgbClr val="C00000"/>
                </a:solidFill>
              </a:rPr>
              <a:t>ich</a:t>
            </a:r>
            <a:r>
              <a:rPr lang="cs-CZ" b="1" dirty="0">
                <a:solidFill>
                  <a:srgbClr val="C00000"/>
                </a:solidFill>
              </a:rPr>
              <a:t>-formou</a:t>
            </a:r>
            <a:r>
              <a:rPr lang="cs-CZ" b="1" dirty="0"/>
              <a:t>, závěr </a:t>
            </a:r>
            <a:r>
              <a:rPr lang="cs-CZ" b="1" dirty="0" err="1">
                <a:solidFill>
                  <a:srgbClr val="C00000"/>
                </a:solidFill>
              </a:rPr>
              <a:t>er</a:t>
            </a:r>
            <a:r>
              <a:rPr lang="cs-CZ" b="1" dirty="0">
                <a:solidFill>
                  <a:srgbClr val="C00000"/>
                </a:solidFill>
              </a:rPr>
              <a:t>-forma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bohatý vnitřní svět hrdiny, jeho momentální pocity, psychické pochody a vnitřní stavy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použití množství citoslovcí, elips a zvolání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130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57FB7-7A7B-4299-A12F-12C9DC14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J. W. GOETHE - UTRPENÍ MLADÉHO WERTHERA </a:t>
            </a:r>
            <a:r>
              <a:rPr lang="cs-CZ" b="1" dirty="0"/>
              <a:t>(1774)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7859EB-27F2-47AB-98E9-52F65D90D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0000CC"/>
                </a:solidFill>
              </a:rPr>
              <a:t>děj se </a:t>
            </a:r>
            <a:r>
              <a:rPr lang="cs-CZ" sz="2800" b="1" dirty="0" err="1">
                <a:solidFill>
                  <a:srgbClr val="0000CC"/>
                </a:solidFill>
              </a:rPr>
              <a:t>podehrává</a:t>
            </a:r>
            <a:r>
              <a:rPr lang="cs-CZ" sz="2800" b="1" dirty="0">
                <a:solidFill>
                  <a:srgbClr val="0000CC"/>
                </a:solidFill>
              </a:rPr>
              <a:t> v letech 1771 – 1772 v malém horském městečku, kam </a:t>
            </a:r>
            <a:r>
              <a:rPr lang="cs-CZ" sz="2800" b="1" dirty="0" err="1">
                <a:solidFill>
                  <a:srgbClr val="0000CC"/>
                </a:solidFill>
              </a:rPr>
              <a:t>Werher</a:t>
            </a:r>
            <a:r>
              <a:rPr lang="cs-CZ" sz="2800" b="1" dirty="0">
                <a:solidFill>
                  <a:srgbClr val="0000CC"/>
                </a:solidFill>
              </a:rPr>
              <a:t> uteče od svých problémů</a:t>
            </a:r>
          </a:p>
          <a:p>
            <a:r>
              <a:rPr lang="cs-CZ" sz="2800" b="1" dirty="0"/>
              <a:t>zde se také seznamuje </a:t>
            </a:r>
            <a:r>
              <a:rPr lang="cs-CZ" sz="2800" b="1" dirty="0">
                <a:solidFill>
                  <a:srgbClr val="0000CC"/>
                </a:solidFill>
              </a:rPr>
              <a:t>s Lottou, zamiluje se do ní</a:t>
            </a:r>
          </a:p>
          <a:p>
            <a:r>
              <a:rPr lang="cs-CZ" sz="2800" b="1" dirty="0">
                <a:solidFill>
                  <a:srgbClr val="0000FF"/>
                </a:solidFill>
              </a:rPr>
              <a:t>Lotta</a:t>
            </a:r>
            <a:r>
              <a:rPr lang="cs-CZ" sz="2800" b="1" dirty="0"/>
              <a:t> se ale </a:t>
            </a:r>
            <a:r>
              <a:rPr lang="cs-CZ" sz="2800" b="1" dirty="0">
                <a:solidFill>
                  <a:srgbClr val="0000FF"/>
                </a:solidFill>
              </a:rPr>
              <a:t>provdá za jeho přítele Alberta</a:t>
            </a:r>
          </a:p>
          <a:p>
            <a:r>
              <a:rPr lang="cs-CZ" sz="2800" b="1" dirty="0"/>
              <a:t>Werther </a:t>
            </a:r>
            <a:r>
              <a:rPr lang="cs-CZ" sz="2800" b="1" dirty="0">
                <a:solidFill>
                  <a:srgbClr val="0000FF"/>
                </a:solidFill>
              </a:rPr>
              <a:t>je zoufalý, přijímá místo u vyslance </a:t>
            </a:r>
            <a:r>
              <a:rPr lang="cs-CZ" sz="2800" b="1" dirty="0"/>
              <a:t>a </a:t>
            </a:r>
            <a:r>
              <a:rPr lang="cs-CZ" sz="2800" b="1" dirty="0">
                <a:solidFill>
                  <a:srgbClr val="0000FF"/>
                </a:solidFill>
              </a:rPr>
              <a:t>odjíždí</a:t>
            </a:r>
            <a:r>
              <a:rPr lang="cs-CZ" sz="2800" b="1" dirty="0"/>
              <a:t> z </a:t>
            </a:r>
            <a:r>
              <a:rPr lang="cs-CZ" sz="2800" b="1" dirty="0" err="1">
                <a:solidFill>
                  <a:srgbClr val="C00000"/>
                </a:solidFill>
              </a:rPr>
              <a:t>Wahlheimu</a:t>
            </a:r>
            <a:endParaRPr lang="cs-CZ" sz="2800" b="1" dirty="0">
              <a:solidFill>
                <a:srgbClr val="C00000"/>
              </a:solidFill>
            </a:endParaRPr>
          </a:p>
          <a:p>
            <a:r>
              <a:rPr lang="cs-CZ" sz="2800" b="1" dirty="0"/>
              <a:t>po čase se vrací, ale stále více </a:t>
            </a:r>
            <a:r>
              <a:rPr lang="cs-CZ" sz="2800" b="1" dirty="0">
                <a:solidFill>
                  <a:srgbClr val="C00000"/>
                </a:solidFill>
              </a:rPr>
              <a:t>se utápí ve svém smutku a sebelítosti, které ho dovedou až k sebevraždě</a:t>
            </a:r>
          </a:p>
        </p:txBody>
      </p:sp>
    </p:spTree>
    <p:extLst>
      <p:ext uri="{BB962C8B-B14F-4D97-AF65-F5344CB8AC3E}">
        <p14:creationId xmlns:p14="http://schemas.microsoft.com/office/powerpoint/2010/main" val="1476848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AE2D9-5738-42CB-9574-8BD46461C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J. W. Goethe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FAUST </a:t>
            </a:r>
            <a:r>
              <a:rPr lang="cs-CZ" sz="3600" b="1" dirty="0"/>
              <a:t>(1808)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5803A1-FC3B-4545-A17B-C0B200F91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0000CC"/>
                </a:solidFill>
              </a:rPr>
              <a:t>dvoudílná veršovaná tragédie</a:t>
            </a:r>
          </a:p>
          <a:p>
            <a:r>
              <a:rPr lang="cs-CZ" b="1" dirty="0"/>
              <a:t>obsahuje </a:t>
            </a:r>
            <a:r>
              <a:rPr lang="cs-CZ" b="1" dirty="0">
                <a:solidFill>
                  <a:srgbClr val="0000CC"/>
                </a:solidFill>
              </a:rPr>
              <a:t>přes 12 000 veršů</a:t>
            </a:r>
          </a:p>
          <a:p>
            <a:r>
              <a:rPr lang="cs-CZ" b="1" dirty="0"/>
              <a:t>představuje </a:t>
            </a:r>
            <a:r>
              <a:rPr lang="cs-CZ" b="1" dirty="0">
                <a:solidFill>
                  <a:srgbClr val="0000FF"/>
                </a:solidFill>
              </a:rPr>
              <a:t>životní</a:t>
            </a:r>
            <a:r>
              <a:rPr lang="cs-CZ" b="1" dirty="0"/>
              <a:t> </a:t>
            </a:r>
            <a:r>
              <a:rPr lang="cs-CZ" b="1" dirty="0">
                <a:solidFill>
                  <a:srgbClr val="0000FF"/>
                </a:solidFill>
              </a:rPr>
              <a:t>pouť člověka</a:t>
            </a:r>
          </a:p>
          <a:p>
            <a:r>
              <a:rPr lang="cs-CZ" b="1" dirty="0"/>
              <a:t>Goethe se inspiroval pověstmi o doktoru Faustovi, který v touze po poznání zaprodal svou duši ďáblu</a:t>
            </a:r>
          </a:p>
          <a:p>
            <a:r>
              <a:rPr lang="cs-CZ" b="1" dirty="0"/>
              <a:t>postava doktora Fausta vychází ze skutečné postavy </a:t>
            </a:r>
            <a:r>
              <a:rPr lang="cs-CZ" b="1" dirty="0">
                <a:solidFill>
                  <a:srgbClr val="0000FF"/>
                </a:solidFill>
              </a:rPr>
              <a:t>středověkého alchymisty </a:t>
            </a:r>
            <a:r>
              <a:rPr lang="cs-CZ" b="1" dirty="0"/>
              <a:t>– kolovaly o něm pověsti, že je spolčený s ďáblem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550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5775B-8CA7-493C-886E-C168D6D7A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J. W. Goethe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FAUST </a:t>
            </a:r>
            <a:r>
              <a:rPr lang="cs-CZ" sz="3600" b="1" dirty="0">
                <a:solidFill>
                  <a:srgbClr val="FF0000"/>
                </a:solidFill>
              </a:rPr>
              <a:t>– 1. díl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95D67-4DD7-4632-9FC8-DC7D7CAEA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Stvořitel a Mefistofeles </a:t>
            </a:r>
            <a:r>
              <a:rPr lang="cs-CZ" b="1" dirty="0">
                <a:solidFill>
                  <a:srgbClr val="0000FF"/>
                </a:solidFill>
              </a:rPr>
              <a:t>se dohodnou, že Faust bude tím, na kom se prokáže hodnota či bezcennost člověka</a:t>
            </a:r>
          </a:p>
          <a:p>
            <a:r>
              <a:rPr lang="cs-CZ" b="1" dirty="0">
                <a:solidFill>
                  <a:srgbClr val="0000CC"/>
                </a:solidFill>
              </a:rPr>
              <a:t>pokud se ďáblu podaří, aby doktor Faust přijal jeho služby a jejich prostřednictvím dosáhl konečně uspokojení, propadne Faustova duše peklu</a:t>
            </a:r>
          </a:p>
          <a:p>
            <a:r>
              <a:rPr lang="cs-CZ" b="1" dirty="0">
                <a:solidFill>
                  <a:srgbClr val="C00000"/>
                </a:solidFill>
              </a:rPr>
              <a:t>Faust</a:t>
            </a:r>
            <a:r>
              <a:rPr lang="cs-CZ" b="1" dirty="0"/>
              <a:t> je </a:t>
            </a:r>
            <a:r>
              <a:rPr lang="cs-CZ" b="1" dirty="0">
                <a:solidFill>
                  <a:srgbClr val="0000FF"/>
                </a:solidFill>
              </a:rPr>
              <a:t>trvale nespokojený</a:t>
            </a:r>
            <a:r>
              <a:rPr lang="cs-CZ" b="1" dirty="0"/>
              <a:t>, touží po novém poznání, proto přijímá Mefistofelovy služby, které ho mají dovést k uspokojení</a:t>
            </a:r>
          </a:p>
        </p:txBody>
      </p:sp>
    </p:spTree>
    <p:extLst>
      <p:ext uri="{BB962C8B-B14F-4D97-AF65-F5344CB8AC3E}">
        <p14:creationId xmlns:p14="http://schemas.microsoft.com/office/powerpoint/2010/main" val="909181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72265-526D-4974-9FEF-BD73282A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J. W. Goethe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FAUST – 1. díl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F61548-C12D-4D6D-93FF-90CB600A2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3700" b="1" dirty="0">
                <a:solidFill>
                  <a:srgbClr val="0000FF"/>
                </a:solidFill>
              </a:rPr>
              <a:t>Mefistofeles navrátí Faustovi mládí a nabídne mu krásnou mladou Markétku</a:t>
            </a:r>
          </a:p>
          <a:p>
            <a:r>
              <a:rPr lang="cs-CZ" sz="3700" b="1" dirty="0">
                <a:solidFill>
                  <a:srgbClr val="0000CC"/>
                </a:solidFill>
              </a:rPr>
              <a:t>Markétka zaviní smrt své matky i bratra, kterého Faust zabije v souboji</a:t>
            </a:r>
          </a:p>
          <a:p>
            <a:r>
              <a:rPr lang="cs-CZ" sz="3700" b="1" dirty="0"/>
              <a:t>nešťastná</a:t>
            </a:r>
            <a:r>
              <a:rPr lang="cs-CZ" sz="3700" b="1" dirty="0">
                <a:solidFill>
                  <a:srgbClr val="0000FF"/>
                </a:solidFill>
              </a:rPr>
              <a:t> Markétka utopí dítě, které má s Faustem, </a:t>
            </a:r>
            <a:r>
              <a:rPr lang="cs-CZ" sz="3700" b="1" dirty="0"/>
              <a:t>a když čeká ve vězení na popravu,</a:t>
            </a:r>
            <a:r>
              <a:rPr lang="cs-CZ" sz="3700" b="1" dirty="0">
                <a:solidFill>
                  <a:srgbClr val="0000FF"/>
                </a:solidFill>
              </a:rPr>
              <a:t> </a:t>
            </a:r>
            <a:r>
              <a:rPr lang="cs-CZ" sz="3700" b="1" dirty="0">
                <a:solidFill>
                  <a:srgbClr val="C00000"/>
                </a:solidFill>
              </a:rPr>
              <a:t>odmítne ďáblovu nabídku na záchranu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679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14289-A65E-4047-86EF-0CFF8B677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J. W. Goethe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FAUST – 2. díl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21E2E5-32BE-4834-98E4-618D67D4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ve 2. díle </a:t>
            </a:r>
            <a:r>
              <a:rPr lang="cs-CZ" b="1" dirty="0">
                <a:solidFill>
                  <a:srgbClr val="0000CC"/>
                </a:solidFill>
              </a:rPr>
              <a:t>odvádí Mefistofeles Fausta na císařský dvůr, kde si Faust získá přízeň vynálezem papírových peněz</a:t>
            </a:r>
          </a:p>
          <a:p>
            <a:r>
              <a:rPr lang="cs-CZ" b="1" dirty="0"/>
              <a:t>papírové peníze zachrání celou říši před úpadkem</a:t>
            </a:r>
          </a:p>
          <a:p>
            <a:r>
              <a:rPr lang="cs-CZ" b="1" dirty="0">
                <a:solidFill>
                  <a:srgbClr val="0000FF"/>
                </a:solidFill>
              </a:rPr>
              <a:t>Faust pak letí časem a ocitá se v antickém Řecku, kde si vyprosí návrat krásné Heleny z podsvětí a uzavře s ní sňatek</a:t>
            </a:r>
          </a:p>
          <a:p>
            <a:r>
              <a:rPr lang="cs-CZ" b="1" dirty="0"/>
              <a:t>po její smrti se vrací zpět na císařský dvůr</a:t>
            </a:r>
          </a:p>
          <a:p>
            <a:r>
              <a:rPr lang="cs-CZ" b="1" dirty="0">
                <a:solidFill>
                  <a:srgbClr val="0000CC"/>
                </a:solidFill>
              </a:rPr>
              <a:t>od císaře dostává jako odměnu za své služby bažinatou krajinu u moře – </a:t>
            </a:r>
            <a:r>
              <a:rPr lang="cs-CZ" b="1" dirty="0">
                <a:solidFill>
                  <a:srgbClr val="C00000"/>
                </a:solidFill>
              </a:rPr>
              <a:t>zúrodní ji tak, aby v ní mohli žít lidé</a:t>
            </a:r>
          </a:p>
        </p:txBody>
      </p:sp>
    </p:spTree>
    <p:extLst>
      <p:ext uri="{BB962C8B-B14F-4D97-AF65-F5344CB8AC3E}">
        <p14:creationId xmlns:p14="http://schemas.microsoft.com/office/powerpoint/2010/main" val="2322530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02B0C-98C3-461D-8427-53BEF40F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J. W. Goethe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FAUST – 2. díl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B49AA6-D24D-413A-AE78-09E695121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0000CC"/>
                </a:solidFill>
              </a:rPr>
              <a:t>starý a slepý Faust nakonec </a:t>
            </a:r>
            <a:r>
              <a:rPr lang="cs-CZ" b="1" dirty="0">
                <a:solidFill>
                  <a:srgbClr val="C00000"/>
                </a:solidFill>
              </a:rPr>
              <a:t>nachází své životní uspokojení v pomoci lidem</a:t>
            </a:r>
          </a:p>
          <a:p>
            <a:r>
              <a:rPr lang="cs-CZ" b="1" dirty="0">
                <a:solidFill>
                  <a:srgbClr val="C00000"/>
                </a:solidFill>
              </a:rPr>
              <a:t>jeho duše nakonec nepropadne peklu </a:t>
            </a:r>
            <a:r>
              <a:rPr lang="cs-CZ" b="1" dirty="0"/>
              <a:t>a Mefistofelovi, ale po jeho smrti je spasena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Faustova cesta životem je </a:t>
            </a:r>
            <a:r>
              <a:rPr lang="cs-CZ" b="1" dirty="0">
                <a:solidFill>
                  <a:srgbClr val="C00000"/>
                </a:solidFill>
              </a:rPr>
              <a:t>symbolickým podobenstvím o lidském hledání smyslu bytí a světa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Faust ztělesňuje </a:t>
            </a:r>
            <a:r>
              <a:rPr lang="cs-CZ" b="1" dirty="0">
                <a:solidFill>
                  <a:srgbClr val="C00000"/>
                </a:solidFill>
              </a:rPr>
              <a:t>věčný nepokoj, otázku a touhu po naplnění lidské existence</a:t>
            </a:r>
          </a:p>
        </p:txBody>
      </p:sp>
    </p:spTree>
    <p:extLst>
      <p:ext uri="{BB962C8B-B14F-4D97-AF65-F5344CB8AC3E}">
        <p14:creationId xmlns:p14="http://schemas.microsoft.com/office/powerpoint/2010/main" val="419035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PREROMANTISMUS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>
                <a:solidFill>
                  <a:srgbClr val="C00000"/>
                </a:solidFill>
              </a:rPr>
              <a:t>zájem o lidovou slovesnost </a:t>
            </a:r>
            <a:r>
              <a:rPr lang="cs-CZ" b="1" dirty="0"/>
              <a:t>– inspirační zdroj </a:t>
            </a:r>
            <a:r>
              <a:rPr lang="cs-CZ" b="1" dirty="0">
                <a:solidFill>
                  <a:srgbClr val="0000FF"/>
                </a:solidFill>
              </a:rPr>
              <a:t>lidová poezie, zejména balady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návrat k přírodě </a:t>
            </a:r>
            <a:r>
              <a:rPr lang="cs-CZ" b="1" dirty="0"/>
              <a:t>– </a:t>
            </a:r>
            <a:r>
              <a:rPr lang="cs-CZ" b="1" dirty="0">
                <a:solidFill>
                  <a:srgbClr val="0000FF"/>
                </a:solidFill>
              </a:rPr>
              <a:t>prostý venkovský způsob života </a:t>
            </a:r>
            <a:r>
              <a:rPr lang="cs-CZ" b="1" dirty="0"/>
              <a:t>(sklon k idealizaci), </a:t>
            </a:r>
            <a:r>
              <a:rPr lang="cs-CZ" b="1" dirty="0">
                <a:solidFill>
                  <a:srgbClr val="0000FF"/>
                </a:solidFill>
              </a:rPr>
              <a:t>prostředí vhodné k naplnění snu o svobodě </a:t>
            </a:r>
            <a:r>
              <a:rPr lang="cs-CZ" b="1" dirty="0"/>
              <a:t>(kritika soudobého světa)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hrdinové nejsou buřiči </a:t>
            </a:r>
            <a:r>
              <a:rPr lang="cs-CZ" b="1" dirty="0"/>
              <a:t>– jsou ctnostní, odvážní, mají vznešené mravy, důstojnost, vítězí nad překážkami nebo zemřou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88FF1-1715-453A-9835-2CEEAF0A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FRIEDRICH SCHILLER </a:t>
            </a:r>
            <a:r>
              <a:rPr lang="cs-CZ" sz="4000" b="1" dirty="0">
                <a:solidFill>
                  <a:srgbClr val="FF0000"/>
                </a:solidFill>
              </a:rPr>
              <a:t>(1759 – 1805)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C7021E-0C26-46A9-856A-0C6A7B029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Johann </a:t>
            </a:r>
            <a:r>
              <a:rPr lang="cs-CZ" b="1" dirty="0" err="1">
                <a:solidFill>
                  <a:srgbClr val="FF0000"/>
                </a:solidFill>
              </a:rPr>
              <a:t>Christoph</a:t>
            </a:r>
            <a:r>
              <a:rPr lang="cs-CZ" b="1" dirty="0">
                <a:solidFill>
                  <a:srgbClr val="FF0000"/>
                </a:solidFill>
              </a:rPr>
              <a:t> Friedrich Schiller</a:t>
            </a:r>
          </a:p>
          <a:p>
            <a:r>
              <a:rPr lang="cs-CZ" b="1" dirty="0">
                <a:solidFill>
                  <a:srgbClr val="0000FF"/>
                </a:solidFill>
              </a:rPr>
              <a:t>německý dramatik, překladatel, básník</a:t>
            </a:r>
          </a:p>
          <a:p>
            <a:r>
              <a:rPr lang="cs-CZ" b="1" dirty="0"/>
              <a:t>jeho práce patří </a:t>
            </a:r>
            <a:r>
              <a:rPr lang="cs-CZ" b="1" dirty="0">
                <a:solidFill>
                  <a:srgbClr val="0000CC"/>
                </a:solidFill>
              </a:rPr>
              <a:t>k vrcholným dílům hnutí </a:t>
            </a:r>
            <a:r>
              <a:rPr lang="cs-CZ" b="1" dirty="0" err="1">
                <a:solidFill>
                  <a:srgbClr val="0000CC"/>
                </a:solidFill>
              </a:rPr>
              <a:t>Sturm</a:t>
            </a:r>
            <a:r>
              <a:rPr lang="cs-CZ" b="1" dirty="0">
                <a:solidFill>
                  <a:srgbClr val="0000CC"/>
                </a:solidFill>
              </a:rPr>
              <a:t> </a:t>
            </a:r>
            <a:r>
              <a:rPr lang="cs-CZ" b="1" dirty="0" err="1">
                <a:solidFill>
                  <a:srgbClr val="0000CC"/>
                </a:solidFill>
              </a:rPr>
              <a:t>und</a:t>
            </a:r>
            <a:r>
              <a:rPr lang="cs-CZ" b="1" dirty="0">
                <a:solidFill>
                  <a:srgbClr val="0000CC"/>
                </a:solidFill>
              </a:rPr>
              <a:t> </a:t>
            </a:r>
            <a:r>
              <a:rPr lang="cs-CZ" b="1" dirty="0" err="1">
                <a:solidFill>
                  <a:srgbClr val="0000CC"/>
                </a:solidFill>
              </a:rPr>
              <a:t>Drank</a:t>
            </a:r>
            <a:endParaRPr lang="cs-CZ" b="1" dirty="0">
              <a:solidFill>
                <a:srgbClr val="0000CC"/>
              </a:solidFill>
            </a:endParaRPr>
          </a:p>
          <a:p>
            <a:r>
              <a:rPr lang="cs-CZ" b="1" dirty="0"/>
              <a:t>narodil se v </a:t>
            </a:r>
            <a:r>
              <a:rPr lang="cs-CZ" b="1" dirty="0" err="1"/>
              <a:t>Marbachu</a:t>
            </a:r>
            <a:r>
              <a:rPr lang="cs-CZ" b="1" dirty="0"/>
              <a:t> nad Neckarem, zde studoval také medicínu, pak se stal </a:t>
            </a:r>
            <a:r>
              <a:rPr lang="cs-CZ" b="1" dirty="0">
                <a:solidFill>
                  <a:srgbClr val="0000CC"/>
                </a:solidFill>
              </a:rPr>
              <a:t>vojenským lékařem</a:t>
            </a:r>
          </a:p>
          <a:p>
            <a:r>
              <a:rPr lang="cs-CZ" b="1" dirty="0"/>
              <a:t>měl </a:t>
            </a:r>
            <a:r>
              <a:rPr lang="cs-CZ" b="1" dirty="0">
                <a:solidFill>
                  <a:srgbClr val="C00000"/>
                </a:solidFill>
              </a:rPr>
              <a:t>zákaz psát</a:t>
            </a:r>
            <a:r>
              <a:rPr lang="cs-CZ" b="1" dirty="0"/>
              <a:t>, proto odešel do Mannheimu, kde pracoval jako dramaturg a kde byla roku 1782  uvedena jeho </a:t>
            </a:r>
            <a:r>
              <a:rPr lang="cs-CZ" b="1" dirty="0">
                <a:solidFill>
                  <a:srgbClr val="0000CC"/>
                </a:solidFill>
              </a:rPr>
              <a:t>prvotina Loupežníci</a:t>
            </a:r>
          </a:p>
          <a:p>
            <a:r>
              <a:rPr lang="cs-CZ" b="1" dirty="0"/>
              <a:t>kvůli problémům s uvedením jeho hry </a:t>
            </a:r>
            <a:r>
              <a:rPr lang="cs-CZ" b="1" dirty="0">
                <a:solidFill>
                  <a:srgbClr val="0000CC"/>
                </a:solidFill>
              </a:rPr>
              <a:t>Úklady a láska </a:t>
            </a:r>
            <a:r>
              <a:rPr lang="cs-CZ" b="1" dirty="0"/>
              <a:t>odešel do Drážďan</a:t>
            </a:r>
          </a:p>
        </p:txBody>
      </p:sp>
    </p:spTree>
    <p:extLst>
      <p:ext uri="{BB962C8B-B14F-4D97-AF65-F5344CB8AC3E}">
        <p14:creationId xmlns:p14="http://schemas.microsoft.com/office/powerpoint/2010/main" val="2302386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1C234B-8AE3-44A1-A909-42111A764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FRIEDRICH SCHILLER </a:t>
            </a:r>
            <a:r>
              <a:rPr lang="cs-CZ" sz="4000" b="1" dirty="0">
                <a:solidFill>
                  <a:srgbClr val="FF0000"/>
                </a:solidFill>
              </a:rPr>
              <a:t>(1759 – 1805)</a:t>
            </a:r>
            <a:br>
              <a:rPr lang="cs-CZ" sz="4000" b="1" dirty="0">
                <a:solidFill>
                  <a:srgbClr val="FF0000"/>
                </a:solidFill>
              </a:rPr>
            </a:br>
            <a:r>
              <a:rPr lang="cs-CZ" sz="4000" b="1" dirty="0">
                <a:solidFill>
                  <a:srgbClr val="FF0000"/>
                </a:solidFill>
              </a:rPr>
              <a:t>- ŽIVOT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17CEAC-69A1-434C-8BE5-DD0066FE2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koncem 80. let odjel do </a:t>
            </a:r>
            <a:r>
              <a:rPr lang="cs-CZ" b="1" dirty="0">
                <a:solidFill>
                  <a:srgbClr val="C00000"/>
                </a:solidFill>
              </a:rPr>
              <a:t>Jeny</a:t>
            </a:r>
            <a:r>
              <a:rPr lang="cs-CZ" b="1" dirty="0"/>
              <a:t>, kde se </a:t>
            </a:r>
            <a:r>
              <a:rPr lang="cs-CZ" b="1" dirty="0">
                <a:solidFill>
                  <a:srgbClr val="C00000"/>
                </a:solidFill>
              </a:rPr>
              <a:t>setkal s </a:t>
            </a:r>
            <a:r>
              <a:rPr lang="cs-CZ" b="1" dirty="0" err="1">
                <a:solidFill>
                  <a:srgbClr val="C00000"/>
                </a:solidFill>
              </a:rPr>
              <a:t>Goethem</a:t>
            </a:r>
            <a:endParaRPr lang="cs-CZ" b="1" dirty="0">
              <a:solidFill>
                <a:srgbClr val="C00000"/>
              </a:solidFill>
            </a:endParaRPr>
          </a:p>
          <a:p>
            <a:r>
              <a:rPr lang="cs-CZ" b="1" dirty="0">
                <a:solidFill>
                  <a:srgbClr val="0000CC"/>
                </a:solidFill>
              </a:rPr>
              <a:t>v Jeně jmenován profesorem historie na univerzitě </a:t>
            </a:r>
            <a:r>
              <a:rPr lang="cs-CZ" b="1" dirty="0"/>
              <a:t>– zde prožil svoje umělecky nejplodnější období</a:t>
            </a:r>
          </a:p>
          <a:p>
            <a:r>
              <a:rPr lang="cs-CZ" b="1" dirty="0"/>
              <a:t>1791 – </a:t>
            </a:r>
            <a:r>
              <a:rPr lang="cs-CZ" b="1" dirty="0">
                <a:solidFill>
                  <a:srgbClr val="0000CC"/>
                </a:solidFill>
              </a:rPr>
              <a:t>onemocněl tuberkulózou</a:t>
            </a:r>
            <a:r>
              <a:rPr lang="cs-CZ" b="1" dirty="0"/>
              <a:t>, léčil se mimo jiné i v </a:t>
            </a:r>
            <a:r>
              <a:rPr lang="cs-CZ" b="1" dirty="0">
                <a:solidFill>
                  <a:srgbClr val="0000FF"/>
                </a:solidFill>
              </a:rPr>
              <a:t>Karlových Varech</a:t>
            </a:r>
          </a:p>
          <a:p>
            <a:r>
              <a:rPr lang="cs-CZ" b="1" dirty="0"/>
              <a:t>konec 18. st. – </a:t>
            </a:r>
            <a:r>
              <a:rPr lang="cs-CZ" b="1" dirty="0">
                <a:solidFill>
                  <a:srgbClr val="0000FF"/>
                </a:solidFill>
              </a:rPr>
              <a:t>přestěhoval se za </a:t>
            </a:r>
            <a:r>
              <a:rPr lang="cs-CZ" b="1" dirty="0" err="1">
                <a:solidFill>
                  <a:srgbClr val="0000FF"/>
                </a:solidFill>
              </a:rPr>
              <a:t>Goethem</a:t>
            </a:r>
            <a:r>
              <a:rPr lang="cs-CZ" b="1" dirty="0">
                <a:solidFill>
                  <a:srgbClr val="0000FF"/>
                </a:solidFill>
              </a:rPr>
              <a:t> do Výmaru</a:t>
            </a:r>
            <a:r>
              <a:rPr lang="cs-CZ" b="1" dirty="0"/>
              <a:t>, zde i zemřel</a:t>
            </a:r>
            <a:endParaRPr lang="cs-CZ" b="1" dirty="0">
              <a:solidFill>
                <a:srgbClr val="0000FF"/>
              </a:solidFill>
            </a:endParaRPr>
          </a:p>
          <a:p>
            <a:r>
              <a:rPr lang="cs-CZ" b="1" dirty="0"/>
              <a:t>1802 – </a:t>
            </a:r>
            <a:r>
              <a:rPr lang="cs-CZ" b="1" dirty="0">
                <a:solidFill>
                  <a:srgbClr val="0000CC"/>
                </a:solidFill>
              </a:rPr>
              <a:t>povýšen do šlechtického stavu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097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606A8-51DF-4DF1-81CF-AA5D12B4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FRIEDRICH SCHILLER (1759 – 1805)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- DÍLO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29F1A2-7D40-4385-AFF1-0D90AB7EC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/>
          </a:bodyPr>
          <a:lstStyle/>
          <a:p>
            <a:r>
              <a:rPr lang="cs-CZ" b="1" dirty="0">
                <a:solidFill>
                  <a:srgbClr val="0000CC"/>
                </a:solidFill>
              </a:rPr>
              <a:t>počátek jeho tvorby ovlivněn hnutím </a:t>
            </a:r>
            <a:r>
              <a:rPr lang="cs-CZ" b="1" dirty="0" err="1">
                <a:solidFill>
                  <a:srgbClr val="0000CC"/>
                </a:solidFill>
              </a:rPr>
              <a:t>Sturm</a:t>
            </a:r>
            <a:r>
              <a:rPr lang="cs-CZ" b="1" dirty="0">
                <a:solidFill>
                  <a:srgbClr val="0000CC"/>
                </a:solidFill>
              </a:rPr>
              <a:t> </a:t>
            </a:r>
            <a:r>
              <a:rPr lang="cs-CZ" b="1" dirty="0" err="1">
                <a:solidFill>
                  <a:srgbClr val="0000CC"/>
                </a:solidFill>
              </a:rPr>
              <a:t>und</a:t>
            </a:r>
            <a:r>
              <a:rPr lang="cs-CZ" b="1" dirty="0">
                <a:solidFill>
                  <a:srgbClr val="0000CC"/>
                </a:solidFill>
              </a:rPr>
              <a:t> </a:t>
            </a:r>
            <a:r>
              <a:rPr lang="cs-CZ" b="1" dirty="0" err="1">
                <a:solidFill>
                  <a:srgbClr val="0000CC"/>
                </a:solidFill>
              </a:rPr>
              <a:t>Drank</a:t>
            </a:r>
            <a:r>
              <a:rPr lang="cs-CZ" b="1" dirty="0">
                <a:solidFill>
                  <a:srgbClr val="0000CC"/>
                </a:solidFill>
              </a:rPr>
              <a:t> </a:t>
            </a:r>
            <a:r>
              <a:rPr lang="cs-CZ" b="1" dirty="0"/>
              <a:t>(</a:t>
            </a:r>
            <a:r>
              <a:rPr lang="cs-CZ" b="1" dirty="0">
                <a:solidFill>
                  <a:srgbClr val="FF0000"/>
                </a:solidFill>
              </a:rPr>
              <a:t>Loupežníci, Úklady a láska, Spiknutí </a:t>
            </a:r>
            <a:r>
              <a:rPr lang="cs-CZ" b="1" dirty="0" err="1">
                <a:solidFill>
                  <a:srgbClr val="FF0000"/>
                </a:solidFill>
              </a:rPr>
              <a:t>Fieska</a:t>
            </a:r>
            <a:r>
              <a:rPr lang="cs-CZ" b="1" dirty="0">
                <a:solidFill>
                  <a:srgbClr val="FF0000"/>
                </a:solidFill>
              </a:rPr>
              <a:t> v Janově</a:t>
            </a:r>
            <a:r>
              <a:rPr lang="cs-CZ" b="1" dirty="0"/>
              <a:t>)</a:t>
            </a:r>
          </a:p>
          <a:p>
            <a:r>
              <a:rPr lang="cs-CZ" b="1" dirty="0">
                <a:solidFill>
                  <a:srgbClr val="FF0000"/>
                </a:solidFill>
              </a:rPr>
              <a:t>Don Carlos, infant španělský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b="1" dirty="0">
                <a:solidFill>
                  <a:srgbClr val="0000CC"/>
                </a:solidFill>
              </a:rPr>
              <a:t>drama, čerpá námět ze Španělska 16. století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teoretické úvahy </a:t>
            </a:r>
            <a:r>
              <a:rPr lang="cs-CZ" b="1" dirty="0">
                <a:solidFill>
                  <a:srgbClr val="0000FF"/>
                </a:solidFill>
              </a:rPr>
              <a:t>o svobodě jednotlivce i národa</a:t>
            </a:r>
          </a:p>
          <a:p>
            <a:r>
              <a:rPr lang="cs-CZ" b="1" dirty="0">
                <a:solidFill>
                  <a:srgbClr val="FF0000"/>
                </a:solidFill>
              </a:rPr>
              <a:t>Trilogie o Valdštejnovi, Panna orleánská, Nevěsta messinská, Vilém </a:t>
            </a:r>
            <a:r>
              <a:rPr lang="cs-CZ" b="1" dirty="0" err="1">
                <a:solidFill>
                  <a:srgbClr val="FF0000"/>
                </a:solidFill>
              </a:rPr>
              <a:t>Tell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b="1" dirty="0">
                <a:solidFill>
                  <a:srgbClr val="0000CC"/>
                </a:solidFill>
              </a:rPr>
              <a:t>historické hry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748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E951C-57FF-4AE7-8763-1858E580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FRIEDRICH SCHILLER (1759 – 1805)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- DÍLO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F13E2B-ABF8-42B0-BFC5-62D765C10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Dějiny třicetileté války, Dějiny odboje spojeného Nizozemí proti španělské vládě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b="1" dirty="0">
                <a:solidFill>
                  <a:srgbClr val="0000CC"/>
                </a:solidFill>
              </a:rPr>
              <a:t>vědecké historické práce</a:t>
            </a:r>
          </a:p>
          <a:p>
            <a:r>
              <a:rPr lang="cs-CZ" b="1" dirty="0">
                <a:solidFill>
                  <a:srgbClr val="FF0000"/>
                </a:solidFill>
              </a:rPr>
              <a:t>Rukavička, </a:t>
            </a:r>
            <a:r>
              <a:rPr lang="cs-CZ" b="1" dirty="0" err="1">
                <a:solidFill>
                  <a:srgbClr val="FF0000"/>
                </a:solidFill>
              </a:rPr>
              <a:t>Polykratův</a:t>
            </a:r>
            <a:r>
              <a:rPr lang="cs-CZ" b="1" dirty="0">
                <a:solidFill>
                  <a:srgbClr val="FF0000"/>
                </a:solidFill>
              </a:rPr>
              <a:t> prsten, Záruka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CC"/>
                </a:solidFill>
              </a:rPr>
              <a:t> balady inspirované hlavně antickými a historickými náměty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řeší nejčastěji </a:t>
            </a:r>
            <a:r>
              <a:rPr lang="cs-CZ" b="1" dirty="0">
                <a:solidFill>
                  <a:srgbClr val="0000FF"/>
                </a:solidFill>
              </a:rPr>
              <a:t>morální problém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Schiller se </a:t>
            </a:r>
            <a:r>
              <a:rPr lang="cs-CZ" b="1" dirty="0">
                <a:solidFill>
                  <a:srgbClr val="C00000"/>
                </a:solidFill>
              </a:rPr>
              <a:t>zamýšlí nad otázkou viny a trestu, opěvuje odvahu, hrdost, věrnou lásku a touhu po svobodě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8125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CF76B-4A95-4E46-AE85-7A9572F09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FRIEDRICH SCHILLER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- DÍLO, ZAJÍMAVOSTI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871AD7-FFF2-4824-AF75-5E0791917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r>
              <a:rPr lang="cs-CZ" sz="2700" b="1" dirty="0"/>
              <a:t>podkladem pro drama Loupežníci se stala povídka německého žurnalisty a básníka Christiana Friedricha Daniela </a:t>
            </a:r>
            <a:r>
              <a:rPr lang="cs-CZ" sz="2700" b="1" dirty="0" err="1"/>
              <a:t>Schubarta</a:t>
            </a:r>
            <a:r>
              <a:rPr lang="cs-CZ" sz="2700" b="1" dirty="0"/>
              <a:t> – </a:t>
            </a:r>
            <a:r>
              <a:rPr lang="cs-CZ" sz="2700" b="1" dirty="0">
                <a:solidFill>
                  <a:srgbClr val="C00000"/>
                </a:solidFill>
              </a:rPr>
              <a:t>K historii lidského srdce</a:t>
            </a:r>
          </a:p>
          <a:p>
            <a:r>
              <a:rPr lang="cs-CZ" sz="2700" b="1" dirty="0"/>
              <a:t>báseň </a:t>
            </a:r>
            <a:r>
              <a:rPr lang="cs-CZ" sz="2700" b="1" dirty="0">
                <a:solidFill>
                  <a:srgbClr val="C00000"/>
                </a:solidFill>
              </a:rPr>
              <a:t>Óda na radost </a:t>
            </a:r>
            <a:r>
              <a:rPr lang="cs-CZ" sz="2700" b="1" dirty="0"/>
              <a:t>(1785)</a:t>
            </a:r>
            <a:r>
              <a:rPr lang="cs-CZ" sz="2700" b="1" dirty="0">
                <a:solidFill>
                  <a:srgbClr val="0000CC"/>
                </a:solidFill>
              </a:rPr>
              <a:t> použil Ludwig van Beethoven v závěru své 9. symfonie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700" b="1" dirty="0"/>
              <a:t> zaujala ho </a:t>
            </a:r>
            <a:r>
              <a:rPr lang="cs-CZ" sz="2700" b="1" dirty="0">
                <a:solidFill>
                  <a:srgbClr val="0000FF"/>
                </a:solidFill>
              </a:rPr>
              <a:t>myšlenka sbratření národů</a:t>
            </a:r>
            <a:r>
              <a:rPr lang="cs-CZ" sz="2700" b="1" dirty="0"/>
              <a:t>, která je v básni zahrnuta a kterou sám sdílel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700" b="1" dirty="0">
                <a:solidFill>
                  <a:srgbClr val="0000FF"/>
                </a:solidFill>
              </a:rPr>
              <a:t> 1986 </a:t>
            </a:r>
            <a:r>
              <a:rPr lang="cs-CZ" sz="2700" b="1" dirty="0"/>
              <a:t>– </a:t>
            </a:r>
            <a:r>
              <a:rPr lang="cs-CZ" sz="2700" b="1" dirty="0">
                <a:solidFill>
                  <a:srgbClr val="C00000"/>
                </a:solidFill>
              </a:rPr>
              <a:t>Óda na radost se stala oficiální hymnou EU</a:t>
            </a:r>
          </a:p>
          <a:p>
            <a:r>
              <a:rPr lang="cs-CZ" sz="2700" b="1" dirty="0"/>
              <a:t>podle </a:t>
            </a:r>
            <a:r>
              <a:rPr lang="cs-CZ" sz="2700" b="1" dirty="0">
                <a:solidFill>
                  <a:srgbClr val="0000FF"/>
                </a:solidFill>
              </a:rPr>
              <a:t>divadelní hry </a:t>
            </a:r>
            <a:r>
              <a:rPr lang="cs-CZ" sz="2700" b="1" dirty="0">
                <a:solidFill>
                  <a:srgbClr val="C00000"/>
                </a:solidFill>
              </a:rPr>
              <a:t>Don Carlos </a:t>
            </a:r>
            <a:r>
              <a:rPr lang="cs-CZ" sz="2700" b="1" dirty="0"/>
              <a:t>napsal stejnojmennou </a:t>
            </a:r>
            <a:r>
              <a:rPr lang="cs-CZ" sz="2700" b="1" dirty="0">
                <a:solidFill>
                  <a:srgbClr val="0000CC"/>
                </a:solidFill>
              </a:rPr>
              <a:t>operu o pěti dějstvích </a:t>
            </a:r>
            <a:r>
              <a:rPr lang="cs-CZ" sz="2700" b="1" dirty="0">
                <a:solidFill>
                  <a:srgbClr val="FF0000"/>
                </a:solidFill>
              </a:rPr>
              <a:t>Giuseppe Verdi</a:t>
            </a:r>
          </a:p>
        </p:txBody>
      </p:sp>
    </p:spTree>
    <p:extLst>
      <p:ext uri="{BB962C8B-B14F-4D97-AF65-F5344CB8AC3E}">
        <p14:creationId xmlns:p14="http://schemas.microsoft.com/office/powerpoint/2010/main" val="25459831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91FD7-6EFD-438A-BD84-685871BD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FRIEDRICH SCHILLER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LOUPEŽNÍCI </a:t>
            </a:r>
            <a:r>
              <a:rPr lang="cs-CZ" sz="4000" b="1" dirty="0"/>
              <a:t>(1782)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725BEF-E50A-4876-A12F-FCDFAF714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484784"/>
            <a:ext cx="8229600" cy="5098578"/>
          </a:xfrm>
        </p:spPr>
        <p:txBody>
          <a:bodyPr>
            <a:noAutofit/>
          </a:bodyPr>
          <a:lstStyle/>
          <a:p>
            <a:r>
              <a:rPr lang="cs-CZ" sz="2200" b="1" dirty="0"/>
              <a:t>Schillerovo </a:t>
            </a:r>
            <a:r>
              <a:rPr lang="cs-CZ" sz="2200" b="1" dirty="0">
                <a:solidFill>
                  <a:srgbClr val="0000CC"/>
                </a:solidFill>
              </a:rPr>
              <a:t>první drama</a:t>
            </a:r>
          </a:p>
          <a:p>
            <a:r>
              <a:rPr lang="cs-CZ" sz="2200" b="1" dirty="0"/>
              <a:t>základní motiv – </a:t>
            </a:r>
            <a:r>
              <a:rPr lang="cs-CZ" sz="2200" b="1" dirty="0">
                <a:solidFill>
                  <a:srgbClr val="0000FF"/>
                </a:solidFill>
              </a:rPr>
              <a:t>konflikt dvou bratří</a:t>
            </a:r>
          </a:p>
          <a:p>
            <a:r>
              <a:rPr lang="cs-CZ" sz="2200" b="1" dirty="0">
                <a:solidFill>
                  <a:srgbClr val="FF0000"/>
                </a:solidFill>
              </a:rPr>
              <a:t>Karel </a:t>
            </a:r>
            <a:r>
              <a:rPr lang="cs-CZ" sz="2200" b="1" dirty="0" err="1">
                <a:solidFill>
                  <a:srgbClr val="FF0000"/>
                </a:solidFill>
              </a:rPr>
              <a:t>Moor</a:t>
            </a:r>
            <a:r>
              <a:rPr lang="cs-CZ" sz="2200" b="1" dirty="0">
                <a:solidFill>
                  <a:srgbClr val="FF0000"/>
                </a:solidFill>
              </a:rPr>
              <a:t> x Franz </a:t>
            </a:r>
            <a:r>
              <a:rPr lang="cs-CZ" sz="2200" b="1" dirty="0" err="1">
                <a:solidFill>
                  <a:srgbClr val="FF0000"/>
                </a:solidFill>
              </a:rPr>
              <a:t>Moor</a:t>
            </a:r>
            <a:endParaRPr lang="cs-CZ" sz="2200" b="1" dirty="0">
              <a:solidFill>
                <a:srgbClr val="FF0000"/>
              </a:solidFill>
            </a:endParaRPr>
          </a:p>
          <a:p>
            <a:r>
              <a:rPr lang="cs-CZ" sz="2200" b="1" dirty="0"/>
              <a:t>Karel je svobodomyslný a temperamentní hraběcí syn</a:t>
            </a:r>
          </a:p>
          <a:p>
            <a:r>
              <a:rPr lang="cs-CZ" sz="2200" b="1" dirty="0">
                <a:solidFill>
                  <a:srgbClr val="C00000"/>
                </a:solidFill>
              </a:rPr>
              <a:t>Franz intrikami zbaví Karla důvěry jejich otce, dědictví i snoubenky</a:t>
            </a:r>
          </a:p>
          <a:p>
            <a:r>
              <a:rPr lang="cs-CZ" sz="2200" b="1" dirty="0">
                <a:solidFill>
                  <a:srgbClr val="C00000"/>
                </a:solidFill>
              </a:rPr>
              <a:t>Karel se stává vůdcem loupežnické tlupy </a:t>
            </a:r>
            <a:r>
              <a:rPr lang="cs-CZ" sz="2200" b="1" dirty="0"/>
              <a:t>– chce odčinit všechna bezpráví</a:t>
            </a:r>
          </a:p>
          <a:p>
            <a:r>
              <a:rPr lang="cs-CZ" sz="2200" b="1" dirty="0">
                <a:solidFill>
                  <a:srgbClr val="0000CC"/>
                </a:solidFill>
              </a:rPr>
              <a:t>z loupežníků se ale stávají bezohlední zločinci</a:t>
            </a:r>
          </a:p>
          <a:p>
            <a:r>
              <a:rPr lang="cs-CZ" sz="2200" b="1" dirty="0">
                <a:solidFill>
                  <a:srgbClr val="0000FF"/>
                </a:solidFill>
              </a:rPr>
              <a:t>Karel sice osvobodí svého otce, kterého dal Franz uvrhnout do vězení, ale ten stejně zemře žalem</a:t>
            </a:r>
          </a:p>
          <a:p>
            <a:r>
              <a:rPr lang="cs-CZ" sz="2200" b="1" dirty="0">
                <a:solidFill>
                  <a:srgbClr val="C00000"/>
                </a:solidFill>
              </a:rPr>
              <a:t>Karel se rozhodne podstoupit očišťující trest </a:t>
            </a:r>
            <a:r>
              <a:rPr lang="cs-CZ" sz="2200" b="1" dirty="0"/>
              <a:t>– </a:t>
            </a:r>
            <a:r>
              <a:rPr lang="cs-CZ" sz="2200" b="1" dirty="0">
                <a:solidFill>
                  <a:srgbClr val="0000CC"/>
                </a:solidFill>
              </a:rPr>
              <a:t>vzdá se chudákovi, který za jeho vydání soudu dostane odměnu</a:t>
            </a:r>
          </a:p>
          <a:p>
            <a:r>
              <a:rPr lang="cs-CZ" sz="2200" b="1" dirty="0"/>
              <a:t>hlavní myšlenka – </a:t>
            </a:r>
            <a:r>
              <a:rPr lang="cs-CZ" sz="2300" b="1" dirty="0">
                <a:solidFill>
                  <a:srgbClr val="FF0000"/>
                </a:solidFill>
              </a:rPr>
              <a:t>proti bezpráví nelze bojovat dalším bezprávím</a:t>
            </a:r>
          </a:p>
        </p:txBody>
      </p:sp>
    </p:spTree>
    <p:extLst>
      <p:ext uri="{BB962C8B-B14F-4D97-AF65-F5344CB8AC3E}">
        <p14:creationId xmlns:p14="http://schemas.microsoft.com/office/powerpoint/2010/main" val="2322877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191EC-01AC-4B18-895D-8CB36AA4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FRIEDRICH SCHILLER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ÚKLADY A LÁSKA </a:t>
            </a:r>
            <a:r>
              <a:rPr lang="cs-CZ" sz="4000" b="1" dirty="0"/>
              <a:t>(1784)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D06FAA-848A-4F0E-886D-3264EF017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třetí </a:t>
            </a:r>
            <a:r>
              <a:rPr lang="cs-CZ" sz="3600" b="1" dirty="0">
                <a:solidFill>
                  <a:srgbClr val="0000FF"/>
                </a:solidFill>
              </a:rPr>
              <a:t>divadelní hra</a:t>
            </a:r>
          </a:p>
          <a:p>
            <a:r>
              <a:rPr lang="cs-CZ" sz="3600" b="1" dirty="0"/>
              <a:t>psaná v rámci </a:t>
            </a:r>
            <a:r>
              <a:rPr lang="cs-CZ" sz="3600" b="1" dirty="0" err="1"/>
              <a:t>ideí</a:t>
            </a:r>
            <a:r>
              <a:rPr lang="cs-CZ" sz="3600" b="1" dirty="0"/>
              <a:t> </a:t>
            </a:r>
            <a:r>
              <a:rPr lang="cs-CZ" sz="3600" b="1" dirty="0" err="1"/>
              <a:t>Sturm</a:t>
            </a:r>
            <a:r>
              <a:rPr lang="cs-CZ" sz="3600" b="1" dirty="0"/>
              <a:t> </a:t>
            </a:r>
            <a:r>
              <a:rPr lang="cs-CZ" sz="3600" b="1" dirty="0" err="1"/>
              <a:t>und</a:t>
            </a:r>
            <a:r>
              <a:rPr lang="cs-CZ" sz="3600" b="1" dirty="0"/>
              <a:t> </a:t>
            </a:r>
            <a:r>
              <a:rPr lang="cs-CZ" sz="3600" b="1" dirty="0" err="1"/>
              <a:t>Drank</a:t>
            </a:r>
            <a:endParaRPr lang="cs-CZ" sz="3600" b="1" dirty="0"/>
          </a:p>
          <a:p>
            <a:r>
              <a:rPr lang="cs-CZ" sz="3600" b="1" dirty="0"/>
              <a:t>zachycuje </a:t>
            </a:r>
            <a:r>
              <a:rPr lang="cs-CZ" sz="3600" b="1" dirty="0">
                <a:solidFill>
                  <a:srgbClr val="0000CC"/>
                </a:solidFill>
              </a:rPr>
              <a:t>tragický příběh lásky mezi dcerou chudého hudebníka a synem šlechtice</a:t>
            </a:r>
          </a:p>
          <a:p>
            <a:r>
              <a:rPr lang="cs-CZ" sz="3600" b="1" dirty="0">
                <a:solidFill>
                  <a:srgbClr val="C00000"/>
                </a:solidFill>
              </a:rPr>
              <a:t>kontrast mravně čistých postav se zkaženými vládnoucími vrstvami</a:t>
            </a:r>
          </a:p>
        </p:txBody>
      </p:sp>
    </p:spTree>
    <p:extLst>
      <p:ext uri="{BB962C8B-B14F-4D97-AF65-F5344CB8AC3E}">
        <p14:creationId xmlns:p14="http://schemas.microsoft.com/office/powerpoint/2010/main" val="34053251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B9EE90-0EDF-4A6B-82BB-503D4F1C5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JOHANN GOTTFRIED HERDER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3600" b="1" dirty="0">
                <a:solidFill>
                  <a:srgbClr val="FF0000"/>
                </a:solidFill>
              </a:rPr>
              <a:t>(asi 1744 – 1803) - ŽIVOT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AC45D0-A68B-4813-8121-2E14C21BB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0000CC"/>
                </a:solidFill>
              </a:rPr>
              <a:t>německý filosof, básník a teoretik literárního hnutí </a:t>
            </a:r>
            <a:r>
              <a:rPr lang="cs-CZ" b="1" dirty="0" err="1">
                <a:solidFill>
                  <a:srgbClr val="0000CC"/>
                </a:solidFill>
              </a:rPr>
              <a:t>Sturm</a:t>
            </a:r>
            <a:r>
              <a:rPr lang="cs-CZ" b="1" dirty="0">
                <a:solidFill>
                  <a:srgbClr val="0000CC"/>
                </a:solidFill>
              </a:rPr>
              <a:t> </a:t>
            </a:r>
            <a:r>
              <a:rPr lang="cs-CZ" b="1" dirty="0" err="1">
                <a:solidFill>
                  <a:srgbClr val="0000CC"/>
                </a:solidFill>
              </a:rPr>
              <a:t>und</a:t>
            </a:r>
            <a:r>
              <a:rPr lang="cs-CZ" b="1" dirty="0">
                <a:solidFill>
                  <a:srgbClr val="0000CC"/>
                </a:solidFill>
              </a:rPr>
              <a:t> </a:t>
            </a:r>
            <a:r>
              <a:rPr lang="cs-CZ" b="1" dirty="0" err="1">
                <a:solidFill>
                  <a:srgbClr val="0000CC"/>
                </a:solidFill>
              </a:rPr>
              <a:t>Drank</a:t>
            </a:r>
            <a:endParaRPr lang="cs-CZ" b="1" dirty="0">
              <a:solidFill>
                <a:srgbClr val="0000CC"/>
              </a:solidFill>
            </a:endParaRPr>
          </a:p>
          <a:p>
            <a:r>
              <a:rPr lang="cs-CZ" b="1" dirty="0"/>
              <a:t>autor </a:t>
            </a:r>
            <a:r>
              <a:rPr lang="cs-CZ" b="1" dirty="0">
                <a:solidFill>
                  <a:srgbClr val="C00000"/>
                </a:solidFill>
              </a:rPr>
              <a:t>úvah o národní individualitě</a:t>
            </a:r>
          </a:p>
          <a:p>
            <a:r>
              <a:rPr lang="cs-CZ" b="1" dirty="0">
                <a:solidFill>
                  <a:srgbClr val="0000FF"/>
                </a:solidFill>
              </a:rPr>
              <a:t>sběratel lidových písní</a:t>
            </a:r>
          </a:p>
          <a:p>
            <a:r>
              <a:rPr lang="cs-CZ" b="1" dirty="0"/>
              <a:t>považován za </a:t>
            </a:r>
            <a:r>
              <a:rPr lang="cs-CZ" b="1" dirty="0">
                <a:solidFill>
                  <a:srgbClr val="0000CC"/>
                </a:solidFill>
              </a:rPr>
              <a:t>tvůrce preromantické estetiky</a:t>
            </a:r>
          </a:p>
          <a:p>
            <a:r>
              <a:rPr lang="cs-CZ" b="1" dirty="0"/>
              <a:t>narodil se v </a:t>
            </a:r>
            <a:r>
              <a:rPr lang="cs-CZ" b="1" dirty="0" err="1"/>
              <a:t>Mohrungenu</a:t>
            </a:r>
            <a:r>
              <a:rPr lang="cs-CZ" b="1" dirty="0"/>
              <a:t> ve východním Prusku, </a:t>
            </a:r>
            <a:r>
              <a:rPr lang="cs-CZ" b="1" dirty="0">
                <a:solidFill>
                  <a:srgbClr val="C00000"/>
                </a:solidFill>
              </a:rPr>
              <a:t>zemřel ve Výmaru</a:t>
            </a:r>
          </a:p>
          <a:p>
            <a:r>
              <a:rPr lang="cs-CZ" b="1" dirty="0"/>
              <a:t>studoval na univerzitě v Královci, zde se seznámil s německým filosofem </a:t>
            </a:r>
            <a:r>
              <a:rPr lang="cs-CZ" b="1" dirty="0" err="1">
                <a:solidFill>
                  <a:srgbClr val="FF0000"/>
                </a:solidFill>
              </a:rPr>
              <a:t>Imanuellem</a:t>
            </a:r>
            <a:r>
              <a:rPr lang="cs-CZ" b="1" dirty="0">
                <a:solidFill>
                  <a:srgbClr val="FF0000"/>
                </a:solidFill>
              </a:rPr>
              <a:t> Kantem</a:t>
            </a:r>
            <a:r>
              <a:rPr lang="cs-CZ" b="1" dirty="0"/>
              <a:t>, který </a:t>
            </a:r>
            <a:r>
              <a:rPr lang="cs-CZ" b="1" dirty="0">
                <a:solidFill>
                  <a:srgbClr val="0000CC"/>
                </a:solidFill>
              </a:rPr>
              <a:t>byl jeho učitelem</a:t>
            </a:r>
          </a:p>
          <a:p>
            <a:r>
              <a:rPr lang="cs-CZ" b="1" dirty="0"/>
              <a:t>pracoval jako </a:t>
            </a:r>
            <a:r>
              <a:rPr lang="cs-CZ" b="1" dirty="0">
                <a:solidFill>
                  <a:srgbClr val="0000FF"/>
                </a:solidFill>
              </a:rPr>
              <a:t>učitel na církevní škole v Rize</a:t>
            </a:r>
          </a:p>
        </p:txBody>
      </p:sp>
    </p:spTree>
    <p:extLst>
      <p:ext uri="{BB962C8B-B14F-4D97-AF65-F5344CB8AC3E}">
        <p14:creationId xmlns:p14="http://schemas.microsoft.com/office/powerpoint/2010/main" val="25014393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30CA89-07A0-4072-A194-1985CE92D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JOHANN GOTTFRIED HERDER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- ŽIVOT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660BFF-F8F5-43F9-A7A9-BFA06C1AF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900" b="1" dirty="0"/>
              <a:t>většinu svého života strávil </a:t>
            </a:r>
            <a:r>
              <a:rPr lang="cs-CZ" sz="3900" b="1" dirty="0">
                <a:solidFill>
                  <a:srgbClr val="C00000"/>
                </a:solidFill>
              </a:rPr>
              <a:t>ve Výmaru </a:t>
            </a:r>
            <a:r>
              <a:rPr lang="cs-CZ" sz="3900" b="1" dirty="0"/>
              <a:t>– </a:t>
            </a:r>
            <a:r>
              <a:rPr lang="cs-CZ" sz="3900" b="1" dirty="0">
                <a:solidFill>
                  <a:srgbClr val="0000CC"/>
                </a:solidFill>
              </a:rPr>
              <a:t>ve své době to bylo společenské a duchovní centrum</a:t>
            </a:r>
          </a:p>
          <a:p>
            <a:r>
              <a:rPr lang="cs-CZ" sz="3900" b="1" dirty="0"/>
              <a:t>významným způsobem </a:t>
            </a:r>
            <a:r>
              <a:rPr lang="cs-CZ" sz="3900" b="1" dirty="0">
                <a:solidFill>
                  <a:srgbClr val="C00000"/>
                </a:solidFill>
              </a:rPr>
              <a:t>obohatil jazykovědu</a:t>
            </a:r>
            <a:r>
              <a:rPr lang="cs-CZ" sz="3900" b="1" dirty="0"/>
              <a:t>, hlavně svými </a:t>
            </a:r>
            <a:r>
              <a:rPr lang="cs-CZ" sz="3900" b="1" dirty="0">
                <a:solidFill>
                  <a:srgbClr val="0000FF"/>
                </a:solidFill>
              </a:rPr>
              <a:t>názory na vznik a původ jazyka</a:t>
            </a:r>
          </a:p>
          <a:p>
            <a:r>
              <a:rPr lang="cs-CZ" sz="3900" b="1" dirty="0">
                <a:solidFill>
                  <a:srgbClr val="0000CC"/>
                </a:solidFill>
              </a:rPr>
              <a:t>přátelil se s Goethem </a:t>
            </a:r>
            <a:r>
              <a:rPr lang="cs-CZ" sz="3900" b="1" dirty="0"/>
              <a:t>– díky němu se začal hlouběji zabývat dílem </a:t>
            </a:r>
            <a:r>
              <a:rPr lang="cs-CZ" sz="3900" b="1" dirty="0">
                <a:solidFill>
                  <a:srgbClr val="C00000"/>
                </a:solidFill>
              </a:rPr>
              <a:t>Williama Shakespeara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8112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7BE3F9-58B7-4BDF-8031-CEAD916E1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JOHANN GOTTFRIED HERDER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- DÍLO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C02B13-D280-4F9D-AF11-AE28042BE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Ideje k filosofii dějin lidstva </a:t>
            </a:r>
            <a:r>
              <a:rPr lang="cs-CZ" sz="3000" b="1" dirty="0"/>
              <a:t>(1791)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000" b="1" dirty="0"/>
              <a:t> </a:t>
            </a:r>
            <a:r>
              <a:rPr lang="cs-CZ" sz="3000" b="1" dirty="0">
                <a:solidFill>
                  <a:srgbClr val="0000CC"/>
                </a:solidFill>
              </a:rPr>
              <a:t>filosofické dílo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000" b="1" dirty="0"/>
              <a:t> rozvíjí </a:t>
            </a:r>
            <a:r>
              <a:rPr lang="cs-CZ" sz="3000" b="1" dirty="0">
                <a:solidFill>
                  <a:srgbClr val="0000FF"/>
                </a:solidFill>
              </a:rPr>
              <a:t>úvahy o národní identitě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000" b="1" dirty="0"/>
              <a:t> zabývá se </a:t>
            </a:r>
            <a:r>
              <a:rPr lang="cs-CZ" sz="3000" b="1" dirty="0">
                <a:solidFill>
                  <a:srgbClr val="0000FF"/>
                </a:solidFill>
              </a:rPr>
              <a:t>vztahy národními i všelidskými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000" b="1" dirty="0"/>
              <a:t> uvádí zde svůj </a:t>
            </a:r>
            <a:r>
              <a:rPr lang="cs-CZ" sz="3000" b="1" dirty="0">
                <a:solidFill>
                  <a:srgbClr val="0000FF"/>
                </a:solidFill>
              </a:rPr>
              <a:t>předpoklad</a:t>
            </a:r>
            <a:r>
              <a:rPr lang="cs-CZ" sz="3000" b="1" dirty="0"/>
              <a:t>, že </a:t>
            </a:r>
            <a:r>
              <a:rPr lang="cs-CZ" sz="3000" b="1" dirty="0">
                <a:solidFill>
                  <a:srgbClr val="0000CC"/>
                </a:solidFill>
              </a:rPr>
              <a:t>během vývoje lidstva se na tvorbě historie střídavě podílejí jednotlivé národy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000" b="1" dirty="0"/>
              <a:t> vývoj lidstva podle něj spěje k </a:t>
            </a:r>
            <a:r>
              <a:rPr lang="cs-CZ" sz="3000" b="1" dirty="0">
                <a:solidFill>
                  <a:srgbClr val="0000CC"/>
                </a:solidFill>
              </a:rPr>
              <a:t>humanitě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000" b="1" dirty="0"/>
              <a:t> </a:t>
            </a:r>
            <a:r>
              <a:rPr lang="cs-CZ" sz="3000" b="1" dirty="0">
                <a:solidFill>
                  <a:srgbClr val="C00000"/>
                </a:solidFill>
              </a:rPr>
              <a:t>budoucnost vidí autor v národech slovanských</a:t>
            </a:r>
          </a:p>
        </p:txBody>
      </p:sp>
    </p:spTree>
    <p:extLst>
      <p:ext uri="{BB962C8B-B14F-4D97-AF65-F5344CB8AC3E}">
        <p14:creationId xmlns:p14="http://schemas.microsoft.com/office/powerpoint/2010/main" val="501294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PREROMANTISMUS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/>
              <a:t>požadavek </a:t>
            </a:r>
            <a:r>
              <a:rPr lang="cs-CZ" b="1" dirty="0">
                <a:solidFill>
                  <a:srgbClr val="FF0000"/>
                </a:solidFill>
              </a:rPr>
              <a:t>originality a tvůrčí svobody</a:t>
            </a:r>
            <a:r>
              <a:rPr lang="cs-CZ" b="1" dirty="0"/>
              <a:t> i v literatuře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obliba určitých obrazů či scenérií</a:t>
            </a:r>
            <a:r>
              <a:rPr lang="cs-CZ" b="1" dirty="0"/>
              <a:t> - </a:t>
            </a:r>
            <a:r>
              <a:rPr lang="cs-CZ" b="1" dirty="0">
                <a:solidFill>
                  <a:srgbClr val="0000FF"/>
                </a:solidFill>
              </a:rPr>
              <a:t>přírodní scenerie, jezera, zříceniny hradů, hřbitovy, rozvaliny, noční svit…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symbolické postavy </a:t>
            </a:r>
            <a:r>
              <a:rPr lang="cs-CZ" b="1" dirty="0"/>
              <a:t>– </a:t>
            </a:r>
            <a:r>
              <a:rPr lang="cs-CZ" b="1" dirty="0">
                <a:solidFill>
                  <a:srgbClr val="0000FF"/>
                </a:solidFill>
              </a:rPr>
              <a:t>poutník, vězeň, mnich, poustevník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tajemnost</a:t>
            </a:r>
            <a:r>
              <a:rPr lang="cs-CZ" b="1" dirty="0"/>
              <a:t> – </a:t>
            </a:r>
            <a:r>
              <a:rPr lang="cs-CZ" b="1" dirty="0">
                <a:solidFill>
                  <a:srgbClr val="0000FF"/>
                </a:solidFill>
              </a:rPr>
              <a:t>zájem o středověkou tematiku s prvky hororu</a:t>
            </a:r>
          </a:p>
          <a:p>
            <a:pPr lvl="0"/>
            <a:r>
              <a:rPr lang="cs-CZ" sz="3400" b="1" dirty="0">
                <a:solidFill>
                  <a:srgbClr val="FF0000"/>
                </a:solidFill>
              </a:rPr>
              <a:t>básník je mluvčí národního kolektivu </a:t>
            </a:r>
            <a:r>
              <a:rPr lang="cs-CZ" sz="3400" b="1" dirty="0"/>
              <a:t>– projev vlastenectví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PREROMANTISMUS = SENTIMENTALISMUS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4300" b="1" dirty="0">
                <a:solidFill>
                  <a:srgbClr val="0000FF"/>
                </a:solidFill>
              </a:rPr>
              <a:t>umění je chápáno jako prostředek </a:t>
            </a:r>
          </a:p>
          <a:p>
            <a:pPr>
              <a:buNone/>
            </a:pPr>
            <a:r>
              <a:rPr lang="cs-CZ" sz="4300" b="1" dirty="0">
                <a:solidFill>
                  <a:srgbClr val="0000FF"/>
                </a:solidFill>
              </a:rPr>
              <a:t>   k proměně světa</a:t>
            </a:r>
          </a:p>
          <a:p>
            <a:pPr>
              <a:buNone/>
            </a:pPr>
            <a:endParaRPr lang="cs-CZ" b="1" dirty="0">
              <a:solidFill>
                <a:srgbClr val="0000FF"/>
              </a:solidFill>
            </a:endParaRPr>
          </a:p>
          <a:p>
            <a:r>
              <a:rPr lang="cs-CZ" b="1" dirty="0"/>
              <a:t>Autoři: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 JEAN JACQUES ROUSSEAU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GOTTHOLD EPHRAIM LESSING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 JOHANN WOLFGANG GOETHE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FRIEDRICH SCHILLER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 JOHANN GOTTFRIED HERDER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FRANCOUZSKÝ PREROMANTISMUS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JEAN JACQUES ROUSSEAU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(</a:t>
            </a:r>
            <a:r>
              <a:rPr lang="cs-CZ" b="1" dirty="0" err="1"/>
              <a:t>žan</a:t>
            </a:r>
            <a:r>
              <a:rPr lang="cs-CZ" b="1" dirty="0"/>
              <a:t> </a:t>
            </a:r>
            <a:r>
              <a:rPr lang="cs-CZ" b="1" dirty="0" err="1"/>
              <a:t>žak</a:t>
            </a:r>
            <a:r>
              <a:rPr lang="cs-CZ" b="1" dirty="0"/>
              <a:t> </a:t>
            </a:r>
            <a:r>
              <a:rPr lang="cs-CZ" b="1" dirty="0" err="1"/>
              <a:t>ruso</a:t>
            </a:r>
            <a:r>
              <a:rPr lang="cs-CZ" b="1" dirty="0"/>
              <a:t>)     </a:t>
            </a:r>
            <a:r>
              <a:rPr lang="cs-CZ" sz="3400" b="1" dirty="0">
                <a:solidFill>
                  <a:srgbClr val="FF0000"/>
                </a:solidFill>
              </a:rPr>
              <a:t>1712 – 1778</a:t>
            </a:r>
          </a:p>
          <a:p>
            <a:pPr lvl="0"/>
            <a:r>
              <a:rPr lang="cs-CZ" b="1" dirty="0">
                <a:solidFill>
                  <a:srgbClr val="0000FF"/>
                </a:solidFill>
              </a:rPr>
              <a:t>filosof, spisovatel, kritik společenské nerovnosti</a:t>
            </a:r>
          </a:p>
          <a:p>
            <a:pPr lvl="0"/>
            <a:r>
              <a:rPr lang="cs-CZ" b="1" dirty="0"/>
              <a:t>spadá do období osvícenství, ale </a:t>
            </a:r>
            <a:r>
              <a:rPr lang="cs-CZ" b="1" dirty="0">
                <a:solidFill>
                  <a:srgbClr val="C00000"/>
                </a:solidFill>
              </a:rPr>
              <a:t>zdůrazňoval důležitost citu </a:t>
            </a:r>
            <a:r>
              <a:rPr lang="cs-CZ" b="1" dirty="0"/>
              <a:t>– </a:t>
            </a:r>
            <a:r>
              <a:rPr lang="cs-CZ" b="1" dirty="0">
                <a:solidFill>
                  <a:srgbClr val="0000FF"/>
                </a:solidFill>
              </a:rPr>
              <a:t>upřednostňoval cit před rozumem</a:t>
            </a:r>
            <a:r>
              <a:rPr lang="cs-CZ" b="1" dirty="0"/>
              <a:t>, který podle něj nepřináší jen pokrok, ale i bídu, korupci a neštěstí</a:t>
            </a:r>
          </a:p>
          <a:p>
            <a:pPr lvl="0"/>
            <a:r>
              <a:rPr lang="cs-CZ" b="1" dirty="0"/>
              <a:t>spolupracoval na </a:t>
            </a:r>
            <a:r>
              <a:rPr lang="cs-CZ" b="1" dirty="0">
                <a:solidFill>
                  <a:srgbClr val="C00000"/>
                </a:solidFill>
              </a:rPr>
              <a:t>Encyklopedii</a:t>
            </a:r>
            <a:r>
              <a:rPr lang="cs-CZ" b="1" dirty="0"/>
              <a:t> (přátelství s Diderotem) – přispíval do ní </a:t>
            </a:r>
            <a:r>
              <a:rPr lang="cs-CZ" b="1" dirty="0">
                <a:solidFill>
                  <a:srgbClr val="0000FF"/>
                </a:solidFill>
              </a:rPr>
              <a:t>články o hudbě, později i o politice</a:t>
            </a:r>
          </a:p>
          <a:p>
            <a:pPr lvl="0"/>
            <a:r>
              <a:rPr lang="cs-CZ" b="1" dirty="0"/>
              <a:t>požadoval </a:t>
            </a:r>
            <a:r>
              <a:rPr lang="cs-CZ" b="1" dirty="0">
                <a:solidFill>
                  <a:srgbClr val="C00000"/>
                </a:solidFill>
              </a:rPr>
              <a:t>návrat k neporušené přírodě </a:t>
            </a:r>
            <a:r>
              <a:rPr lang="cs-CZ" b="1" dirty="0"/>
              <a:t>– civilizace podle něj kazí člověka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JEAN JACQUES ROUSSEAU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- JEHO 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72032"/>
          </a:xfrm>
        </p:spPr>
        <p:txBody>
          <a:bodyPr>
            <a:noAutofit/>
          </a:bodyPr>
          <a:lstStyle/>
          <a:p>
            <a:r>
              <a:rPr lang="cs-CZ" sz="2400" b="1" dirty="0"/>
              <a:t>narodil se v Ženevě, odtud utekl do Francie</a:t>
            </a:r>
          </a:p>
          <a:p>
            <a:r>
              <a:rPr lang="cs-CZ" sz="2400" b="1" dirty="0"/>
              <a:t>ve Francii se ho ujala a vychovala ho jistá paní </a:t>
            </a:r>
            <a:r>
              <a:rPr lang="cs-CZ" sz="2400" b="1" dirty="0" err="1"/>
              <a:t>Warensová</a:t>
            </a:r>
            <a:r>
              <a:rPr lang="cs-CZ" sz="2400" b="1" dirty="0"/>
              <a:t> (jeho pozdější milenka)</a:t>
            </a:r>
          </a:p>
          <a:p>
            <a:r>
              <a:rPr lang="cs-CZ" sz="2400" b="1" dirty="0"/>
              <a:t>vystřídal spoustu zaměstnání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/>
              <a:t> </a:t>
            </a:r>
            <a:r>
              <a:rPr lang="cs-CZ" sz="2400" b="1" dirty="0">
                <a:solidFill>
                  <a:srgbClr val="0000FF"/>
                </a:solidFill>
              </a:rPr>
              <a:t>pracoval jako sluha, písař, učitel hudby, snažil se vyniknout jako hudební skladatel (psal jednoduché opery), občas studoval a byl zaměstnán také jako tajemník diplomata</a:t>
            </a:r>
          </a:p>
          <a:p>
            <a:r>
              <a:rPr lang="cs-CZ" sz="2400" b="1" dirty="0"/>
              <a:t>později </a:t>
            </a:r>
            <a:r>
              <a:rPr lang="cs-CZ" sz="2400" b="1" dirty="0">
                <a:solidFill>
                  <a:srgbClr val="0000FF"/>
                </a:solidFill>
              </a:rPr>
              <a:t>musel opustit Francii </a:t>
            </a:r>
            <a:r>
              <a:rPr lang="cs-CZ" sz="2400" b="1" dirty="0"/>
              <a:t>(Švýcarsko, Anglie) – nikde ale nenašel trvalý klid a </a:t>
            </a:r>
            <a:r>
              <a:rPr lang="cs-CZ" sz="2400" b="1" dirty="0">
                <a:solidFill>
                  <a:srgbClr val="C00000"/>
                </a:solidFill>
              </a:rPr>
              <a:t>svým chováním si znepřátelil mnoho lidí</a:t>
            </a:r>
          </a:p>
          <a:p>
            <a:r>
              <a:rPr lang="cs-CZ" sz="2400" b="1" dirty="0"/>
              <a:t>zemřel na zámku svého přítele v </a:t>
            </a:r>
            <a:r>
              <a:rPr lang="cs-CZ" sz="2400" b="1" dirty="0" err="1"/>
              <a:t>Ermenonville</a:t>
            </a:r>
            <a:r>
              <a:rPr lang="cs-CZ" sz="2400" b="1" dirty="0"/>
              <a:t> </a:t>
            </a:r>
          </a:p>
          <a:p>
            <a:r>
              <a:rPr lang="cs-CZ" sz="2400" b="1" dirty="0"/>
              <a:t>jeho </a:t>
            </a:r>
            <a:r>
              <a:rPr lang="cs-CZ" sz="2400" b="1" dirty="0">
                <a:solidFill>
                  <a:srgbClr val="0000FF"/>
                </a:solidFill>
              </a:rPr>
              <a:t>ostatky byly přeneseny do pařížského Pantheonu </a:t>
            </a:r>
            <a:r>
              <a:rPr lang="cs-CZ" sz="2400" b="1" dirty="0"/>
              <a:t>(1794)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JEAN JACQUES ROUSSEAU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DÍLO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800" b="1" dirty="0">
                <a:solidFill>
                  <a:srgbClr val="FF0000"/>
                </a:solidFill>
              </a:rPr>
              <a:t>Rozprava o vědách a umění </a:t>
            </a:r>
          </a:p>
          <a:p>
            <a:pPr>
              <a:buFont typeface="Wingdings" pitchFamily="2" charset="2"/>
              <a:buChar char="Ø"/>
            </a:pPr>
            <a:r>
              <a:rPr lang="cs-CZ" sz="3300" b="1" dirty="0"/>
              <a:t> s tímto dílem se zúčastnil soutěže dijonské akademie o nejlepší filosofické pojednání – vyhrál 1. cenu</a:t>
            </a:r>
          </a:p>
          <a:p>
            <a:pPr>
              <a:buFont typeface="Wingdings" pitchFamily="2" charset="2"/>
              <a:buChar char="Ø"/>
            </a:pPr>
            <a:r>
              <a:rPr lang="cs-CZ" sz="3300" b="1" dirty="0"/>
              <a:t> později napsal taky</a:t>
            </a:r>
            <a:r>
              <a:rPr lang="cs-CZ" sz="3300" b="1" dirty="0">
                <a:solidFill>
                  <a:srgbClr val="FF0000"/>
                </a:solidFill>
              </a:rPr>
              <a:t> Rozpravu o nerovnosti mezi lidmi </a:t>
            </a:r>
            <a:r>
              <a:rPr lang="cs-CZ" sz="3300" b="1" dirty="0"/>
              <a:t>– v obou dílech </a:t>
            </a:r>
            <a:r>
              <a:rPr lang="cs-CZ" sz="3300" b="1" dirty="0">
                <a:solidFill>
                  <a:srgbClr val="0000FF"/>
                </a:solidFill>
              </a:rPr>
              <a:t>hlásá návrat k přírodě a objasňuje vznik majetkové nerovnosti</a:t>
            </a:r>
          </a:p>
          <a:p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JEAN JACQUES ROUSSEAU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Emil čili O výchově </a:t>
            </a:r>
            <a:r>
              <a:rPr lang="cs-CZ" sz="4000" b="1" dirty="0"/>
              <a:t>(1762)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rmAutofit fontScale="25000" lnSpcReduction="20000"/>
          </a:bodyPr>
          <a:lstStyle/>
          <a:p>
            <a:r>
              <a:rPr lang="cs-CZ" sz="12000" b="1" dirty="0">
                <a:solidFill>
                  <a:srgbClr val="C00000"/>
                </a:solidFill>
              </a:rPr>
              <a:t>pedagogický román</a:t>
            </a:r>
            <a:r>
              <a:rPr lang="cs-CZ" sz="12000" b="1" dirty="0"/>
              <a:t>, podrobná </a:t>
            </a:r>
            <a:r>
              <a:rPr lang="cs-CZ" sz="12000" b="1" dirty="0">
                <a:solidFill>
                  <a:srgbClr val="0070C0"/>
                </a:solidFill>
              </a:rPr>
              <a:t>studie o výchově dětí – </a:t>
            </a:r>
            <a:r>
              <a:rPr lang="cs-CZ" sz="12000" b="1" dirty="0">
                <a:solidFill>
                  <a:srgbClr val="0000FF"/>
                </a:solidFill>
              </a:rPr>
              <a:t>důraz na cit</a:t>
            </a:r>
          </a:p>
          <a:p>
            <a:r>
              <a:rPr lang="cs-CZ" sz="12000" b="1" dirty="0">
                <a:solidFill>
                  <a:srgbClr val="0000FF"/>
                </a:solidFill>
              </a:rPr>
              <a:t>kritika soudobé výchovy </a:t>
            </a:r>
            <a:r>
              <a:rPr lang="cs-CZ" sz="12000" b="1" dirty="0"/>
              <a:t>– nabízí své představy o přirozeném a citově bohatém rozvoji jedince</a:t>
            </a:r>
          </a:p>
          <a:p>
            <a:r>
              <a:rPr lang="cs-CZ" sz="12000" b="1" dirty="0">
                <a:solidFill>
                  <a:srgbClr val="C00000"/>
                </a:solidFill>
              </a:rPr>
              <a:t>člověk je podle něj od narození dobrý,</a:t>
            </a:r>
            <a:r>
              <a:rPr lang="cs-CZ" sz="12000" b="1" dirty="0"/>
              <a:t> </a:t>
            </a:r>
            <a:r>
              <a:rPr lang="cs-CZ" sz="12000" b="1" dirty="0">
                <a:solidFill>
                  <a:srgbClr val="C00000"/>
                </a:solidFill>
              </a:rPr>
              <a:t>ale je postupně zkažen civilizací </a:t>
            </a:r>
          </a:p>
          <a:p>
            <a:pPr>
              <a:buFont typeface="Wingdings" pitchFamily="2" charset="2"/>
              <a:buChar char="Ø"/>
            </a:pPr>
            <a:r>
              <a:rPr lang="cs-CZ" sz="12000" b="1" dirty="0">
                <a:solidFill>
                  <a:srgbClr val="0070C0"/>
                </a:solidFill>
              </a:rPr>
              <a:t>nesprávnou výchovou a stykem se špatnou společností se porušuje a kazí</a:t>
            </a:r>
          </a:p>
          <a:p>
            <a:r>
              <a:rPr lang="cs-CZ" sz="12000" b="1" dirty="0">
                <a:solidFill>
                  <a:srgbClr val="C00000"/>
                </a:solidFill>
              </a:rPr>
              <a:t>prosazuje návrat k přírodě </a:t>
            </a:r>
            <a:r>
              <a:rPr lang="cs-CZ" sz="12000" b="1" dirty="0"/>
              <a:t>– příroda jako zdroj svobody člověka, jediný správný směr života</a:t>
            </a:r>
          </a:p>
          <a:p>
            <a:r>
              <a:rPr lang="cs-CZ" sz="12000" b="1" dirty="0"/>
              <a:t>kniha má </a:t>
            </a:r>
            <a:r>
              <a:rPr lang="cs-CZ" sz="12000" b="1" dirty="0">
                <a:solidFill>
                  <a:srgbClr val="C00000"/>
                </a:solidFill>
              </a:rPr>
              <a:t>5 částí </a:t>
            </a:r>
            <a:r>
              <a:rPr lang="cs-CZ" sz="12000" b="1" dirty="0"/>
              <a:t>– </a:t>
            </a:r>
            <a:r>
              <a:rPr lang="cs-CZ" sz="12000" b="1" dirty="0">
                <a:solidFill>
                  <a:srgbClr val="0000FF"/>
                </a:solidFill>
              </a:rPr>
              <a:t>období od narození Emila až po jeho sňatek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2747</Words>
  <Application>Microsoft Office PowerPoint</Application>
  <PresentationFormat>Předvádění na obrazovce (4:3)</PresentationFormat>
  <Paragraphs>248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Wingdings</vt:lpstr>
      <vt:lpstr>Motiv sady Office</vt:lpstr>
      <vt:lpstr>PREROMANTISMUS</vt:lpstr>
      <vt:lpstr>PREROMANTISMUS ZNAKY</vt:lpstr>
      <vt:lpstr>PREROMANTISMUS ZNAKY</vt:lpstr>
      <vt:lpstr>PREROMANTISMUS ZNAKY</vt:lpstr>
      <vt:lpstr>PREROMANTISMUS = SENTIMENTALISMUS</vt:lpstr>
      <vt:lpstr>FRANCOUZSKÝ PREROMANTISMUS JEAN JACQUES ROUSSEAU </vt:lpstr>
      <vt:lpstr>JEAN JACQUES ROUSSEAU - JEHO ŽIVOT</vt:lpstr>
      <vt:lpstr> JEAN JACQUES ROUSSEAU DÍLO </vt:lpstr>
      <vt:lpstr>JEAN JACQUES ROUSSEAU Emil čili O výchově (1762)</vt:lpstr>
      <vt:lpstr>JEAN JACQUES ROUSSEAU Emil čili O výchově (1762)</vt:lpstr>
      <vt:lpstr>JEAN JACQUES ROUSSEAU NOVÁ HELOISA (1760)</vt:lpstr>
      <vt:lpstr>JEAN JACQUES ROUSSEAU NOVÁ HELOISA (1760)</vt:lpstr>
      <vt:lpstr>JEAN JACQUES ROUSSEAU O SMLOUVĚ SPOLEČENSKÉ</vt:lpstr>
      <vt:lpstr>GOTTHOLD EPHRAIM LESSING  (asi 1729 – 1781)</vt:lpstr>
      <vt:lpstr>GOTTHOLD EPHRAIM LESSING - DÍLO</vt:lpstr>
      <vt:lpstr> NĚMECKÝ PREROMANTISMUS  STURM UND DRANG  </vt:lpstr>
      <vt:lpstr>JOHANN WOLFGANG GOETHE (1749 – 1832)</vt:lpstr>
      <vt:lpstr>JOHANN WOLFGANG GOETHE - ŽIVOT A DÍLO</vt:lpstr>
      <vt:lpstr>JOHANN WOLFGANG GOETHE - ŽIVOT A DÍLO</vt:lpstr>
      <vt:lpstr>JOHANN WOLFGANG GOETHE - ŽIVOT A DÍLO</vt:lpstr>
      <vt:lpstr>JOHANN WOLFGANG GOETHE - ŽIVOT</vt:lpstr>
      <vt:lpstr>J. W. GOETHE - UTRPENÍ MLADÉHO WERTHERA (1774)</vt:lpstr>
      <vt:lpstr>J. W. GOETHE - UTRPENÍ MLADÉHO WERTHERA (1774)</vt:lpstr>
      <vt:lpstr>J. W. GOETHE - UTRPENÍ MLADÉHO WERTHERA (1774)</vt:lpstr>
      <vt:lpstr>J. W. Goethe FAUST (1808)</vt:lpstr>
      <vt:lpstr>J. W. Goethe FAUST – 1. díl</vt:lpstr>
      <vt:lpstr>J. W. Goethe FAUST – 1. díl</vt:lpstr>
      <vt:lpstr>J. W. Goethe FAUST – 2. díl</vt:lpstr>
      <vt:lpstr>J. W. Goethe FAUST – 2. díl</vt:lpstr>
      <vt:lpstr>FRIEDRICH SCHILLER (1759 – 1805)</vt:lpstr>
      <vt:lpstr>FRIEDRICH SCHILLER (1759 – 1805) - ŽIVOT </vt:lpstr>
      <vt:lpstr>FRIEDRICH SCHILLER (1759 – 1805) - DÍLO</vt:lpstr>
      <vt:lpstr>FRIEDRICH SCHILLER (1759 – 1805) - DÍLO</vt:lpstr>
      <vt:lpstr>FRIEDRICH SCHILLER - DÍLO, ZAJÍMAVOSTI</vt:lpstr>
      <vt:lpstr>FRIEDRICH SCHILLER LOUPEŽNÍCI (1782)</vt:lpstr>
      <vt:lpstr>FRIEDRICH SCHILLER ÚKLADY A LÁSKA (1784)</vt:lpstr>
      <vt:lpstr>JOHANN GOTTFRIED HERDER  (asi 1744 – 1803) - ŽIVOT</vt:lpstr>
      <vt:lpstr>JOHANN GOTTFRIED HERDER - ŽIVOT</vt:lpstr>
      <vt:lpstr>JOHANN GOTTFRIED HERDER - DÍLO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PREROMANTISMUS</dc:title>
  <dc:creator>yvett</dc:creator>
  <cp:lastModifiedBy>Hasmanová Veronika</cp:lastModifiedBy>
  <cp:revision>51</cp:revision>
  <dcterms:created xsi:type="dcterms:W3CDTF">2023-06-19T16:09:40Z</dcterms:created>
  <dcterms:modified xsi:type="dcterms:W3CDTF">2023-06-27T06:01:51Z</dcterms:modified>
</cp:coreProperties>
</file>