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72" r:id="rId5"/>
    <p:sldId id="273" r:id="rId6"/>
    <p:sldId id="274" r:id="rId7"/>
    <p:sldId id="275" r:id="rId8"/>
    <p:sldId id="276" r:id="rId9"/>
    <p:sldId id="258" r:id="rId10"/>
    <p:sldId id="268" r:id="rId11"/>
    <p:sldId id="259" r:id="rId12"/>
    <p:sldId id="263" r:id="rId13"/>
    <p:sldId id="281" r:id="rId14"/>
    <p:sldId id="282" r:id="rId15"/>
    <p:sldId id="283" r:id="rId16"/>
    <p:sldId id="284" r:id="rId17"/>
    <p:sldId id="285" r:id="rId18"/>
    <p:sldId id="260" r:id="rId19"/>
    <p:sldId id="269" r:id="rId20"/>
    <p:sldId id="261" r:id="rId21"/>
    <p:sldId id="262" r:id="rId22"/>
    <p:sldId id="264" r:id="rId23"/>
    <p:sldId id="271" r:id="rId24"/>
    <p:sldId id="265" r:id="rId25"/>
    <p:sldId id="270" r:id="rId26"/>
    <p:sldId id="266" r:id="rId27"/>
    <p:sldId id="267" r:id="rId28"/>
    <p:sldId id="277" r:id="rId29"/>
    <p:sldId id="278" r:id="rId30"/>
    <p:sldId id="27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F1613-3775-4063-84EA-19BAF3AF89FF}" type="datetimeFigureOut">
              <a:rPr lang="cs-CZ" smtClean="0"/>
              <a:pPr/>
              <a:t>04.04.2023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E1D69-ED27-475A-8333-B8F8FD48F9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HUMANISMUS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V ČESKÉ LITERATUŘE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15. – 16. století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LATINSKÁ LITERATURA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  <a:cs typeface="Times New Roman" pitchFamily="18" charset="0"/>
              </a:rPr>
              <a:t>JAN DUBRAVIUS </a:t>
            </a:r>
            <a:r>
              <a:rPr lang="cs-CZ" sz="3600" b="1" dirty="0" smtClean="0">
                <a:cs typeface="Times New Roman" pitchFamily="18" charset="0"/>
              </a:rPr>
              <a:t>(1486 – 1553)</a:t>
            </a:r>
            <a: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cs-CZ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3800" b="1" dirty="0" smtClean="0">
                <a:solidFill>
                  <a:srgbClr val="C00000"/>
                </a:solidFill>
                <a:cs typeface="Times New Roman" pitchFamily="18" charset="0"/>
              </a:rPr>
              <a:t>Rada </a:t>
            </a:r>
            <a:r>
              <a:rPr lang="cs-CZ" sz="3800" b="1" dirty="0">
                <a:solidFill>
                  <a:srgbClr val="C00000"/>
                </a:solidFill>
                <a:cs typeface="Times New Roman" pitchFamily="18" charset="0"/>
              </a:rPr>
              <a:t>zvířat</a:t>
            </a:r>
          </a:p>
          <a:p>
            <a:pPr lvl="0">
              <a:buFont typeface="Wingdings" pitchFamily="2" charset="2"/>
              <a:buChar char="Ø"/>
            </a:pPr>
            <a:r>
              <a:rPr lang="cs-CZ" sz="3000" dirty="0">
                <a:cs typeface="Times New Roman" pitchFamily="18" charset="0"/>
              </a:rPr>
              <a:t>napsáno pro krále </a:t>
            </a:r>
            <a:r>
              <a:rPr lang="cs-CZ" sz="3000" b="1" dirty="0">
                <a:solidFill>
                  <a:srgbClr val="0070C0"/>
                </a:solidFill>
                <a:cs typeface="Times New Roman" pitchFamily="18" charset="0"/>
              </a:rPr>
              <a:t>Ludvíka Jagellonského </a:t>
            </a:r>
            <a:r>
              <a:rPr lang="cs-CZ" sz="3000" dirty="0">
                <a:cs typeface="Times New Roman" pitchFamily="18" charset="0"/>
              </a:rPr>
              <a:t>(soubor humanistických rad)</a:t>
            </a:r>
            <a:endParaRPr lang="cs-CZ" sz="3000" b="1" dirty="0">
              <a:solidFill>
                <a:srgbClr val="0070C0"/>
              </a:solidFill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sz="3000" b="1" dirty="0">
                <a:cs typeface="Times New Roman" pitchFamily="18" charset="0"/>
              </a:rPr>
              <a:t>rozsáhlá didakticko-politická veršovaná skladba</a:t>
            </a:r>
          </a:p>
          <a:p>
            <a:pPr lvl="1">
              <a:buFont typeface="Wingdings" pitchFamily="2" charset="2"/>
              <a:buChar char="Ø"/>
            </a:pPr>
            <a:r>
              <a:rPr lang="cs-CZ" sz="3000" dirty="0">
                <a:cs typeface="Times New Roman" pitchFamily="18" charset="0"/>
              </a:rPr>
              <a:t> </a:t>
            </a:r>
            <a:r>
              <a:rPr lang="cs-CZ" sz="3000" b="1" dirty="0">
                <a:solidFill>
                  <a:srgbClr val="0070C0"/>
                </a:solidFill>
                <a:cs typeface="Times New Roman" pitchFamily="18" charset="0"/>
              </a:rPr>
              <a:t>inspirováno Novou radou </a:t>
            </a:r>
            <a:r>
              <a:rPr lang="cs-CZ" sz="3000" b="1" dirty="0" err="1">
                <a:solidFill>
                  <a:srgbClr val="0070C0"/>
                </a:solidFill>
                <a:cs typeface="Times New Roman" pitchFamily="18" charset="0"/>
              </a:rPr>
              <a:t>Smila</a:t>
            </a:r>
            <a:r>
              <a:rPr lang="cs-CZ" sz="30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cs-CZ" sz="3000" b="1" dirty="0" err="1">
                <a:solidFill>
                  <a:srgbClr val="0070C0"/>
                </a:solidFill>
                <a:cs typeface="Times New Roman" pitchFamily="18" charset="0"/>
              </a:rPr>
              <a:t>Flašky</a:t>
            </a:r>
            <a:r>
              <a:rPr lang="cs-CZ" sz="3000" b="1" dirty="0">
                <a:solidFill>
                  <a:srgbClr val="0070C0"/>
                </a:solidFill>
                <a:cs typeface="Times New Roman" pitchFamily="18" charset="0"/>
              </a:rPr>
              <a:t> z Pardubic</a:t>
            </a:r>
          </a:p>
          <a:p>
            <a:pPr lvl="1">
              <a:buFont typeface="Wingdings" pitchFamily="2" charset="2"/>
              <a:buChar char="Ø"/>
            </a:pPr>
            <a:r>
              <a:rPr lang="cs-CZ" sz="3000" dirty="0">
                <a:cs typeface="Times New Roman" pitchFamily="18" charset="0"/>
              </a:rPr>
              <a:t> </a:t>
            </a:r>
            <a:r>
              <a:rPr lang="cs-CZ" sz="3000" b="1" dirty="0">
                <a:cs typeface="Times New Roman" pitchFamily="18" charset="0"/>
              </a:rPr>
              <a:t>panovník jako ten, kterého opravňuje k vládnutí jeho vzdělanost a ušlechtilost (není vyvolený z Boží milosti)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000" b="1" dirty="0" smtClean="0">
                <a:solidFill>
                  <a:srgbClr val="FF0000"/>
                </a:solidFill>
              </a:rPr>
              <a:t>LATINSKÁ LITERATURA</a:t>
            </a: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200" b="1" dirty="0" smtClean="0">
                <a:solidFill>
                  <a:srgbClr val="FF0000"/>
                </a:solidFill>
                <a:cs typeface="Times New Roman" pitchFamily="18" charset="0"/>
              </a:rPr>
              <a:t>BOHUSLAV HASIŠTEJNSKÝ Z LOBKOVIC </a:t>
            </a:r>
            <a:r>
              <a:rPr lang="cs-CZ" b="1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cs-CZ" sz="11200" b="1" dirty="0" smtClean="0">
                <a:cs typeface="Times New Roman" pitchFamily="18" charset="0"/>
              </a:rPr>
              <a:t>(?</a:t>
            </a:r>
            <a:r>
              <a:rPr lang="cs-CZ" sz="11200" b="1" dirty="0">
                <a:cs typeface="Times New Roman" pitchFamily="18" charset="0"/>
              </a:rPr>
              <a:t>1461 – 1510</a:t>
            </a:r>
            <a:r>
              <a:rPr lang="cs-CZ" sz="11200" b="1" dirty="0" smtClean="0">
                <a:cs typeface="Times New Roman" pitchFamily="18" charset="0"/>
              </a:rPr>
              <a:t>)</a:t>
            </a:r>
            <a:endParaRPr lang="cs-CZ" sz="6700" b="1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cs-CZ" sz="8800" b="1" dirty="0">
                <a:cs typeface="Times New Roman" pitchFamily="18" charset="0"/>
              </a:rPr>
              <a:t>vyšehradský probošt a dvořan krále Vladislava II.</a:t>
            </a:r>
          </a:p>
          <a:p>
            <a:pPr lvl="0"/>
            <a:r>
              <a:rPr lang="cs-CZ" sz="8800" dirty="0" smtClean="0"/>
              <a:t>četl v originále latinské a řecké klasiky</a:t>
            </a:r>
          </a:p>
          <a:p>
            <a:pPr lvl="0"/>
            <a:r>
              <a:rPr lang="cs-CZ" sz="8800" b="1" dirty="0" smtClean="0">
                <a:solidFill>
                  <a:srgbClr val="0070C0"/>
                </a:solidFill>
              </a:rPr>
              <a:t>velký cestovatel a sběratel starých rukopisů</a:t>
            </a:r>
          </a:p>
          <a:p>
            <a:pPr lvl="0"/>
            <a:r>
              <a:rPr lang="cs-CZ" sz="8800" dirty="0" smtClean="0"/>
              <a:t>jeden z prvních Čechů, který </a:t>
            </a:r>
            <a:r>
              <a:rPr lang="cs-CZ" sz="8800" b="1" dirty="0" smtClean="0">
                <a:solidFill>
                  <a:srgbClr val="0070C0"/>
                </a:solidFill>
              </a:rPr>
              <a:t>procestoval větší část antického světa</a:t>
            </a:r>
          </a:p>
          <a:p>
            <a:pPr lvl="0"/>
            <a:r>
              <a:rPr lang="cs-CZ" sz="8800" b="1" dirty="0" smtClean="0"/>
              <a:t>opomíjí domácí tradici </a:t>
            </a:r>
            <a:r>
              <a:rPr lang="cs-CZ" sz="8800" dirty="0" smtClean="0"/>
              <a:t>– </a:t>
            </a:r>
            <a:r>
              <a:rPr lang="cs-CZ" sz="8800" dirty="0"/>
              <a:t>tvorbu spojuje se zahraniční humanistickou tvorbou</a:t>
            </a:r>
          </a:p>
          <a:p>
            <a:pPr lvl="0"/>
            <a:r>
              <a:rPr lang="cs-CZ" sz="8800" b="1" dirty="0">
                <a:solidFill>
                  <a:srgbClr val="0070C0"/>
                </a:solidFill>
              </a:rPr>
              <a:t>píše výhradně latinsky</a:t>
            </a:r>
            <a:r>
              <a:rPr lang="cs-CZ" sz="8800" dirty="0"/>
              <a:t>, své práce nedává tisknout</a:t>
            </a:r>
          </a:p>
          <a:p>
            <a:pPr lvl="0"/>
            <a:r>
              <a:rPr lang="cs-CZ" sz="8800" b="1" dirty="0"/>
              <a:t>psal filosofickou prózu a básně (ódy, elegie, epigramy</a:t>
            </a:r>
            <a:r>
              <a:rPr lang="cs-CZ" sz="7600" b="1" dirty="0"/>
              <a:t>)</a:t>
            </a:r>
          </a:p>
          <a:p>
            <a:pPr marL="0" lvl="0" indent="0">
              <a:buNone/>
            </a:pPr>
            <a:endParaRPr lang="cs-CZ" sz="8800" b="1" dirty="0"/>
          </a:p>
          <a:p>
            <a:pPr lvl="0"/>
            <a:r>
              <a:rPr lang="cs-CZ" sz="9600" b="1" dirty="0"/>
              <a:t>Dílo:  </a:t>
            </a:r>
            <a:r>
              <a:rPr lang="cs-CZ" sz="12000" b="1" dirty="0">
                <a:solidFill>
                  <a:srgbClr val="FF0000"/>
                </a:solidFill>
              </a:rPr>
              <a:t>Žaloba k svatému Václavu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8800" dirty="0"/>
              <a:t>báseň o českých mravech, velmi kritická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8800" dirty="0"/>
              <a:t>projevuje se zde autorovo velké literární nadání </a:t>
            </a:r>
          </a:p>
          <a:p>
            <a:pPr lvl="0"/>
            <a:endParaRPr lang="cs-CZ" sz="3400" dirty="0"/>
          </a:p>
          <a:p>
            <a:pPr>
              <a:buNone/>
            </a:pPr>
            <a:r>
              <a:rPr lang="cs-CZ" b="1" dirty="0">
                <a:cs typeface="Times New Roman" pitchFamily="18" charset="0"/>
              </a:rPr>
              <a:t> </a:t>
            </a:r>
            <a:endParaRPr lang="cs-CZ" dirty="0"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LATINSKÁ LITERATURA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</a:rPr>
              <a:t> JAN CAMPANUS VODŇANSKÝ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800" b="1" dirty="0" smtClean="0"/>
              <a:t>                               (?</a:t>
            </a:r>
            <a:r>
              <a:rPr lang="cs-CZ" sz="3800" b="1" dirty="0"/>
              <a:t>1572 – 1622)</a:t>
            </a:r>
            <a:endParaRPr lang="cs-CZ" sz="3800" dirty="0"/>
          </a:p>
          <a:p>
            <a:pPr lvl="0"/>
            <a:r>
              <a:rPr lang="cs-CZ" b="1" dirty="0"/>
              <a:t>profesor řečtiny a latinské poezie na pražské univerzitě, později děkan a rektor</a:t>
            </a:r>
          </a:p>
          <a:p>
            <a:pPr lvl="0"/>
            <a:r>
              <a:rPr lang="cs-CZ" b="1" dirty="0">
                <a:solidFill>
                  <a:srgbClr val="0070C0"/>
                </a:solidFill>
              </a:rPr>
              <a:t>uznávaný básník a dramatik</a:t>
            </a:r>
          </a:p>
          <a:p>
            <a:pPr lvl="0"/>
            <a:r>
              <a:rPr lang="cs-CZ" dirty="0"/>
              <a:t>známý jako předloha k románu Zikmunda Wintra Mistr </a:t>
            </a:r>
            <a:r>
              <a:rPr lang="cs-CZ" dirty="0" err="1"/>
              <a:t>Kampanus</a:t>
            </a:r>
            <a:endParaRPr lang="cs-CZ" dirty="0"/>
          </a:p>
          <a:p>
            <a:pPr lvl="0"/>
            <a:r>
              <a:rPr lang="cs-CZ" dirty="0"/>
              <a:t>po Bílé hoře </a:t>
            </a:r>
            <a:r>
              <a:rPr lang="cs-CZ" b="1" dirty="0"/>
              <a:t>chtěl zabránit pohlcení univerzity jezuity, proto přestoupil ke katolictví, zemřel několik dnů poté, co byla univerzita zrušena </a:t>
            </a:r>
          </a:p>
          <a:p>
            <a:pPr lvl="0"/>
            <a:r>
              <a:rPr lang="cs-CZ" b="1" dirty="0">
                <a:solidFill>
                  <a:srgbClr val="C00000"/>
                </a:solidFill>
              </a:rPr>
              <a:t>Čechie - </a:t>
            </a:r>
            <a:r>
              <a:rPr lang="cs-CZ" dirty="0"/>
              <a:t>historická báseň, motiv vlastenectví</a:t>
            </a:r>
          </a:p>
          <a:p>
            <a:pPr lvl="0"/>
            <a:r>
              <a:rPr lang="cs-CZ" b="1" dirty="0" err="1">
                <a:solidFill>
                  <a:srgbClr val="C00000"/>
                </a:solidFill>
              </a:rPr>
              <a:t>Bretislaus</a:t>
            </a:r>
            <a:r>
              <a:rPr lang="cs-CZ" dirty="0"/>
              <a:t> – vlastenecká hra z českých dějin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ČESKÁ LITERATURA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</a:rPr>
              <a:t>JAN BLAHOSLAV </a:t>
            </a:r>
            <a:r>
              <a:rPr lang="cs-CZ" sz="4000" b="1" dirty="0" smtClean="0"/>
              <a:t>(1523 – 1571)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b="1" dirty="0" smtClean="0"/>
              <a:t>biskup Jednoty bratrské</a:t>
            </a:r>
            <a:r>
              <a:rPr lang="cs-CZ" sz="2200" dirty="0" smtClean="0"/>
              <a:t>, tajemník (vystudoval teologii)</a:t>
            </a:r>
          </a:p>
          <a:p>
            <a:r>
              <a:rPr lang="cs-CZ" sz="2200" b="1" dirty="0" smtClean="0">
                <a:solidFill>
                  <a:srgbClr val="0070C0"/>
                </a:solidFill>
              </a:rPr>
              <a:t>básník, překladatel, historik, pedagog, jazykovědec a hudební teoretik </a:t>
            </a:r>
          </a:p>
          <a:p>
            <a:r>
              <a:rPr lang="cs-CZ" sz="2200" dirty="0" smtClean="0"/>
              <a:t>pocházel z bohaté měšťanské rodiny Blažků (pak pseudonym)</a:t>
            </a:r>
          </a:p>
          <a:p>
            <a:r>
              <a:rPr lang="cs-CZ" sz="2200" dirty="0" smtClean="0"/>
              <a:t>byl vzdělán doma i v zahraničí</a:t>
            </a:r>
          </a:p>
          <a:p>
            <a:r>
              <a:rPr lang="cs-CZ" sz="2200" dirty="0" smtClean="0"/>
              <a:t>ve </a:t>
            </a:r>
            <a:r>
              <a:rPr lang="cs-CZ" sz="2200" dirty="0" err="1" smtClean="0"/>
              <a:t>Wittenbergu</a:t>
            </a:r>
            <a:r>
              <a:rPr lang="cs-CZ" sz="2200" dirty="0" smtClean="0"/>
              <a:t> se seznámil s </a:t>
            </a:r>
            <a:r>
              <a:rPr lang="cs-CZ" sz="2200" b="1" dirty="0" smtClean="0">
                <a:solidFill>
                  <a:srgbClr val="C00000"/>
                </a:solidFill>
              </a:rPr>
              <a:t>Martinem </a:t>
            </a:r>
            <a:r>
              <a:rPr lang="cs-CZ" sz="2200" b="1" dirty="0" err="1" smtClean="0">
                <a:solidFill>
                  <a:srgbClr val="C00000"/>
                </a:solidFill>
              </a:rPr>
              <a:t>Lutherem</a:t>
            </a:r>
            <a:endParaRPr lang="cs-CZ" sz="2200" b="1" dirty="0" smtClean="0">
              <a:solidFill>
                <a:srgbClr val="C00000"/>
              </a:solidFill>
            </a:endParaRPr>
          </a:p>
          <a:p>
            <a:r>
              <a:rPr lang="cs-CZ" sz="2200" dirty="0" smtClean="0"/>
              <a:t>usadil se v </a:t>
            </a:r>
            <a:r>
              <a:rPr lang="cs-CZ" sz="2200" b="1" dirty="0" smtClean="0"/>
              <a:t>Ivančicích u Brna </a:t>
            </a:r>
            <a:r>
              <a:rPr lang="cs-CZ" sz="2200" dirty="0" smtClean="0"/>
              <a:t>– odtud </a:t>
            </a:r>
            <a:r>
              <a:rPr lang="cs-CZ" sz="2200" b="1" dirty="0" smtClean="0">
                <a:solidFill>
                  <a:srgbClr val="0070C0"/>
                </a:solidFill>
              </a:rPr>
              <a:t>řídil činnost bratrské tiskárny</a:t>
            </a:r>
          </a:p>
          <a:p>
            <a:r>
              <a:rPr lang="cs-CZ" sz="2200" dirty="0" smtClean="0"/>
              <a:t>věnoval se </a:t>
            </a:r>
            <a:r>
              <a:rPr lang="cs-CZ" sz="2200" b="1" dirty="0" smtClean="0"/>
              <a:t>obnově bratrského archivu </a:t>
            </a:r>
            <a:r>
              <a:rPr lang="cs-CZ" sz="2200" dirty="0" smtClean="0"/>
              <a:t>– zničil ho požár</a:t>
            </a:r>
          </a:p>
          <a:p>
            <a:r>
              <a:rPr lang="cs-CZ" sz="2200" b="1" dirty="0" smtClean="0">
                <a:solidFill>
                  <a:srgbClr val="0070C0"/>
                </a:solidFill>
              </a:rPr>
              <a:t>psal česky</a:t>
            </a:r>
            <a:r>
              <a:rPr lang="cs-CZ" sz="2200" dirty="0" smtClean="0"/>
              <a:t>, </a:t>
            </a:r>
            <a:r>
              <a:rPr lang="cs-CZ" sz="2200" b="1" dirty="0" smtClean="0">
                <a:solidFill>
                  <a:srgbClr val="0070C0"/>
                </a:solidFill>
              </a:rPr>
              <a:t>významně přispěl k vývoji českého jazyka a jazykovědy</a:t>
            </a:r>
          </a:p>
          <a:p>
            <a:r>
              <a:rPr lang="cs-CZ" sz="2200" b="1" dirty="0" smtClean="0"/>
              <a:t>nelibě nesl užívání hovorových slov a nářečních tvarů</a:t>
            </a:r>
          </a:p>
          <a:p>
            <a:r>
              <a:rPr lang="cs-CZ" sz="2200" b="1" dirty="0" smtClean="0"/>
              <a:t>dbal o ustálený způsob mluvy </a:t>
            </a:r>
            <a:r>
              <a:rPr lang="cs-CZ" sz="2200" dirty="0" smtClean="0"/>
              <a:t>(ale i cizí slova a archaismy)</a:t>
            </a:r>
            <a:endParaRPr lang="cs-CZ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700" b="1" dirty="0" smtClean="0">
                <a:solidFill>
                  <a:srgbClr val="FF0000"/>
                </a:solidFill>
              </a:rPr>
              <a:t>JAN BLAHOSLAV</a:t>
            </a: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DÍLO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400" b="1" dirty="0" smtClean="0">
                <a:solidFill>
                  <a:srgbClr val="FF0000"/>
                </a:solidFill>
              </a:rPr>
              <a:t>AKTA JEDNOTY BRATRSKÉ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 </a:t>
            </a:r>
            <a:r>
              <a:rPr lang="cs-CZ" sz="3800" b="1" dirty="0" smtClean="0"/>
              <a:t>soubor historických zpráv a pramenů k dějinám Jednoty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 významná historiografická práce – velký význam pro poznání dějin JB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 </a:t>
            </a:r>
            <a:r>
              <a:rPr lang="cs-CZ" sz="3800" b="1" dirty="0" smtClean="0">
                <a:solidFill>
                  <a:srgbClr val="0070C0"/>
                </a:solidFill>
              </a:rPr>
              <a:t>8 svazků </a:t>
            </a:r>
            <a:r>
              <a:rPr lang="cs-CZ" sz="3800" dirty="0" smtClean="0"/>
              <a:t>– obsahují i výklady o autorech duchovních písní a jejich literární charakteristiky (tímto přispěl do literární historie)</a:t>
            </a:r>
          </a:p>
          <a:p>
            <a:pPr>
              <a:buNone/>
            </a:pPr>
            <a:endParaRPr lang="cs-CZ" sz="4500" b="1" dirty="0" smtClean="0">
              <a:solidFill>
                <a:srgbClr val="FF0000"/>
              </a:solidFill>
            </a:endParaRPr>
          </a:p>
          <a:p>
            <a:r>
              <a:rPr lang="cs-CZ" sz="4400" b="1" dirty="0" smtClean="0">
                <a:solidFill>
                  <a:srgbClr val="FF0000"/>
                </a:solidFill>
              </a:rPr>
              <a:t>MUSICA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 </a:t>
            </a:r>
            <a:r>
              <a:rPr lang="cs-CZ" sz="3800" b="1" dirty="0" smtClean="0"/>
              <a:t>učebnice hudební teorie pro zpěváky, kteří neuměli latinsky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 obsahovala i rady pro skladatele písní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r>
              <a:rPr lang="cs-CZ" sz="4400" b="1" dirty="0" smtClean="0">
                <a:solidFill>
                  <a:srgbClr val="FF0000"/>
                </a:solidFill>
              </a:rPr>
              <a:t>KANCIONÁL IVANČICKÝ (původně ŠAMOTULSKÝ KANCIONÁL)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 vedl redakci ŠK, </a:t>
            </a:r>
            <a:r>
              <a:rPr lang="cs-CZ" sz="3800" b="1" dirty="0" smtClean="0"/>
              <a:t>přispěl do něj desítkami písní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 obsahuje </a:t>
            </a:r>
            <a:r>
              <a:rPr lang="cs-CZ" sz="3800" b="1" dirty="0" smtClean="0">
                <a:solidFill>
                  <a:srgbClr val="0070C0"/>
                </a:solidFill>
              </a:rPr>
              <a:t>lidové duchovní písně</a:t>
            </a:r>
            <a:endParaRPr lang="cs-CZ" sz="3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JAN BLAHOSLAV 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</a:rPr>
              <a:t>PŘEKLAD NOVÉHO ZÁKONA </a:t>
            </a:r>
            <a:r>
              <a:rPr lang="cs-CZ" sz="3800" b="1" dirty="0" smtClean="0"/>
              <a:t>(1564)</a:t>
            </a:r>
            <a:endParaRPr lang="cs-CZ" sz="3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stal se vzorem pro bratrskou bibli </a:t>
            </a:r>
            <a:r>
              <a:rPr lang="cs-CZ" dirty="0" smtClean="0"/>
              <a:t>– </a:t>
            </a:r>
            <a:r>
              <a:rPr lang="cs-CZ" b="1" dirty="0" smtClean="0">
                <a:solidFill>
                  <a:srgbClr val="0070C0"/>
                </a:solidFill>
              </a:rPr>
              <a:t>vytištěna později v Kralicích v šesti dílech (tzv. Šestidílka)</a:t>
            </a:r>
          </a:p>
          <a:p>
            <a:r>
              <a:rPr lang="cs-CZ" dirty="0" smtClean="0"/>
              <a:t>po Bílé hoře byla na dlouhou dobu </a:t>
            </a:r>
            <a:r>
              <a:rPr lang="cs-CZ" b="1" dirty="0" smtClean="0">
                <a:solidFill>
                  <a:srgbClr val="0070C0"/>
                </a:solidFill>
              </a:rPr>
              <a:t>vzorem jazykové správnosti</a:t>
            </a:r>
          </a:p>
          <a:p>
            <a:r>
              <a:rPr lang="cs-CZ" dirty="0" err="1" smtClean="0"/>
              <a:t>Blahoslavův</a:t>
            </a:r>
            <a:r>
              <a:rPr lang="cs-CZ" dirty="0" smtClean="0"/>
              <a:t> překlad Nového zákona do češtiny </a:t>
            </a:r>
            <a:r>
              <a:rPr lang="cs-CZ" b="1" dirty="0" smtClean="0"/>
              <a:t>ovlivnil další překladatele, kteří pak do češtiny přeložili i Starý zákon 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u překladu uplatněna zásada přesného textu</a:t>
            </a:r>
          </a:p>
          <a:p>
            <a:r>
              <a:rPr lang="cs-CZ" dirty="0" smtClean="0"/>
              <a:t>neuměl výborně řecky – poučoval se o smyslu řeckého textu ze soudobého vědeckého překladu Nového zákona do latiny, ale také z oficiálního textu římské církve (tzv. </a:t>
            </a:r>
            <a:r>
              <a:rPr lang="cs-CZ" b="1" dirty="0" smtClean="0"/>
              <a:t>Vulgáty</a:t>
            </a:r>
            <a:r>
              <a:rPr lang="cs-CZ" dirty="0" smtClean="0"/>
              <a:t> – kritizována reformátory a humanisty)</a:t>
            </a:r>
          </a:p>
          <a:p>
            <a:r>
              <a:rPr lang="cs-CZ" dirty="0" smtClean="0"/>
              <a:t>při překladu myslel hlavně na bohoslužebnou funkci textu</a:t>
            </a:r>
          </a:p>
          <a:p>
            <a:r>
              <a:rPr lang="cs-CZ" dirty="0" smtClean="0"/>
              <a:t>J. Blahoslav – prokázal, že je </a:t>
            </a:r>
            <a:r>
              <a:rPr lang="cs-CZ" b="1" dirty="0" smtClean="0">
                <a:solidFill>
                  <a:srgbClr val="0070C0"/>
                </a:solidFill>
              </a:rPr>
              <a:t>výborný znalec jazyka</a:t>
            </a:r>
            <a:endParaRPr lang="cs-CZ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JAN BLAHOSLAV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</a:rPr>
              <a:t>GRAMATIKA ČESKÁ </a:t>
            </a:r>
            <a:r>
              <a:rPr lang="cs-CZ" sz="3800" b="1" dirty="0" smtClean="0"/>
              <a:t>(1551 – 1571)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rozsáhlé dílo o jazyce</a:t>
            </a:r>
            <a:r>
              <a:rPr lang="cs-CZ" dirty="0" smtClean="0"/>
              <a:t>, vzniklo na základě starší mluvnice</a:t>
            </a:r>
          </a:p>
          <a:p>
            <a:r>
              <a:rPr lang="cs-CZ" b="1" dirty="0" smtClean="0"/>
              <a:t>posloužila jako jazyková příručka při překladu Nového zákona</a:t>
            </a:r>
          </a:p>
          <a:p>
            <a:r>
              <a:rPr lang="cs-CZ" dirty="0" smtClean="0"/>
              <a:t>J. Blahoslav přistupoval k jazyku citově, oceňoval jazykovou vybroušenost a krásu, proto připouštěl i knižní tvary</a:t>
            </a:r>
          </a:p>
          <a:p>
            <a:r>
              <a:rPr lang="cs-CZ" dirty="0" smtClean="0"/>
              <a:t>neodmítal hovorovou mluvu a dialekty, </a:t>
            </a:r>
            <a:r>
              <a:rPr lang="cs-CZ" b="1" dirty="0" smtClean="0">
                <a:solidFill>
                  <a:srgbClr val="0070C0"/>
                </a:solidFill>
              </a:rPr>
              <a:t>šlo mu ale o jasné odlišení od spisovné jazykové normy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měřítko jazykové správnosti – krása řeči</a:t>
            </a:r>
          </a:p>
          <a:p>
            <a:r>
              <a:rPr lang="cs-CZ" b="1" dirty="0" smtClean="0"/>
              <a:t>snaha pěstovat kulturu mluveného projevu jazyka</a:t>
            </a:r>
          </a:p>
          <a:p>
            <a:r>
              <a:rPr lang="cs-CZ" dirty="0" smtClean="0"/>
              <a:t>je zde stručná zmínka o ostatních slovanských jazycích</a:t>
            </a:r>
          </a:p>
          <a:p>
            <a:r>
              <a:rPr lang="cs-CZ" dirty="0" smtClean="0"/>
              <a:t>J. Blahoslav se zabývá </a:t>
            </a:r>
            <a:r>
              <a:rPr lang="cs-CZ" b="1" dirty="0" smtClean="0"/>
              <a:t>metaforou, užíváním cizích slov, hodnotí jazyk starších českých autorů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JAN BLAHOSLAV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FILIPIKA PROTI MISOMUSŮM </a:t>
            </a:r>
            <a:r>
              <a:rPr lang="cs-CZ" sz="3800" b="1" dirty="0" smtClean="0"/>
              <a:t>(1567)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krátký polemický spis </a:t>
            </a:r>
            <a:r>
              <a:rPr lang="cs-CZ" dirty="0" smtClean="0"/>
              <a:t>proti Janu Augustovi (dřívější biskup JB) a jeho názoru o zbytečnosti vzdělání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filipika </a:t>
            </a:r>
            <a:r>
              <a:rPr lang="cs-CZ" dirty="0" smtClean="0"/>
              <a:t>–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útočná řeč, výmluvná řeč s pádnými důkazy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misomusové</a:t>
            </a:r>
            <a:r>
              <a:rPr lang="cs-CZ" dirty="0" smtClean="0"/>
              <a:t> – </a:t>
            </a:r>
            <a:r>
              <a:rPr lang="cs-CZ" b="1" dirty="0" smtClean="0">
                <a:solidFill>
                  <a:srgbClr val="0070C0"/>
                </a:solidFill>
              </a:rPr>
              <a:t>nepřátelé vzdělání</a:t>
            </a:r>
          </a:p>
          <a:p>
            <a:r>
              <a:rPr lang="cs-CZ" dirty="0" smtClean="0"/>
              <a:t>J. Blahoslav se zaměřil na vědění a vzdělání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podporoval vzdělání, oceňoval jeho význam pro rozvoj člověka i církve</a:t>
            </a:r>
          </a:p>
          <a:p>
            <a:r>
              <a:rPr lang="cs-CZ" dirty="0" smtClean="0"/>
              <a:t>JB se tím otevřela vyššímu vzdělání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ČESKÁ LITERATURA</a:t>
            </a:r>
            <a:br>
              <a:rPr lang="cs-CZ" sz="3600" b="1" dirty="0" smtClean="0">
                <a:solidFill>
                  <a:srgbClr val="FF0000"/>
                </a:solidFill>
              </a:rPr>
            </a:br>
            <a:r>
              <a:rPr lang="cs-CZ" sz="4200" b="1" dirty="0" smtClean="0">
                <a:solidFill>
                  <a:srgbClr val="FF0000"/>
                </a:solidFill>
              </a:rPr>
              <a:t> VIKTORIN KORNEL ZE VŠEHRD </a:t>
            </a: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4900" b="1" dirty="0" smtClean="0"/>
              <a:t>                                     (</a:t>
            </a:r>
            <a:r>
              <a:rPr lang="cs-CZ" sz="4900" b="1" dirty="0"/>
              <a:t>1460 – 1520)</a:t>
            </a:r>
            <a:endParaRPr lang="cs-CZ" sz="4900" dirty="0"/>
          </a:p>
          <a:p>
            <a:pPr lvl="0"/>
            <a:r>
              <a:rPr lang="cs-CZ" sz="4400" b="1" dirty="0"/>
              <a:t>univerzitní mistr, právník</a:t>
            </a:r>
            <a:r>
              <a:rPr lang="cs-CZ" sz="4400" dirty="0"/>
              <a:t>, umřel na mor, </a:t>
            </a:r>
            <a:r>
              <a:rPr lang="cs-CZ" sz="4400" b="1" dirty="0">
                <a:solidFill>
                  <a:srgbClr val="0070C0"/>
                </a:solidFill>
              </a:rPr>
              <a:t>psal česky i latinsky</a:t>
            </a:r>
          </a:p>
          <a:p>
            <a:pPr lvl="0"/>
            <a:r>
              <a:rPr lang="cs-CZ" sz="4400" dirty="0"/>
              <a:t>osobně poznal Bohuslava </a:t>
            </a:r>
            <a:r>
              <a:rPr lang="cs-CZ" sz="4400" dirty="0" err="1"/>
              <a:t>Hasištejnského</a:t>
            </a:r>
            <a:r>
              <a:rPr lang="cs-CZ" sz="4400" dirty="0"/>
              <a:t> z Lobkovic – později mají rozdílné názory na náboženství</a:t>
            </a:r>
          </a:p>
          <a:p>
            <a:pPr lvl="0"/>
            <a:r>
              <a:rPr lang="cs-CZ" sz="4400" dirty="0"/>
              <a:t>stoupenec </a:t>
            </a:r>
            <a:r>
              <a:rPr lang="cs-CZ" sz="4400" b="1" dirty="0">
                <a:solidFill>
                  <a:srgbClr val="0070C0"/>
                </a:solidFill>
              </a:rPr>
              <a:t>Jednoty bratrské</a:t>
            </a:r>
          </a:p>
          <a:p>
            <a:pPr lvl="0"/>
            <a:r>
              <a:rPr lang="cs-CZ" sz="4400" dirty="0"/>
              <a:t>děkan na univerzitě, pak </a:t>
            </a:r>
            <a:r>
              <a:rPr lang="cs-CZ" sz="4400" b="1" dirty="0"/>
              <a:t>pracoval u zemského soudu</a:t>
            </a:r>
          </a:p>
          <a:p>
            <a:pPr>
              <a:buFont typeface="Wingdings" pitchFamily="2" charset="2"/>
              <a:buChar char="Ø"/>
            </a:pPr>
            <a:r>
              <a:rPr lang="cs-CZ" sz="4400" b="1" dirty="0">
                <a:solidFill>
                  <a:srgbClr val="0070C0"/>
                </a:solidFill>
              </a:rPr>
              <a:t>v zápase šlechty a měšťanstva o politickou moc ve státě stojí na straně měšťanstva </a:t>
            </a:r>
            <a:r>
              <a:rPr lang="cs-CZ" sz="4400" dirty="0"/>
              <a:t>(byl měšťan povýšený do šlechtického stavu)</a:t>
            </a:r>
            <a:endParaRPr lang="cs-CZ" sz="4400" b="1" dirty="0">
              <a:solidFill>
                <a:srgbClr val="0070C0"/>
              </a:solidFill>
            </a:endParaRPr>
          </a:p>
          <a:p>
            <a:r>
              <a:rPr lang="cs-CZ" sz="4400" b="1" dirty="0">
                <a:solidFill>
                  <a:srgbClr val="C00000"/>
                </a:solidFill>
              </a:rPr>
              <a:t>zakladatel a teoretik českého humanistického překladatelství </a:t>
            </a:r>
            <a:r>
              <a:rPr lang="cs-CZ" sz="4400" dirty="0"/>
              <a:t>– nepřekládat otrocky, ale ani volně, tj. </a:t>
            </a:r>
            <a:r>
              <a:rPr lang="cs-CZ" sz="4400" b="1" dirty="0"/>
              <a:t>podle smyslu </a:t>
            </a:r>
          </a:p>
          <a:p>
            <a:pPr lvl="0"/>
            <a:r>
              <a:rPr lang="cs-CZ" sz="4400" b="1" dirty="0"/>
              <a:t>důraz na jazykovou dokonalost</a:t>
            </a:r>
          </a:p>
          <a:p>
            <a:pPr lvl="0"/>
            <a:r>
              <a:rPr lang="cs-CZ" sz="4400" b="1" dirty="0"/>
              <a:t>chtěl, aby se </a:t>
            </a:r>
            <a:r>
              <a:rPr lang="cs-CZ" sz="4400" b="1" dirty="0">
                <a:solidFill>
                  <a:srgbClr val="0070C0"/>
                </a:solidFill>
              </a:rPr>
              <a:t>čeština vyrovnala latině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VIKTORIN KORNEL ZE VŠEHRD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KNIHY DEVATERY 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sz="4300" b="1" dirty="0">
                <a:solidFill>
                  <a:srgbClr val="C00000"/>
                </a:solidFill>
              </a:rPr>
              <a:t>O </a:t>
            </a:r>
            <a:r>
              <a:rPr lang="cs-CZ" sz="4300" b="1" dirty="0" err="1">
                <a:solidFill>
                  <a:srgbClr val="C00000"/>
                </a:solidFill>
              </a:rPr>
              <a:t>práviech</a:t>
            </a:r>
            <a:r>
              <a:rPr lang="cs-CZ" sz="4300" b="1" dirty="0">
                <a:solidFill>
                  <a:srgbClr val="C00000"/>
                </a:solidFill>
              </a:rPr>
              <a:t>, o </a:t>
            </a:r>
            <a:r>
              <a:rPr lang="cs-CZ" sz="4300" b="1" dirty="0" err="1">
                <a:solidFill>
                  <a:srgbClr val="C00000"/>
                </a:solidFill>
              </a:rPr>
              <a:t>súdiech</a:t>
            </a:r>
            <a:r>
              <a:rPr lang="cs-CZ" sz="4300" b="1" dirty="0">
                <a:solidFill>
                  <a:srgbClr val="C00000"/>
                </a:solidFill>
              </a:rPr>
              <a:t> i o </a:t>
            </a:r>
            <a:r>
              <a:rPr lang="cs-CZ" sz="4300" b="1" dirty="0" err="1">
                <a:solidFill>
                  <a:srgbClr val="C00000"/>
                </a:solidFill>
              </a:rPr>
              <a:t>dskách</a:t>
            </a:r>
            <a:r>
              <a:rPr lang="cs-CZ" sz="4300" b="1" dirty="0">
                <a:solidFill>
                  <a:srgbClr val="C00000"/>
                </a:solidFill>
              </a:rPr>
              <a:t> země české knihy devatery (1499)</a:t>
            </a:r>
            <a:endParaRPr lang="cs-CZ" sz="4300" dirty="0">
              <a:solidFill>
                <a:srgbClr val="C00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cs-CZ" sz="3300" b="1" dirty="0">
                <a:solidFill>
                  <a:srgbClr val="0070C0"/>
                </a:solidFill>
              </a:rPr>
              <a:t>prostá právní příručka, vznikla na základě jeho právnické praxe u zemského soudu </a:t>
            </a:r>
          </a:p>
          <a:p>
            <a:pPr lvl="1">
              <a:buFont typeface="Wingdings" pitchFamily="2" charset="2"/>
              <a:buChar char="Ø"/>
            </a:pPr>
            <a:r>
              <a:rPr lang="cs-CZ" sz="3500" dirty="0"/>
              <a:t>hojně </a:t>
            </a:r>
            <a:r>
              <a:rPr lang="cs-CZ" sz="3500" b="1" dirty="0"/>
              <a:t>cituje antické autory </a:t>
            </a:r>
            <a:r>
              <a:rPr lang="cs-CZ" sz="3500" dirty="0"/>
              <a:t>(zejména Cicerona)</a:t>
            </a:r>
          </a:p>
          <a:p>
            <a:pPr lvl="1">
              <a:buFont typeface="Wingdings" pitchFamily="2" charset="2"/>
              <a:buChar char="Ø"/>
            </a:pPr>
            <a:r>
              <a:rPr lang="cs-CZ" sz="3500" b="1" dirty="0"/>
              <a:t>snaží se podpořit úsilí měšťanstva v zápase měst se šlechtou</a:t>
            </a:r>
          </a:p>
          <a:p>
            <a:pPr lvl="1">
              <a:buFont typeface="Wingdings" pitchFamily="2" charset="2"/>
              <a:buChar char="Ø"/>
            </a:pPr>
            <a:r>
              <a:rPr lang="cs-CZ" sz="3500" dirty="0"/>
              <a:t> kniha ve své době nevyšla tiskem – uzákoněno Vladislavské zřízení zemské (1500) – hájilo zájmy šlechty proti právům měst</a:t>
            </a:r>
          </a:p>
          <a:p>
            <a:pPr lvl="1">
              <a:buFont typeface="Wingdings" pitchFamily="2" charset="2"/>
              <a:buChar char="Ø"/>
            </a:pPr>
            <a:r>
              <a:rPr lang="cs-CZ" sz="3500" dirty="0"/>
              <a:t> </a:t>
            </a:r>
            <a:r>
              <a:rPr lang="cs-CZ" sz="3500" b="1" dirty="0"/>
              <a:t>autor se pak vzdal veřejné činnosti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ZNAKY HUMANISMU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cs-CZ" sz="4600" b="1" dirty="0" smtClean="0">
                <a:solidFill>
                  <a:srgbClr val="FF0000"/>
                </a:solidFill>
              </a:rPr>
              <a:t>literární hnutí 15. a 16. st.</a:t>
            </a:r>
            <a:r>
              <a:rPr lang="cs-CZ" sz="4600" dirty="0" smtClean="0"/>
              <a:t>, </a:t>
            </a:r>
            <a:r>
              <a:rPr lang="cs-CZ" sz="4600" b="1" dirty="0" smtClean="0"/>
              <a:t>v českých zemích rozvoj až v 16. století </a:t>
            </a:r>
            <a:r>
              <a:rPr lang="cs-CZ" sz="4600" dirty="0" smtClean="0"/>
              <a:t>(vyrovnávání s husitskou revolucí, kulturní a politická izolace)</a:t>
            </a:r>
          </a:p>
          <a:p>
            <a:pPr lvl="0"/>
            <a:r>
              <a:rPr lang="cs-CZ" sz="4600" b="1" dirty="0" smtClean="0"/>
              <a:t>dvě linie literatury </a:t>
            </a:r>
            <a:r>
              <a:rPr lang="cs-CZ" sz="4600" dirty="0" smtClean="0"/>
              <a:t>- </a:t>
            </a:r>
            <a:r>
              <a:rPr lang="cs-CZ" sz="4600" b="1" dirty="0" smtClean="0">
                <a:solidFill>
                  <a:srgbClr val="C00000"/>
                </a:solidFill>
              </a:rPr>
              <a:t>LATINSKÝ a ČESKÝ humanismus</a:t>
            </a:r>
          </a:p>
          <a:p>
            <a:pPr lvl="0"/>
            <a:r>
              <a:rPr lang="cs-CZ" sz="4600" b="1" dirty="0" smtClean="0"/>
              <a:t>cíl </a:t>
            </a:r>
            <a:r>
              <a:rPr lang="cs-CZ" sz="4600" dirty="0" smtClean="0"/>
              <a:t>– </a:t>
            </a:r>
            <a:r>
              <a:rPr lang="cs-CZ" sz="4600" b="1" dirty="0" smtClean="0">
                <a:solidFill>
                  <a:srgbClr val="C00000"/>
                </a:solidFill>
              </a:rPr>
              <a:t>obrodit člověka podle antiky, důraz na lidství a lidskost</a:t>
            </a:r>
            <a:endParaRPr lang="cs-CZ" sz="4600" dirty="0" smtClean="0">
              <a:solidFill>
                <a:srgbClr val="C00000"/>
              </a:solidFill>
            </a:endParaRPr>
          </a:p>
          <a:p>
            <a:pPr lvl="0"/>
            <a:r>
              <a:rPr lang="cs-CZ" sz="4600" dirty="0" smtClean="0"/>
              <a:t>bývá nazýván </a:t>
            </a:r>
            <a:r>
              <a:rPr lang="cs-CZ" sz="4600" b="1" dirty="0" smtClean="0">
                <a:solidFill>
                  <a:srgbClr val="0070C0"/>
                </a:solidFill>
              </a:rPr>
              <a:t>renesanční humanismus </a:t>
            </a:r>
          </a:p>
          <a:p>
            <a:pPr lvl="0">
              <a:buFont typeface="Wingdings" pitchFamily="2" charset="2"/>
              <a:buChar char="Ø"/>
            </a:pPr>
            <a:r>
              <a:rPr lang="cs-CZ" sz="4600" b="1" dirty="0" smtClean="0">
                <a:solidFill>
                  <a:srgbClr val="0070C0"/>
                </a:solidFill>
              </a:rPr>
              <a:t>s renesancí časově i myšlenkově souvisí</a:t>
            </a:r>
          </a:p>
          <a:p>
            <a:pPr lvl="0"/>
            <a:r>
              <a:rPr lang="cs-CZ" sz="4600" b="1" dirty="0" smtClean="0"/>
              <a:t>žánry</a:t>
            </a:r>
            <a:r>
              <a:rPr lang="cs-CZ" sz="4600" dirty="0" smtClean="0"/>
              <a:t> –</a:t>
            </a:r>
            <a:r>
              <a:rPr lang="cs-CZ" sz="4600" dirty="0" smtClean="0">
                <a:solidFill>
                  <a:srgbClr val="C00000"/>
                </a:solidFill>
              </a:rPr>
              <a:t> </a:t>
            </a:r>
            <a:r>
              <a:rPr lang="cs-CZ" sz="4600" b="1" dirty="0" smtClean="0">
                <a:solidFill>
                  <a:srgbClr val="C00000"/>
                </a:solidFill>
              </a:rPr>
              <a:t>píseň, satira, bajka, komedie, tragédie, historie, kronika</a:t>
            </a:r>
          </a:p>
          <a:p>
            <a:pPr lvl="0">
              <a:buNone/>
            </a:pPr>
            <a:endParaRPr lang="cs-CZ" sz="3700" dirty="0"/>
          </a:p>
          <a:p>
            <a:pPr lvl="0"/>
            <a:r>
              <a:rPr lang="cs-CZ" sz="5100" b="1" dirty="0">
                <a:solidFill>
                  <a:srgbClr val="FF0000"/>
                </a:solidFill>
              </a:rPr>
              <a:t>raný humanismus (1471 – 1526)</a:t>
            </a:r>
          </a:p>
          <a:p>
            <a:pPr lvl="0">
              <a:buFont typeface="Wingdings" pitchFamily="2" charset="2"/>
              <a:buChar char="Ø"/>
            </a:pPr>
            <a:r>
              <a:rPr lang="cs-CZ" sz="5100" b="1" dirty="0">
                <a:solidFill>
                  <a:srgbClr val="0070C0"/>
                </a:solidFill>
              </a:rPr>
              <a:t>kryje se s dobou vlády jagellonského rodu</a:t>
            </a:r>
            <a:r>
              <a:rPr lang="cs-CZ" sz="5100" dirty="0"/>
              <a:t> </a:t>
            </a:r>
          </a:p>
          <a:p>
            <a:pPr lvl="0"/>
            <a:r>
              <a:rPr lang="cs-CZ" sz="5100" b="1" dirty="0">
                <a:solidFill>
                  <a:srgbClr val="FF0000"/>
                </a:solidFill>
              </a:rPr>
              <a:t>vrcholný humanismus (1526 – 1620)</a:t>
            </a:r>
          </a:p>
          <a:p>
            <a:pPr lvl="0">
              <a:buFont typeface="Wingdings" pitchFamily="2" charset="2"/>
              <a:buChar char="Ø"/>
            </a:pPr>
            <a:r>
              <a:rPr lang="cs-CZ" sz="5100" b="1" dirty="0">
                <a:solidFill>
                  <a:srgbClr val="0070C0"/>
                </a:solidFill>
              </a:rPr>
              <a:t>doba od nástupu Habsburků na český trůn do porážky stavovského povstání na Bílé hoře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ČESKÁ LITERATURA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sz="4700" b="1" dirty="0" smtClean="0">
                <a:solidFill>
                  <a:srgbClr val="FF0000"/>
                </a:solidFill>
              </a:rPr>
              <a:t>MIKULÁŠ KONÁČ Z HODIŠKOVA </a:t>
            </a: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100" b="1" dirty="0" smtClean="0"/>
              <a:t>                                   (? </a:t>
            </a:r>
            <a:r>
              <a:rPr lang="cs-CZ" sz="4100" b="1" dirty="0"/>
              <a:t>– 1546?)</a:t>
            </a:r>
            <a:endParaRPr lang="cs-CZ" sz="4100" dirty="0"/>
          </a:p>
          <a:p>
            <a:pPr lvl="0"/>
            <a:r>
              <a:rPr lang="cs-CZ" sz="3600" b="1" dirty="0"/>
              <a:t>pražský tiskař, majitel tiskárny, vydavatel, </a:t>
            </a:r>
            <a:r>
              <a:rPr lang="cs-CZ" sz="3600" b="1" dirty="0">
                <a:solidFill>
                  <a:srgbClr val="0070C0"/>
                </a:solidFill>
              </a:rPr>
              <a:t>překládal z latiny</a:t>
            </a:r>
          </a:p>
          <a:p>
            <a:pPr lvl="0"/>
            <a:r>
              <a:rPr lang="cs-CZ" sz="3600" dirty="0"/>
              <a:t>vydával první letákové noviny a zábavnou literaturu s moralizující tendencí</a:t>
            </a:r>
          </a:p>
          <a:p>
            <a:pPr lvl="0"/>
            <a:r>
              <a:rPr lang="cs-CZ" sz="3600" b="1" dirty="0">
                <a:solidFill>
                  <a:srgbClr val="0070C0"/>
                </a:solidFill>
              </a:rPr>
              <a:t>zakladatel českého humanistického dramatu</a:t>
            </a:r>
          </a:p>
          <a:p>
            <a:pPr lvl="0">
              <a:buNone/>
            </a:pPr>
            <a:r>
              <a:rPr lang="cs-CZ" sz="4100" b="1" dirty="0">
                <a:solidFill>
                  <a:srgbClr val="FF0000"/>
                </a:solidFill>
              </a:rPr>
              <a:t>Hra </a:t>
            </a:r>
            <a:r>
              <a:rPr lang="cs-CZ" sz="4100" b="1" dirty="0" err="1">
                <a:solidFill>
                  <a:srgbClr val="FF0000"/>
                </a:solidFill>
              </a:rPr>
              <a:t>pěknejch</a:t>
            </a:r>
            <a:r>
              <a:rPr lang="cs-CZ" sz="4100" b="1" dirty="0">
                <a:solidFill>
                  <a:srgbClr val="FF0000"/>
                </a:solidFill>
              </a:rPr>
              <a:t> přípovídek</a:t>
            </a:r>
            <a:r>
              <a:rPr lang="cs-CZ" sz="4100" dirty="0">
                <a:solidFill>
                  <a:srgbClr val="FF0000"/>
                </a:solidFill>
              </a:rPr>
              <a:t> </a:t>
            </a:r>
          </a:p>
          <a:p>
            <a:pPr lvl="0"/>
            <a:r>
              <a:rPr lang="cs-CZ" sz="3400" dirty="0"/>
              <a:t>předmluva – poslyšte…, naučení na závěr</a:t>
            </a:r>
          </a:p>
          <a:p>
            <a:pPr lvl="0"/>
            <a:r>
              <a:rPr lang="cs-CZ" sz="3400" dirty="0"/>
              <a:t>vystupují Štěstí, Chudoba, Neštěstí </a:t>
            </a:r>
          </a:p>
          <a:p>
            <a:pPr lvl="0"/>
            <a:r>
              <a:rPr lang="cs-CZ" sz="3400" dirty="0"/>
              <a:t>Štěstí se posmívá Chudobě, pobijí se, Chudoba zvítězí, za trest musí Štěstí upoutat ke stromu Neštěstí</a:t>
            </a:r>
          </a:p>
          <a:p>
            <a:pPr lvl="0"/>
            <a:r>
              <a:rPr lang="cs-CZ" sz="3400" dirty="0"/>
              <a:t>Neštěstí truchlí, ale doufá, že ho někdo z lidí odváže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700" b="1" dirty="0" smtClean="0">
                <a:solidFill>
                  <a:srgbClr val="FF0000"/>
                </a:solidFill>
              </a:rPr>
              <a:t>JIŘÍ MELANTRICH Z AVENTINA</a:t>
            </a: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000" b="1" dirty="0" smtClean="0"/>
              <a:t>(1511 – 1580)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tiskař, pozvedl český knihtisk</a:t>
            </a:r>
          </a:p>
          <a:p>
            <a:r>
              <a:rPr lang="cs-CZ" dirty="0" smtClean="0"/>
              <a:t>z kališnické nemajetné rodiny, původně chtěl být teolog, ale na studiích v Norimberku ho zaujalo tiskařství</a:t>
            </a:r>
          </a:p>
          <a:p>
            <a:r>
              <a:rPr lang="cs-CZ" sz="4300" b="1" dirty="0" smtClean="0"/>
              <a:t>vydal asi 200 titulů náboženské, ale hlavně naučné literatury, také zábavnou  literaturu pro široké vrstvy </a:t>
            </a:r>
            <a:r>
              <a:rPr lang="cs-CZ" sz="4300" dirty="0" smtClean="0"/>
              <a:t>(pranostiky, snáře, hrůzostrašné příběhy)</a:t>
            </a:r>
          </a:p>
          <a:p>
            <a:r>
              <a:rPr lang="cs-CZ" sz="4100" b="1" dirty="0" smtClean="0">
                <a:solidFill>
                  <a:srgbClr val="C00000"/>
                </a:solidFill>
              </a:rPr>
              <a:t>vydával hlavně překlady bible</a:t>
            </a:r>
          </a:p>
          <a:p>
            <a:r>
              <a:rPr lang="cs-CZ" sz="3400" b="1" dirty="0" smtClean="0"/>
              <a:t>vydal překlad herbáře italského lékaře </a:t>
            </a:r>
            <a:r>
              <a:rPr lang="cs-CZ" sz="3400" b="1" dirty="0" err="1" smtClean="0"/>
              <a:t>Mattioliho</a:t>
            </a:r>
            <a:endParaRPr lang="cs-CZ" sz="3400" b="1" dirty="0" smtClean="0"/>
          </a:p>
          <a:p>
            <a:r>
              <a:rPr lang="cs-CZ" sz="3400" b="1" dirty="0" smtClean="0">
                <a:solidFill>
                  <a:srgbClr val="0070C0"/>
                </a:solidFill>
              </a:rPr>
              <a:t>vydával knihy v češtině, němčině, latině, řečtině</a:t>
            </a:r>
          </a:p>
          <a:p>
            <a:r>
              <a:rPr lang="cs-CZ" sz="3400" dirty="0" smtClean="0"/>
              <a:t>jeho knihy – </a:t>
            </a:r>
            <a:r>
              <a:rPr lang="cs-CZ" sz="3400" b="1" dirty="0" smtClean="0">
                <a:solidFill>
                  <a:srgbClr val="0070C0"/>
                </a:solidFill>
              </a:rPr>
              <a:t>vkusná úprava, čistý tisk, vysoká odborná i jazyková úroveň, pěkný obrazový doprovod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ČESKÁ LITERATURA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sz="4700" b="1" dirty="0" smtClean="0">
                <a:solidFill>
                  <a:srgbClr val="FF0000"/>
                </a:solidFill>
              </a:rPr>
              <a:t>DANIEL ADAM Z VELESLAVÍNA 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800" b="1" dirty="0" smtClean="0"/>
              <a:t>                                    (</a:t>
            </a:r>
            <a:r>
              <a:rPr lang="cs-CZ" sz="3800" b="1" dirty="0"/>
              <a:t>1546 – 1599)</a:t>
            </a:r>
            <a:endParaRPr lang="cs-CZ" sz="3800" dirty="0"/>
          </a:p>
          <a:p>
            <a:pPr lvl="0"/>
            <a:r>
              <a:rPr lang="cs-CZ" dirty="0"/>
              <a:t>zeť Jiřího </a:t>
            </a:r>
            <a:r>
              <a:rPr lang="cs-CZ" dirty="0" err="1"/>
              <a:t>Melantricha</a:t>
            </a:r>
            <a:r>
              <a:rPr lang="cs-CZ" dirty="0"/>
              <a:t>, řídil jeho </a:t>
            </a:r>
            <a:r>
              <a:rPr lang="cs-CZ" b="1" dirty="0"/>
              <a:t>tiskárnu</a:t>
            </a:r>
            <a:endParaRPr lang="cs-CZ" dirty="0"/>
          </a:p>
          <a:p>
            <a:pPr lvl="0"/>
            <a:r>
              <a:rPr lang="cs-CZ" b="1" dirty="0">
                <a:solidFill>
                  <a:srgbClr val="0070C0"/>
                </a:solidFill>
              </a:rPr>
              <a:t>nejvýznamnější organizátor českého literárního života, univerzitní profesor, tiskař, nakladatel</a:t>
            </a:r>
          </a:p>
          <a:p>
            <a:pPr lvl="0"/>
            <a:r>
              <a:rPr lang="cs-CZ" b="1" dirty="0"/>
              <a:t>tajný stoupenec Jednoty bratrské</a:t>
            </a:r>
          </a:p>
          <a:p>
            <a:pPr lvl="0"/>
            <a:r>
              <a:rPr lang="cs-CZ" dirty="0"/>
              <a:t>pečlivé jazykové zpracování, velký kulturní rozhled, typografická úroveň – proto konec 16. st. </a:t>
            </a:r>
            <a:r>
              <a:rPr lang="cs-CZ" dirty="0" smtClean="0"/>
              <a:t>označováno </a:t>
            </a:r>
            <a:r>
              <a:rPr lang="cs-CZ" dirty="0"/>
              <a:t>jako </a:t>
            </a:r>
            <a:r>
              <a:rPr lang="cs-CZ" b="1" dirty="0">
                <a:solidFill>
                  <a:srgbClr val="C00000"/>
                </a:solidFill>
              </a:rPr>
              <a:t>doba </a:t>
            </a:r>
            <a:r>
              <a:rPr lang="cs-CZ" b="1" dirty="0" smtClean="0">
                <a:solidFill>
                  <a:srgbClr val="C00000"/>
                </a:solidFill>
              </a:rPr>
              <a:t>veleslavínská </a:t>
            </a:r>
            <a:r>
              <a:rPr lang="cs-CZ" dirty="0" smtClean="0"/>
              <a:t>(1809- vzor pro Dobrovského kodifikaci)</a:t>
            </a:r>
            <a:endParaRPr lang="cs-CZ" b="1" dirty="0">
              <a:solidFill>
                <a:srgbClr val="C00000"/>
              </a:solidFill>
            </a:endParaRPr>
          </a:p>
          <a:p>
            <a:pPr lvl="0"/>
            <a:r>
              <a:rPr lang="cs-CZ" b="1" dirty="0"/>
              <a:t>překladatel, autor předmluv</a:t>
            </a:r>
          </a:p>
          <a:p>
            <a:pPr lvl="0"/>
            <a:r>
              <a:rPr lang="cs-CZ" b="1" dirty="0" smtClean="0">
                <a:solidFill>
                  <a:srgbClr val="0070C0"/>
                </a:solidFill>
              </a:rPr>
              <a:t>zasloužil </a:t>
            </a:r>
            <a:r>
              <a:rPr lang="cs-CZ" b="1" dirty="0">
                <a:solidFill>
                  <a:srgbClr val="0070C0"/>
                </a:solidFill>
              </a:rPr>
              <a:t>se o </a:t>
            </a:r>
            <a:r>
              <a:rPr lang="cs-CZ" b="1" dirty="0" smtClean="0">
                <a:solidFill>
                  <a:srgbClr val="0070C0"/>
                </a:solidFill>
              </a:rPr>
              <a:t>kodifikaci humanistické češtiny </a:t>
            </a:r>
            <a:r>
              <a:rPr lang="cs-CZ" dirty="0" smtClean="0"/>
              <a:t>–</a:t>
            </a:r>
            <a:r>
              <a:rPr lang="cs-CZ" b="1" dirty="0" smtClean="0"/>
              <a:t> </a:t>
            </a:r>
            <a:r>
              <a:rPr lang="cs-CZ" b="1" dirty="0"/>
              <a:t>jazykové slovníky </a:t>
            </a:r>
            <a:r>
              <a:rPr lang="cs-CZ" dirty="0"/>
              <a:t>(1598) (čtyřjazyčné – k českým výrazům ekvivalenty v řečtině, latině a němčině)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7B01D-8F73-4F51-9BB1-D3AA8797B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DANIEL ADAM Z VELESLAVÍNA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KALENDÁŘ HISTORICKÝ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AE8E69-32BD-4AE3-9B7A-42098CAAF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jeho </a:t>
            </a:r>
            <a:r>
              <a:rPr lang="cs-CZ" b="1" dirty="0">
                <a:solidFill>
                  <a:srgbClr val="0070C0"/>
                </a:solidFill>
              </a:rPr>
              <a:t>jediné </a:t>
            </a:r>
            <a:r>
              <a:rPr lang="cs-CZ" b="1" dirty="0" smtClean="0">
                <a:solidFill>
                  <a:srgbClr val="0070C0"/>
                </a:solidFill>
              </a:rPr>
              <a:t>vlastní autorské </a:t>
            </a:r>
            <a:r>
              <a:rPr lang="cs-CZ" b="1" dirty="0">
                <a:solidFill>
                  <a:srgbClr val="0070C0"/>
                </a:solidFill>
              </a:rPr>
              <a:t>dílo</a:t>
            </a:r>
          </a:p>
          <a:p>
            <a:r>
              <a:rPr lang="cs-CZ" dirty="0"/>
              <a:t>věnoval se </a:t>
            </a:r>
            <a:r>
              <a:rPr lang="cs-CZ" b="1" dirty="0"/>
              <a:t>populárnímu dějepisectví</a:t>
            </a:r>
          </a:p>
          <a:p>
            <a:r>
              <a:rPr lang="cs-CZ" dirty="0"/>
              <a:t>ke každému dni každého měsíce shrnuje události, které se staly od stvoření světa až po autorovu </a:t>
            </a:r>
            <a:r>
              <a:rPr lang="cs-CZ" dirty="0" smtClean="0"/>
              <a:t>současnost (využil své historické znalosti)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Další </a:t>
            </a:r>
            <a:r>
              <a:rPr lang="cs-CZ" b="1" dirty="0" smtClean="0"/>
              <a:t>díla, která vydával:</a:t>
            </a:r>
            <a:endParaRPr lang="cs-CZ" b="1" dirty="0"/>
          </a:p>
          <a:p>
            <a:r>
              <a:rPr lang="cs-CZ" b="1" dirty="0">
                <a:solidFill>
                  <a:srgbClr val="C00000"/>
                </a:solidFill>
              </a:rPr>
              <a:t>Herbář</a:t>
            </a:r>
          </a:p>
          <a:p>
            <a:r>
              <a:rPr lang="cs-CZ" b="1" dirty="0">
                <a:solidFill>
                  <a:srgbClr val="C00000"/>
                </a:solidFill>
              </a:rPr>
              <a:t>Vypsání krajin země ruské (Kronika moskevská)</a:t>
            </a:r>
          </a:p>
          <a:p>
            <a:r>
              <a:rPr lang="cs-CZ" b="1" dirty="0" err="1">
                <a:solidFill>
                  <a:srgbClr val="C00000"/>
                </a:solidFill>
              </a:rPr>
              <a:t>Politica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historica</a:t>
            </a:r>
            <a:endParaRPr lang="cs-CZ" b="1" dirty="0">
              <a:solidFill>
                <a:srgbClr val="C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Kroniky dvě o založení země </a:t>
            </a:r>
            <a:r>
              <a:rPr lang="cs-CZ" b="1" dirty="0" smtClean="0">
                <a:solidFill>
                  <a:srgbClr val="C00000"/>
                </a:solidFill>
              </a:rPr>
              <a:t>české</a:t>
            </a:r>
            <a:r>
              <a:rPr lang="cs-CZ" dirty="0" smtClean="0"/>
              <a:t> </a:t>
            </a:r>
            <a:r>
              <a:rPr lang="cs-CZ" b="1" dirty="0" smtClean="0"/>
              <a:t>(je autorem předmluvy)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951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ČESKÁ LITERATURA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</a:rPr>
              <a:t> VÁCLAV HÁJEK Z LIBOČAN </a:t>
            </a:r>
            <a:endParaRPr lang="cs-CZ" sz="4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                             (? </a:t>
            </a:r>
            <a:r>
              <a:rPr lang="cs-CZ" b="1" dirty="0"/>
              <a:t>– 1553, Praha)</a:t>
            </a:r>
            <a:endParaRPr lang="cs-CZ" dirty="0"/>
          </a:p>
          <a:p>
            <a:r>
              <a:rPr lang="cs-CZ" dirty="0"/>
              <a:t>původně kališník, pak </a:t>
            </a:r>
            <a:r>
              <a:rPr lang="cs-CZ" b="1" dirty="0"/>
              <a:t>katolický kněz</a:t>
            </a:r>
            <a:r>
              <a:rPr lang="cs-CZ" dirty="0"/>
              <a:t>, </a:t>
            </a:r>
            <a:r>
              <a:rPr lang="cs-CZ" b="1" dirty="0">
                <a:solidFill>
                  <a:srgbClr val="0070C0"/>
                </a:solidFill>
              </a:rPr>
              <a:t>vlastenec, vynikající vypravěč a kronikář</a:t>
            </a:r>
          </a:p>
          <a:p>
            <a:r>
              <a:rPr lang="cs-CZ" dirty="0"/>
              <a:t>k</a:t>
            </a:r>
            <a:r>
              <a:rPr lang="cs-CZ" dirty="0" smtClean="0"/>
              <a:t>azatel </a:t>
            </a:r>
            <a:r>
              <a:rPr lang="cs-CZ" dirty="0"/>
              <a:t>v tomášském klášteře na Malé Straně</a:t>
            </a:r>
          </a:p>
          <a:p>
            <a:r>
              <a:rPr lang="cs-CZ" b="1" dirty="0"/>
              <a:t>oblíben mezi katolickou šlechtou, </a:t>
            </a:r>
            <a:r>
              <a:rPr lang="cs-CZ" dirty="0"/>
              <a:t>figuroval ve výnosných církevních úřadech – </a:t>
            </a:r>
            <a:r>
              <a:rPr lang="cs-CZ" b="1" dirty="0"/>
              <a:t>zbaven úřadů </a:t>
            </a:r>
            <a:r>
              <a:rPr lang="cs-CZ" dirty="0"/>
              <a:t>pro údajné neplnění povinností, pletichy a  prospěchářství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6D581-9B14-4A0B-8C17-2E7635F5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700" b="1" dirty="0">
                <a:solidFill>
                  <a:srgbClr val="FF0000"/>
                </a:solidFill>
              </a:rPr>
              <a:t>VÁCLAV HÁJEK Z LIBOČAN </a:t>
            </a:r>
            <a:br>
              <a:rPr lang="cs-CZ" sz="4700" b="1" dirty="0">
                <a:solidFill>
                  <a:srgbClr val="FF0000"/>
                </a:solidFill>
              </a:rPr>
            </a:br>
            <a:r>
              <a:rPr lang="cs-CZ" sz="4700" b="1" dirty="0">
                <a:solidFill>
                  <a:srgbClr val="FF0000"/>
                </a:solidFill>
              </a:rPr>
              <a:t>KRONIKA ČESKÁ </a:t>
            </a:r>
            <a:r>
              <a:rPr lang="cs-CZ" sz="4000" b="1" dirty="0"/>
              <a:t>(1541)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A729A6-3A04-43A8-A873-34E2AA5DA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itchFamily="2" charset="2"/>
              <a:buChar char="Ø"/>
            </a:pPr>
            <a:r>
              <a:rPr lang="cs-CZ" sz="2200" b="1" dirty="0" smtClean="0">
                <a:solidFill>
                  <a:srgbClr val="0070C0"/>
                </a:solidFill>
              </a:rPr>
              <a:t>nejproslulejší </a:t>
            </a:r>
            <a:r>
              <a:rPr lang="cs-CZ" sz="2200" b="1" dirty="0">
                <a:solidFill>
                  <a:srgbClr val="0070C0"/>
                </a:solidFill>
              </a:rPr>
              <a:t>dějepisné dílo vrcholného humanismu 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b="1" dirty="0">
                <a:solidFill>
                  <a:srgbClr val="0070C0"/>
                </a:solidFill>
              </a:rPr>
              <a:t> inspirace Kosmovou kronikou </a:t>
            </a:r>
            <a:r>
              <a:rPr lang="cs-CZ" sz="2200" dirty="0"/>
              <a:t>(hlavně přemyslovské pověsti)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b="1" dirty="0"/>
              <a:t>líčí české dějiny od praotce Čecha (644) až do korunovace Ferdinanda I. Habsburského českým a uherským králem (1526)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 oslavuje šlechtu a katolicismus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vyznával heslo – </a:t>
            </a:r>
            <a:r>
              <a:rPr lang="cs-CZ" sz="2200" b="1" dirty="0"/>
              <a:t>Zpět k pramenům!</a:t>
            </a:r>
            <a:endParaRPr lang="cs-CZ" sz="2200" dirty="0"/>
          </a:p>
          <a:p>
            <a:pPr lvl="1">
              <a:buFont typeface="Wingdings" pitchFamily="2" charset="2"/>
              <a:buChar char="Ø"/>
            </a:pPr>
            <a:r>
              <a:rPr lang="cs-CZ" sz="2200" b="1" dirty="0">
                <a:solidFill>
                  <a:srgbClr val="0070C0"/>
                </a:solidFill>
              </a:rPr>
              <a:t>prameny nehodnotil kriticky, doplňoval je vlastními kombinacemi, zachycuje </a:t>
            </a:r>
            <a:r>
              <a:rPr lang="cs-CZ" sz="2200" b="1" dirty="0" smtClean="0">
                <a:solidFill>
                  <a:srgbClr val="0070C0"/>
                </a:solidFill>
              </a:rPr>
              <a:t>lidové pověsti</a:t>
            </a:r>
            <a:endParaRPr lang="cs-CZ" sz="2200" b="1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cs-CZ" sz="2200" b="1" dirty="0">
                <a:solidFill>
                  <a:srgbClr val="C00000"/>
                </a:solidFill>
              </a:rPr>
              <a:t>d</a:t>
            </a:r>
            <a:r>
              <a:rPr lang="cs-CZ" sz="2200" b="1" dirty="0" smtClean="0">
                <a:solidFill>
                  <a:srgbClr val="C00000"/>
                </a:solidFill>
              </a:rPr>
              <a:t>odával </a:t>
            </a:r>
            <a:r>
              <a:rPr lang="cs-CZ" sz="2200" b="1" dirty="0">
                <a:solidFill>
                  <a:srgbClr val="C00000"/>
                </a:solidFill>
              </a:rPr>
              <a:t>české minulosti slávu a lesk</a:t>
            </a:r>
            <a:r>
              <a:rPr lang="cs-CZ" sz="2200" dirty="0"/>
              <a:t>, snaha zavděčit se šlechtě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b="1" dirty="0"/>
              <a:t>v 18. st. kritizována osvícenci, přesto čtenářsky velmi oblíbená </a:t>
            </a:r>
            <a:r>
              <a:rPr lang="cs-CZ" sz="2200" dirty="0"/>
              <a:t>(</a:t>
            </a:r>
            <a:r>
              <a:rPr lang="cs-CZ" sz="2200" dirty="0" err="1"/>
              <a:t>Gelasius</a:t>
            </a:r>
            <a:r>
              <a:rPr lang="cs-CZ" sz="2200" dirty="0"/>
              <a:t> </a:t>
            </a:r>
            <a:r>
              <a:rPr lang="cs-CZ" sz="2200" dirty="0" err="1"/>
              <a:t>Dobner</a:t>
            </a:r>
            <a:r>
              <a:rPr lang="cs-CZ" sz="2200" dirty="0"/>
              <a:t> v 18. st.)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/>
              <a:t>inspirovala Aloise Jiráska – Staré pověsti české, Ivana Olbrachta – Ze starých letopisů, napsání Rukopisu zelenohorského</a:t>
            </a:r>
          </a:p>
        </p:txBody>
      </p:sp>
    </p:spTree>
    <p:extLst>
      <p:ext uri="{BB962C8B-B14F-4D97-AF65-F5344CB8AC3E}">
        <p14:creationId xmlns:p14="http://schemas.microsoft.com/office/powerpoint/2010/main" val="2921300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ČESKÁ LITERATURA</a:t>
            </a: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3800" b="1" dirty="0" smtClean="0">
                <a:solidFill>
                  <a:srgbClr val="FF0000"/>
                </a:solidFill>
              </a:rPr>
              <a:t>KRYŠTOF HARANT Z POLŽIC A BEZDRUŽIC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3100" b="1" dirty="0" smtClean="0"/>
              <a:t>                                        (1564 – 1621)</a:t>
            </a:r>
          </a:p>
          <a:p>
            <a:r>
              <a:rPr lang="cs-CZ" sz="2500" dirty="0" smtClean="0"/>
              <a:t>příslušník starého šlechtického rodu, vzdělaný dvořan, diplomat, válečník a hudební skladatel</a:t>
            </a:r>
          </a:p>
          <a:p>
            <a:r>
              <a:rPr lang="cs-CZ" sz="2500" dirty="0" smtClean="0"/>
              <a:t>studoval v Innsbrucku –</a:t>
            </a:r>
            <a:r>
              <a:rPr lang="cs-CZ" sz="2500" b="1" dirty="0" smtClean="0"/>
              <a:t> naučil se 7 jazyků, hudební, výtvarné a geografické vzdělání</a:t>
            </a:r>
          </a:p>
          <a:p>
            <a:r>
              <a:rPr lang="cs-CZ" sz="2500" b="1" dirty="0" smtClean="0"/>
              <a:t>5 let bojoval v Uhrách proti Turkům </a:t>
            </a:r>
            <a:r>
              <a:rPr lang="cs-CZ" sz="2500" dirty="0" smtClean="0"/>
              <a:t>– chtěl proniknout k císařskému dvoru</a:t>
            </a:r>
          </a:p>
          <a:p>
            <a:r>
              <a:rPr lang="cs-CZ" sz="2500" b="1" dirty="0" smtClean="0">
                <a:solidFill>
                  <a:srgbClr val="0070C0"/>
                </a:solidFill>
              </a:rPr>
              <a:t>cesta do Palestiny – navštívil Boží hrob v Jeruzalémě</a:t>
            </a:r>
          </a:p>
          <a:p>
            <a:r>
              <a:rPr lang="cs-CZ" sz="2500" b="1" dirty="0" smtClean="0"/>
              <a:t>pracoval na dvoře Rudolfa II. – povýšen do panského stavu</a:t>
            </a:r>
          </a:p>
          <a:p>
            <a:r>
              <a:rPr lang="cs-CZ" sz="2500" b="1" dirty="0" smtClean="0">
                <a:solidFill>
                  <a:srgbClr val="0070C0"/>
                </a:solidFill>
              </a:rPr>
              <a:t>na počátku stavovského povstání konvertoval od katolictví k protestantství</a:t>
            </a:r>
          </a:p>
          <a:p>
            <a:r>
              <a:rPr lang="cs-CZ" sz="2500" dirty="0" smtClean="0"/>
              <a:t>po bitvě na Bílé hoře byl Albertem z </a:t>
            </a:r>
            <a:r>
              <a:rPr lang="cs-CZ" sz="2500" dirty="0" err="1" smtClean="0"/>
              <a:t>Valdštejna</a:t>
            </a:r>
            <a:r>
              <a:rPr lang="cs-CZ" sz="2500" dirty="0" smtClean="0"/>
              <a:t> zatčen a uvězněn – </a:t>
            </a:r>
            <a:r>
              <a:rPr lang="cs-CZ" sz="2500" b="1" dirty="0" smtClean="0">
                <a:solidFill>
                  <a:srgbClr val="0070C0"/>
                </a:solidFill>
              </a:rPr>
              <a:t>popraven s dalšími českými pány na Staroměstském náměstí (1621)</a:t>
            </a:r>
            <a:endParaRPr lang="cs-CZ" sz="25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200" b="1" dirty="0" smtClean="0">
                <a:solidFill>
                  <a:srgbClr val="FF0000"/>
                </a:solidFill>
              </a:rPr>
              <a:t>KRYŠTOF HARANT Z POLŽIC </a:t>
            </a:r>
            <a:br>
              <a:rPr lang="cs-CZ" sz="4200" b="1" dirty="0" smtClean="0">
                <a:solidFill>
                  <a:srgbClr val="FF0000"/>
                </a:solidFill>
              </a:rPr>
            </a:br>
            <a:r>
              <a:rPr lang="cs-CZ" sz="4200" b="1" dirty="0" smtClean="0">
                <a:solidFill>
                  <a:srgbClr val="FF0000"/>
                </a:solidFill>
              </a:rPr>
              <a:t>A BEZDRUŽIC</a:t>
            </a:r>
            <a:endParaRPr lang="cs-CZ" sz="4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Dílo: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Putování aneb Cesta z Království českého do Benátek, odtud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po moři do země Svaté, země </a:t>
            </a:r>
            <a:r>
              <a:rPr lang="cs-CZ" b="1" dirty="0" err="1" smtClean="0">
                <a:solidFill>
                  <a:srgbClr val="FF0000"/>
                </a:solidFill>
              </a:rPr>
              <a:t>judské</a:t>
            </a:r>
            <a:r>
              <a:rPr lang="cs-CZ" b="1" dirty="0" smtClean="0">
                <a:solidFill>
                  <a:srgbClr val="FF0000"/>
                </a:solidFill>
              </a:rPr>
              <a:t> a dále do Egypta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cestopis inspirovaný jeho cestou do Jeruzaléma </a:t>
            </a:r>
            <a:r>
              <a:rPr lang="cs-CZ" dirty="0" smtClean="0"/>
              <a:t>(vychází r. 1608)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vlastní ilustrace, překlady latinských básní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zážitky a zkušenosti z cest, zúročil své jazykové znalosti a poznatky z vlastní četby cestopisné literatury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jeho hudební skladby dochovány ve zlomcích – skládal duchovní (mše) i světskou hudbu</a:t>
            </a:r>
            <a:endParaRPr lang="cs-CZ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ČESKÁ LITERATURA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</a:rPr>
              <a:t>MIKULÁŠ DAČICKÝ Z HESLOVA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                                   </a:t>
            </a:r>
            <a:r>
              <a:rPr lang="cs-CZ" b="1" dirty="0" smtClean="0"/>
              <a:t>(1555 – 1626)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autor memoárů a veršovaných satirických a vlasteneckých skladeb</a:t>
            </a:r>
          </a:p>
          <a:p>
            <a:r>
              <a:rPr lang="cs-CZ" dirty="0" smtClean="0"/>
              <a:t>z měšťanské rodiny, v kladrubském klášteře </a:t>
            </a:r>
            <a:r>
              <a:rPr lang="cs-CZ" b="1" dirty="0" smtClean="0"/>
              <a:t>získal právnické a literární vzdělání</a:t>
            </a:r>
          </a:p>
          <a:p>
            <a:r>
              <a:rPr lang="cs-CZ" dirty="0" smtClean="0"/>
              <a:t>žil bezstarostně z dědictví po rodičích, ale </a:t>
            </a:r>
            <a:r>
              <a:rPr lang="cs-CZ" b="1" dirty="0" smtClean="0"/>
              <a:t>dopustil se při hádce zabití (vězení)</a:t>
            </a:r>
          </a:p>
          <a:p>
            <a:r>
              <a:rPr lang="cs-CZ" dirty="0" smtClean="0"/>
              <a:t>v posledních letech života se </a:t>
            </a:r>
            <a:r>
              <a:rPr lang="cs-CZ" b="1" dirty="0" smtClean="0">
                <a:solidFill>
                  <a:srgbClr val="0070C0"/>
                </a:solidFill>
              </a:rPr>
              <a:t>věnoval literární činnosti a podnikal v důlním odvětví doma v Kutné Hoře</a:t>
            </a:r>
          </a:p>
          <a:p>
            <a:r>
              <a:rPr lang="cs-CZ" b="1" dirty="0" smtClean="0"/>
              <a:t>napsal memoáry a satirické vlastenecké skladby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MIKULÁŠ DAČICKÝ Z HESLOVA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</a:rPr>
              <a:t>PAMĚTI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smtClean="0"/>
              <a:t>(1626)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psal je do konce svého života</a:t>
            </a:r>
            <a:r>
              <a:rPr lang="cs-CZ" dirty="0" smtClean="0"/>
              <a:t>, po jeho smrti v tom pokračoval jeho příbuzný</a:t>
            </a:r>
          </a:p>
          <a:p>
            <a:r>
              <a:rPr lang="cs-CZ" dirty="0" smtClean="0"/>
              <a:t>prozrazuje o sobě velmi málo (zmínka o souboji)</a:t>
            </a:r>
          </a:p>
          <a:p>
            <a:r>
              <a:rPr lang="cs-CZ" b="1" dirty="0" smtClean="0"/>
              <a:t>píše hlavně o událostech v českých zemích i mimo ně v období let 1575 - 1626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zachycuje politický vývoj, hospodářské a přírodní krize, objevy a vynálezy, kriminalitu spojenou s korupcí i zločiny z vášně, informace ze společnosti…</a:t>
            </a:r>
          </a:p>
          <a:p>
            <a:r>
              <a:rPr lang="cs-CZ" b="1" dirty="0" smtClean="0"/>
              <a:t>nejzajímavější je asi popis rušných událostí před českým stavovským povstáním</a:t>
            </a:r>
          </a:p>
          <a:p>
            <a:r>
              <a:rPr lang="cs-CZ" dirty="0" smtClean="0"/>
              <a:t>v jeho tvorbě se projevuje </a:t>
            </a:r>
            <a:r>
              <a:rPr lang="cs-CZ" b="1" dirty="0" smtClean="0">
                <a:solidFill>
                  <a:srgbClr val="0070C0"/>
                </a:solidFill>
              </a:rPr>
              <a:t>jeho osobitý vtip, smysl pro nadsázku a ironii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HUMANISMUS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PSANÝ LATINSKY A ČESKY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500" b="1" dirty="0" smtClean="0">
                <a:solidFill>
                  <a:srgbClr val="C00000"/>
                </a:solidFill>
              </a:rPr>
              <a:t>humanismus psaný latinsky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latinská díla se objevují především </a:t>
            </a:r>
            <a:r>
              <a:rPr lang="cs-CZ" b="1" dirty="0" smtClean="0">
                <a:solidFill>
                  <a:srgbClr val="0070C0"/>
                </a:solidFill>
              </a:rPr>
              <a:t>v období vlády </a:t>
            </a:r>
            <a:r>
              <a:rPr lang="cs-CZ" b="1" dirty="0" err="1" smtClean="0">
                <a:solidFill>
                  <a:srgbClr val="0070C0"/>
                </a:solidFill>
              </a:rPr>
              <a:t>Jagellonců</a:t>
            </a:r>
            <a:endParaRPr lang="cs-CZ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píší hlavně </a:t>
            </a:r>
            <a:r>
              <a:rPr lang="cs-CZ" b="1" dirty="0" smtClean="0">
                <a:solidFill>
                  <a:srgbClr val="0070C0"/>
                </a:solidFill>
              </a:rPr>
              <a:t>katoličtí šlechtici</a:t>
            </a:r>
            <a:r>
              <a:rPr lang="cs-CZ" dirty="0" smtClean="0"/>
              <a:t>, zaměřují se na </a:t>
            </a:r>
            <a:r>
              <a:rPr lang="cs-CZ" b="1" dirty="0" smtClean="0"/>
              <a:t>nejvzdělanější vrstvy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500" b="1" dirty="0" smtClean="0">
                <a:solidFill>
                  <a:srgbClr val="C00000"/>
                </a:solidFill>
              </a:rPr>
              <a:t>humanismus psaný česky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píší hlavně </a:t>
            </a:r>
            <a:r>
              <a:rPr lang="cs-CZ" b="1" dirty="0" smtClean="0">
                <a:solidFill>
                  <a:srgbClr val="0070C0"/>
                </a:solidFill>
              </a:rPr>
              <a:t>měšťané, utrakvisté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usilovali o hospodářský vzestup své vrstvy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využívali literaturu jako prostředek v politickém i myšlenkovém boji</a:t>
            </a:r>
            <a:endParaRPr lang="cs-CZ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MIKULÁŠ DAČICKÝ Z HESLOVA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</a:rPr>
              <a:t>PROSTOPRAVDA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smtClean="0"/>
              <a:t>(1620)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obsahuje mravokárné a vlastenecké básně</a:t>
            </a:r>
          </a:p>
          <a:p>
            <a:r>
              <a:rPr lang="cs-CZ" sz="4000" b="1" dirty="0" smtClean="0">
                <a:solidFill>
                  <a:srgbClr val="0070C0"/>
                </a:solidFill>
              </a:rPr>
              <a:t>satira</a:t>
            </a:r>
            <a:r>
              <a:rPr lang="cs-CZ" sz="4000" dirty="0" smtClean="0"/>
              <a:t> zaměřená především proti katolické církvi a některým měšťanům, proti právníkům, lékařům, ženám…</a:t>
            </a:r>
            <a:endParaRPr lang="cs-CZ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700" b="1" dirty="0" smtClean="0">
                <a:solidFill>
                  <a:srgbClr val="FF0000"/>
                </a:solidFill>
              </a:rPr>
              <a:t>HUMANISMUS</a:t>
            </a: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Literárněhistorický kontext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15. a 16. st. v českých zemích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spor šlechty a měst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 pokles vlivu královské moci </a:t>
            </a:r>
            <a:r>
              <a:rPr lang="cs-CZ" dirty="0" smtClean="0"/>
              <a:t>(</a:t>
            </a:r>
            <a:r>
              <a:rPr lang="cs-CZ" dirty="0" err="1" smtClean="0"/>
              <a:t>Jagellonci</a:t>
            </a:r>
            <a:r>
              <a:rPr lang="cs-CZ" dirty="0" smtClean="0"/>
              <a:t> 1471 – 1526)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16. a </a:t>
            </a:r>
            <a:r>
              <a:rPr lang="cs-CZ" b="1" dirty="0" err="1" smtClean="0">
                <a:solidFill>
                  <a:srgbClr val="C00000"/>
                </a:solidFill>
              </a:rPr>
              <a:t>pol</a:t>
            </a:r>
            <a:r>
              <a:rPr lang="cs-CZ" b="1" dirty="0" smtClean="0">
                <a:solidFill>
                  <a:srgbClr val="C00000"/>
                </a:solidFill>
              </a:rPr>
              <a:t>. 17. st. 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 vzrůstající církevní nepokoje </a:t>
            </a:r>
            <a:r>
              <a:rPr lang="cs-CZ" b="1" dirty="0" smtClean="0"/>
              <a:t>(katoličtí habsburští panovníci x nekatolická česká šlechta a města)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700" b="1" dirty="0" smtClean="0">
                <a:solidFill>
                  <a:srgbClr val="FF0000"/>
                </a:solidFill>
              </a:rPr>
              <a:t>HUMANISMUS</a:t>
            </a: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Literárněhistorický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rozvoj</a:t>
            </a:r>
            <a:r>
              <a:rPr lang="cs-CZ" dirty="0" smtClean="0"/>
              <a:t> </a:t>
            </a:r>
            <a:r>
              <a:rPr lang="cs-CZ" b="1" dirty="0" smtClean="0"/>
              <a:t>řemeslné výroby, první manufaktury</a:t>
            </a:r>
          </a:p>
          <a:p>
            <a:r>
              <a:rPr lang="cs-CZ" b="1" dirty="0" smtClean="0"/>
              <a:t>námořní objevy, rozvoj mezinárodního obchodu</a:t>
            </a:r>
          </a:p>
          <a:p>
            <a:r>
              <a:rPr lang="cs-CZ" b="1" dirty="0" smtClean="0"/>
              <a:t>církev již nemá výsadní postavení v kulturním i hospodářském životě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díky humanistům – </a:t>
            </a:r>
            <a:r>
              <a:rPr lang="cs-CZ" b="1" dirty="0" smtClean="0">
                <a:solidFill>
                  <a:srgbClr val="0070C0"/>
                </a:solidFill>
              </a:rPr>
              <a:t>právo jedince na samostatný výklad bible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rostoucí význam měšťanstva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HUMANISMUS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4900" b="1" dirty="0" smtClean="0">
                <a:solidFill>
                  <a:srgbClr val="FF0000"/>
                </a:solidFill>
              </a:rPr>
              <a:t>JEDNOTA BRATRSKÁ</a:t>
            </a: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křesťanské církevní společenství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založena </a:t>
            </a:r>
            <a:r>
              <a:rPr lang="cs-CZ" b="1" dirty="0" smtClean="0"/>
              <a:t>1458 v </a:t>
            </a:r>
            <a:r>
              <a:rPr lang="cs-CZ" b="1" dirty="0" err="1" smtClean="0"/>
              <a:t>Kunvaldu</a:t>
            </a:r>
            <a:r>
              <a:rPr lang="cs-CZ" b="1" dirty="0" smtClean="0"/>
              <a:t> v Orlických horách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návrat k opuštěným husitským ideálům lidské </a:t>
            </a:r>
            <a:r>
              <a:rPr lang="cs-CZ" b="1" dirty="0" smtClean="0">
                <a:solidFill>
                  <a:srgbClr val="0070C0"/>
                </a:solidFill>
              </a:rPr>
              <a:t>rovnosti a bratrství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hlásí se k </a:t>
            </a:r>
            <a:r>
              <a:rPr lang="cs-CZ" b="1" dirty="0" smtClean="0">
                <a:solidFill>
                  <a:srgbClr val="0070C0"/>
                </a:solidFill>
              </a:rPr>
              <a:t>názorům Petra </a:t>
            </a:r>
            <a:r>
              <a:rPr lang="cs-CZ" b="1" dirty="0" err="1" smtClean="0">
                <a:solidFill>
                  <a:srgbClr val="0070C0"/>
                </a:solidFill>
              </a:rPr>
              <a:t>Chelčického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/>
              <a:t>(pacifismus)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má velký význam v oblasti vzdělání</a:t>
            </a:r>
            <a:r>
              <a:rPr lang="cs-CZ" dirty="0" smtClean="0"/>
              <a:t> – zakládá tiskárny, vydává kancionály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nejvýznamnější počin </a:t>
            </a:r>
            <a:r>
              <a:rPr lang="cs-CZ" dirty="0" smtClean="0"/>
              <a:t>– </a:t>
            </a:r>
            <a:r>
              <a:rPr lang="cs-CZ" b="1" dirty="0" smtClean="0">
                <a:solidFill>
                  <a:srgbClr val="C00000"/>
                </a:solidFill>
              </a:rPr>
              <a:t>vydání Kralické bible</a:t>
            </a:r>
            <a:endParaRPr lang="cs-CZ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JEDNOTA BRATRSKÁ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nejprve sdružovala </a:t>
            </a:r>
            <a:r>
              <a:rPr lang="cs-CZ" b="1" dirty="0" smtClean="0"/>
              <a:t>prosté lidi z nižších vrstev</a:t>
            </a:r>
            <a:r>
              <a:rPr lang="cs-CZ" dirty="0" smtClean="0"/>
              <a:t>, pak se přidávají </a:t>
            </a:r>
            <a:r>
              <a:rPr lang="cs-CZ" b="1" dirty="0" smtClean="0"/>
              <a:t>feudálové a měšťanstvo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pronásledování církve </a:t>
            </a:r>
            <a:r>
              <a:rPr lang="cs-CZ" dirty="0" smtClean="0"/>
              <a:t>– tiskárny se přesouvají na Moravu (Jan Blahoslav – tiskárna v Ivančicích)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500" dirty="0" smtClean="0"/>
              <a:t> </a:t>
            </a:r>
            <a:r>
              <a:rPr lang="cs-CZ" sz="3500" b="1" dirty="0" smtClean="0">
                <a:solidFill>
                  <a:srgbClr val="FF0000"/>
                </a:solidFill>
              </a:rPr>
              <a:t>KRALICKÁ BIBLE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6 svazků (1579 – 1594) – „Šestidílka“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srozumitelný překlad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obsahuje množství poznámek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má kvalitní knihtisk a dobré grafické zpracování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její jazyk se stal vzorem spisovného jazyka </a:t>
            </a:r>
            <a:r>
              <a:rPr lang="cs-CZ" dirty="0" smtClean="0"/>
              <a:t>(spolu s jazykem Veleslavínových děl, taky v době NO)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ČESKÁ RENESANCE</a:t>
            </a:r>
            <a:r>
              <a:rPr lang="cs-CZ" sz="4700" b="1" dirty="0" smtClean="0">
                <a:solidFill>
                  <a:srgbClr val="FF0000"/>
                </a:solidFill>
              </a:rPr>
              <a:t/>
            </a:r>
            <a:br>
              <a:rPr lang="cs-CZ" sz="4700" b="1" dirty="0" smtClean="0">
                <a:solidFill>
                  <a:srgbClr val="FF0000"/>
                </a:solidFill>
              </a:rPr>
            </a:br>
            <a:r>
              <a:rPr lang="cs-CZ" sz="4700" b="1" dirty="0" smtClean="0">
                <a:solidFill>
                  <a:srgbClr val="FF0000"/>
                </a:solidFill>
              </a:rPr>
              <a:t>HYNEK Z PODĚBRAD </a:t>
            </a:r>
            <a:r>
              <a:rPr lang="cs-CZ" sz="3600" b="1" dirty="0" smtClean="0"/>
              <a:t>(1452 – 1492)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jediný náš opravdu renesanční autor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psal česky</a:t>
            </a:r>
            <a:r>
              <a:rPr lang="cs-CZ" dirty="0" smtClean="0"/>
              <a:t>, málo oceňován, odsuzován za nemravné náměty</a:t>
            </a:r>
          </a:p>
          <a:p>
            <a:r>
              <a:rPr lang="cs-CZ" b="1" dirty="0" smtClean="0"/>
              <a:t>syn Jiřího z Poděbrad, vzdělaný diplomat</a:t>
            </a:r>
          </a:p>
          <a:p>
            <a:r>
              <a:rPr lang="cs-CZ" dirty="0" smtClean="0"/>
              <a:t>dostal se do Itálie jako člen poselstva krále Matyáše – 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zde se seznámil s tamními humanisty a myšlenkami italské renesance (předal přes němčinu českému čtenáři </a:t>
            </a:r>
            <a:r>
              <a:rPr lang="cs-CZ" b="1" dirty="0" smtClean="0">
                <a:solidFill>
                  <a:srgbClr val="0070C0"/>
                </a:solidFill>
              </a:rPr>
              <a:t>11 novel z Dekameronu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Dílo: </a:t>
            </a:r>
            <a:r>
              <a:rPr lang="cs-CZ" sz="3500" b="1" dirty="0" err="1" smtClean="0">
                <a:solidFill>
                  <a:srgbClr val="C00000"/>
                </a:solidFill>
              </a:rPr>
              <a:t>Neuberský</a:t>
            </a:r>
            <a:r>
              <a:rPr lang="cs-CZ" sz="3500" b="1" dirty="0" smtClean="0">
                <a:solidFill>
                  <a:srgbClr val="C00000"/>
                </a:solidFill>
              </a:rPr>
              <a:t> rukopisný sborník (Májový sen, Veršové o milovníku…)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 </a:t>
            </a:r>
            <a:r>
              <a:rPr lang="cs-CZ" b="1" dirty="0" smtClean="0">
                <a:solidFill>
                  <a:srgbClr val="FF0000"/>
                </a:solidFill>
              </a:rPr>
              <a:t>LATINSKÁ </a:t>
            </a:r>
            <a:r>
              <a:rPr lang="cs-CZ" b="1" dirty="0">
                <a:solidFill>
                  <a:srgbClr val="FF0000"/>
                </a:solidFill>
              </a:rPr>
              <a:t>LITERATURA</a:t>
            </a:r>
            <a:r>
              <a:rPr lang="cs-CZ" dirty="0"/>
              <a:t/>
            </a:r>
            <a:br>
              <a:rPr lang="cs-CZ" dirty="0"/>
            </a:br>
            <a:r>
              <a:rPr lang="cs-CZ" sz="4700" b="1" dirty="0" smtClean="0">
                <a:solidFill>
                  <a:srgbClr val="FF0000"/>
                </a:solidFill>
                <a:cs typeface="Times New Roman" pitchFamily="18" charset="0"/>
              </a:rPr>
              <a:t> JAN Z RABŠTEJNA </a:t>
            </a:r>
            <a:r>
              <a:rPr lang="cs-CZ" sz="3600" b="1" dirty="0" smtClean="0">
                <a:cs typeface="Times New Roman" pitchFamily="18" charset="0"/>
              </a:rPr>
              <a:t>(1437 – 1473)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 </a:t>
            </a:r>
            <a:r>
              <a:rPr lang="cs-CZ" sz="3800" b="1" dirty="0" err="1" smtClean="0">
                <a:solidFill>
                  <a:srgbClr val="C00000"/>
                </a:solidFill>
                <a:cs typeface="Times New Roman" pitchFamily="18" charset="0"/>
              </a:rPr>
              <a:t>Dialogus</a:t>
            </a:r>
            <a:r>
              <a:rPr lang="cs-CZ" dirty="0" smtClean="0">
                <a:cs typeface="Times New Roman" pitchFamily="18" charset="0"/>
              </a:rPr>
              <a:t> </a:t>
            </a:r>
            <a:r>
              <a:rPr lang="cs-CZ" dirty="0">
                <a:cs typeface="Times New Roman" pitchFamily="18" charset="0"/>
              </a:rPr>
              <a:t>(za doby Jiřího z Poděbrad)</a:t>
            </a:r>
          </a:p>
          <a:p>
            <a:pPr lvl="1">
              <a:buFont typeface="Wingdings" pitchFamily="2" charset="2"/>
              <a:buChar char="Ø"/>
            </a:pPr>
            <a:r>
              <a:rPr lang="cs-CZ" sz="2700" b="1" dirty="0">
                <a:cs typeface="Times New Roman" pitchFamily="18" charset="0"/>
              </a:rPr>
              <a:t>fiktivní rozhovor</a:t>
            </a:r>
          </a:p>
          <a:p>
            <a:pPr lvl="1">
              <a:buFont typeface="Wingdings" pitchFamily="2" charset="2"/>
              <a:buChar char="Ø"/>
            </a:pPr>
            <a:r>
              <a:rPr lang="cs-CZ" sz="2700" b="1" dirty="0">
                <a:cs typeface="Times New Roman" pitchFamily="18" charset="0"/>
              </a:rPr>
              <a:t>autora po jeho návratu z Itálie zasvěcují tři čeští katoličtí šlechtici do politických poměrů v zemi</a:t>
            </a:r>
          </a:p>
          <a:p>
            <a:pPr lvl="1">
              <a:buFont typeface="Wingdings" pitchFamily="2" charset="2"/>
              <a:buChar char="Ø"/>
            </a:pPr>
            <a:r>
              <a:rPr lang="cs-CZ" sz="2700" dirty="0">
                <a:cs typeface="Times New Roman" pitchFamily="18" charset="0"/>
              </a:rPr>
              <a:t>každý ze šlechticů zastupuje určitý politicko-společenský směr</a:t>
            </a:r>
          </a:p>
          <a:p>
            <a:pPr lvl="1">
              <a:buFont typeface="Wingdings" pitchFamily="2" charset="2"/>
              <a:buChar char="Ø"/>
            </a:pPr>
            <a:r>
              <a:rPr lang="cs-CZ" sz="2700" b="1" dirty="0">
                <a:cs typeface="Times New Roman" pitchFamily="18" charset="0"/>
              </a:rPr>
              <a:t>nezvyklá snášenlivost – </a:t>
            </a:r>
            <a:r>
              <a:rPr lang="cs-CZ" sz="2700" b="1" dirty="0">
                <a:solidFill>
                  <a:srgbClr val="0070C0"/>
                </a:solidFill>
                <a:cs typeface="Times New Roman" pitchFamily="18" charset="0"/>
              </a:rPr>
              <a:t>nad náboženské ohledy klade zájem celé země</a:t>
            </a:r>
          </a:p>
          <a:p>
            <a:pPr lvl="1">
              <a:buFont typeface="Wingdings" pitchFamily="2" charset="2"/>
              <a:buChar char="Ø"/>
            </a:pPr>
            <a:r>
              <a:rPr lang="cs-CZ" sz="2700" b="1" dirty="0">
                <a:solidFill>
                  <a:srgbClr val="0070C0"/>
                </a:solidFill>
                <a:cs typeface="Times New Roman" pitchFamily="18" charset="0"/>
              </a:rPr>
              <a:t>hovoří o státě, kterému vládnou učenci</a:t>
            </a:r>
          </a:p>
          <a:p>
            <a:pPr>
              <a:buNone/>
            </a:pPr>
            <a:endParaRPr lang="cs-CZ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cs-CZ" sz="1800" dirty="0"/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2388</Words>
  <Application>Microsoft Office PowerPoint</Application>
  <PresentationFormat>Předvádění na obrazovce (4:3)</PresentationFormat>
  <Paragraphs>247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Motiv sady Office</vt:lpstr>
      <vt:lpstr>HUMANISMUS V ČESKÉ LITERATUŘE</vt:lpstr>
      <vt:lpstr>ZNAKY HUMANISMU</vt:lpstr>
      <vt:lpstr>HUMANISMUS PSANÝ LATINSKY A ČESKY</vt:lpstr>
      <vt:lpstr>HUMANISMUS Literárněhistorický kontext</vt:lpstr>
      <vt:lpstr>HUMANISMUS Literárněhistorický kontext</vt:lpstr>
      <vt:lpstr>HUMANISMUS JEDNOTA BRATRSKÁ</vt:lpstr>
      <vt:lpstr>JEDNOTA BRATRSKÁ</vt:lpstr>
      <vt:lpstr>ČESKÁ RENESANCE HYNEK Z PODĚBRAD (1452 – 1492)</vt:lpstr>
      <vt:lpstr> LATINSKÁ LITERATURA  JAN Z RABŠTEJNA (1437 – 1473)</vt:lpstr>
      <vt:lpstr> LATINSKÁ LITERATURA JAN DUBRAVIUS (1486 – 1553) </vt:lpstr>
      <vt:lpstr> LATINSKÁ LITERATURA BOHUSLAV HASIŠTEJNSKÝ Z LOBKOVIC  </vt:lpstr>
      <vt:lpstr> LATINSKÁ LITERATURA  JAN CAMPANUS VODŇANSKÝ  </vt:lpstr>
      <vt:lpstr>ČESKÁ LITERATURA JAN BLAHOSLAV (1523 – 1571)</vt:lpstr>
      <vt:lpstr>JAN BLAHOSLAV DÍLO</vt:lpstr>
      <vt:lpstr>JAN BLAHOSLAV  PŘEKLAD NOVÉHO ZÁKONA (1564)</vt:lpstr>
      <vt:lpstr>JAN BLAHOSLAV GRAMATIKA ČESKÁ (1551 – 1571)</vt:lpstr>
      <vt:lpstr>JAN BLAHOSLAV FILIPIKA PROTI MISOMUSŮM (1567)</vt:lpstr>
      <vt:lpstr>ČESKÁ LITERATURA  VIKTORIN KORNEL ZE VŠEHRD </vt:lpstr>
      <vt:lpstr> VIKTORIN KORNEL ZE VŠEHRD KNIHY DEVATERY  </vt:lpstr>
      <vt:lpstr> ČESKÁ LITERATURA  MIKULÁŠ KONÁČ Z HODIŠKOVA  </vt:lpstr>
      <vt:lpstr>JIŘÍ MELANTRICH Z AVENTINA (1511 – 1580)</vt:lpstr>
      <vt:lpstr>ČESKÁ LITERATURA  DANIEL ADAM Z VELESLAVÍNA </vt:lpstr>
      <vt:lpstr>DANIEL ADAM Z VELESLAVÍNA KALENDÁŘ HISTORICKÝ </vt:lpstr>
      <vt:lpstr>ČESKÁ LITERATURA  VÁCLAV HÁJEK Z LIBOČAN </vt:lpstr>
      <vt:lpstr>VÁCLAV HÁJEK Z LIBOČAN  KRONIKA ČESKÁ (1541)</vt:lpstr>
      <vt:lpstr>ČESKÁ LITERATURA KRYŠTOF HARANT Z POLŽIC A BEZDRUŽIC</vt:lpstr>
      <vt:lpstr>KRYŠTOF HARANT Z POLŽIC  A BEZDRUŽIC</vt:lpstr>
      <vt:lpstr> ČESKÁ LITERATURA MIKULÁŠ DAČICKÝ Z HESLOVA </vt:lpstr>
      <vt:lpstr>MIKULÁŠ DAČICKÝ Z HESLOVA PAMĚTI (1626)</vt:lpstr>
      <vt:lpstr>MIKULÁŠ DAČICKÝ Z HESLOVA PROSTOPRAVDA (1620)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HUMANISMUS V ČESKÉ LITERATUŘE</dc:title>
  <dc:creator>yvett</dc:creator>
  <cp:lastModifiedBy>Hasmanová Veronika</cp:lastModifiedBy>
  <cp:revision>47</cp:revision>
  <dcterms:created xsi:type="dcterms:W3CDTF">2023-01-26T19:41:45Z</dcterms:created>
  <dcterms:modified xsi:type="dcterms:W3CDTF">2023-04-04T06:01:32Z</dcterms:modified>
</cp:coreProperties>
</file>