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78" r:id="rId2"/>
    <p:sldId id="320" r:id="rId3"/>
    <p:sldId id="264" r:id="rId4"/>
    <p:sldId id="318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281" r:id="rId16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03A"/>
    <a:srgbClr val="2388A9"/>
    <a:srgbClr val="97B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7" y="2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8811E-10C7-414C-9F71-1E2295649020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7" y="6456612"/>
            <a:ext cx="430154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B07EE-61DA-4B0B-AD6B-6A504E996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928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7" y="2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7" y="6456612"/>
            <a:ext cx="430154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2602-4FBA-4417-BBDE-CB38B2FEF763}" type="datetime1">
              <a:rPr lang="cs-CZ" smtClean="0"/>
              <a:t>12.09.2022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55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B95B-5433-479F-AE0A-381752DB3FF2}" type="datetime1">
              <a:rPr lang="cs-CZ" smtClean="0"/>
              <a:t>12.09.2022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45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903-EBB9-4694-903B-AAEC811BBF77}" type="datetime1">
              <a:rPr lang="cs-CZ" smtClean="0"/>
              <a:t>12.09.2022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97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8B20-970D-4F49-B4A5-020BDD15F84C}" type="datetime1">
              <a:rPr lang="cs-CZ" smtClean="0"/>
              <a:t>12.09.2022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35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622E-3B2F-49B6-9E83-C5D9205DBD3D}" type="datetime1">
              <a:rPr lang="cs-CZ" smtClean="0"/>
              <a:t>12.09.2022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48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8B7A-C6AE-43D9-B02A-A5692B0F651E}" type="datetime1">
              <a:rPr lang="cs-CZ" smtClean="0"/>
              <a:t>12.09.2022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89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F3A9-8E60-4048-87D3-1CB6D595AF86}" type="datetime1">
              <a:rPr lang="cs-CZ" smtClean="0"/>
              <a:t>12.09.2022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11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BC66-C65F-42F7-A3AD-11D78FDF19C5}" type="datetime1">
              <a:rPr lang="cs-CZ" smtClean="0"/>
              <a:t>12.09.2022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15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D8C-843C-4775-BCAA-EAC20D79A883}" type="datetime1">
              <a:rPr lang="cs-CZ" smtClean="0"/>
              <a:t>12.09.2022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20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64E1-B4B9-4D83-AF0A-180059F6A113}" type="datetime1">
              <a:rPr lang="cs-CZ" smtClean="0"/>
              <a:t>12.09.2022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76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861-805B-40A5-93F8-1EDC474A964D}" type="datetime1">
              <a:rPr lang="cs-CZ" smtClean="0"/>
              <a:t>12.09.2022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46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DB566-342B-4F1D-9132-93DC62019A0A}" type="datetime1">
              <a:rPr lang="cs-CZ" smtClean="0"/>
              <a:t>12.09.2022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88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3782673" y="1741319"/>
            <a:ext cx="5901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spc="-18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ORIENTACE</a:t>
            </a:r>
            <a:endParaRPr lang="cs-CZ" sz="6000" b="1" spc="-18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782673" y="2022108"/>
            <a:ext cx="4084541" cy="4427419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 rot="5400000">
            <a:off x="6754184" y="2891745"/>
            <a:ext cx="2457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 rot="5400000">
            <a:off x="6089634" y="3894465"/>
            <a:ext cx="4094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000" b="1" spc="-18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VŠEM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21" y="312414"/>
            <a:ext cx="3624080" cy="7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246185" y="369276"/>
            <a:ext cx="11442048" cy="6488723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JE TO DRUH?</a:t>
            </a:r>
            <a:endParaRPr lang="cs-CZ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orfologická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.: skupina jedinců, která je svou některou vlastností morfologicky, anatomicky, fyziologicky nebo biochemicky odlišná od jiných skupin;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biologická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.: skupina přírodních populací, které se mohou vzájemně křížit a jsou reprodukčně izolovány od jiných takových skupin;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evoluční (fylogenetická)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.: nejmenší evolučně izolovaná linie, která </a:t>
            </a:r>
            <a:b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udržuje v čase i prostoru svou identitu a která má svůj vlastní nezávislý evoluční vývoj.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Druh je charakteristický pro svůj jedinečný původ a historii, soubor výlučných společných vlastností, unikátní ekologická nika, potomstvo patří ke stejnému druhu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2A76FA8-8615-3F63-920F-F0A063A14C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0"/>
            <a:ext cx="1366737" cy="3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54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447472" y="539383"/>
            <a:ext cx="11184466" cy="5779234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BIOLOGICKÝ DRUH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populace, které se mezi sebou skutečně nebo potenciálně kříží – o tom často vůbec nic nevíme…;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reprodukční izolace od populací jiných druhů (nekříží se) – křížení je časté, přesto druhy fungují více méně nezávisle…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E398BB-2676-0198-C65A-97D616371E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158262"/>
            <a:ext cx="1366737" cy="38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6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228600" y="539383"/>
            <a:ext cx="11816862" cy="5779234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ROZMANITOST ŽIVOTA NA ZEMI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miliony druhů rostlin, živočichů a mikroorganismů, včetně genů, které obsahují, i složité ekosystémy, které vytvářejí životní prostředí;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rozmanitost života ve všech jeho formách, úrovních </a:t>
            </a:r>
            <a:br>
              <a:rPr lang="cs-CZ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kombinacích. Zahrnuje diverzitu ekosystémů, druhů </a:t>
            </a:r>
            <a:br>
              <a:rPr lang="cs-CZ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genů.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A41F37C-05BF-9E1C-E26B-2407A7E75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0"/>
            <a:ext cx="1366737" cy="3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86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228600" y="539383"/>
            <a:ext cx="11816862" cy="5779234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Rozmanitost všech živých organismů, ekologických komplexů a ekosystémů, jejichž jsou součástí;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zahrnuje různorodost v rámci druhů, mezi druhy </a:t>
            </a:r>
            <a:br>
              <a:rPr lang="cs-CZ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ekosystémy.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Zavlečením nepůvodních druhů rostlin </a:t>
            </a:r>
            <a:br>
              <a:rPr lang="cs-CZ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živočichů – přemnožení stává se invazním.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C7DA45C-E9B4-8643-C6D2-1EA34D549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52754"/>
            <a:ext cx="1366737" cy="48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3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228600" y="539383"/>
            <a:ext cx="11816862" cy="5779234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54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ZDROJ: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Jelínek, J. - </a:t>
            </a:r>
            <a:r>
              <a:rPr lang="cs-CZ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Zicháček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V. 2021. Biologie pro gymnázia. 12. vyd. Olomouc: Nakladatelství Olomouc. 579 s. ISBN 978-80-7182-345-2.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3FABC7F-5507-541F-53BD-F9BA79F441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0"/>
            <a:ext cx="1366737" cy="53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47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-59816" y="-31750"/>
            <a:ext cx="12309128" cy="6974811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679369" y="2534139"/>
            <a:ext cx="1469834" cy="1593219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992337" y="2680808"/>
            <a:ext cx="4481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DĚKUJEME ZA POZORNOST</a:t>
            </a:r>
            <a:endParaRPr lang="cs-CZ" sz="2800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0" y="235078"/>
            <a:ext cx="3624080" cy="7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4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440267" y="499532"/>
            <a:ext cx="11519074" cy="5779234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32659" y="822204"/>
            <a:ext cx="1195934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Rozmanitost organismů a jejich charakteristika</a:t>
            </a:r>
          </a:p>
          <a:p>
            <a:r>
              <a:rPr lang="cs-CZ" sz="3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Biologická rozmanitost je tradičně definována jako rozmanitost života na Zemi ve všech jeho formách. </a:t>
            </a:r>
          </a:p>
          <a:p>
            <a:r>
              <a:rPr lang="cs-CZ" sz="3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Zahrnuje počet druhů, jejich genetické variace </a:t>
            </a:r>
            <a:br>
              <a:rPr lang="cs-CZ" sz="3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vzájemné interakce živých organismů v rámci komplexních ekosystémů.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6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46B93D9-BCAA-D80D-825F-F90FF072C6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232659" y="103101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316828"/>
            <a:ext cx="1366737" cy="371845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1571135" y="360765"/>
            <a:ext cx="8909296" cy="156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marR="5080">
              <a:lnSpc>
                <a:spcPts val="3800"/>
              </a:lnSpc>
              <a:spcBef>
                <a:spcPts val="459"/>
              </a:spcBef>
            </a:pPr>
            <a:r>
              <a:rPr lang="cs-CZ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BIOLOGICKÁ ROZMANITOST ŽIVOTA – </a:t>
            </a:r>
            <a:r>
              <a:rPr lang="cs-CZ" sz="40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IODIVERZITA.</a:t>
            </a: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marR="5080">
              <a:lnSpc>
                <a:spcPts val="3800"/>
              </a:lnSpc>
              <a:spcBef>
                <a:spcPts val="459"/>
              </a:spcBef>
            </a:pPr>
            <a:endParaRPr lang="en-US" sz="2000" kern="0" spc="-15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Verdana" panose="020B060403050404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686175" y="1388425"/>
            <a:ext cx="10461151" cy="6632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2388A9"/>
              </a:buClr>
              <a:defRPr/>
            </a:pPr>
            <a:endParaRPr lang="cs-CZ" sz="2000" dirty="0">
              <a:latin typeface="Open Sans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biologická rozmanitost;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variabilita všech žijících organismů, včetně ekosystémů a ekologických komplexů, jejichž jsou součástí;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zahrnuje rozmanitost (diverzitu) v rámci genů, mezi druhy i diverzitu ekosystémů;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rozmanitost života ve všech jeho formách, úrovních a kombinacích.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1">
              <a:buClr>
                <a:srgbClr val="2388A9"/>
              </a:buClr>
              <a:defRPr/>
            </a:pPr>
            <a:endParaRPr lang="cs-CZ" dirty="0"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348126" y="1331679"/>
            <a:ext cx="438616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2388A9"/>
              </a:buClr>
              <a:defRPr/>
            </a:pPr>
            <a:endParaRPr lang="cs-CZ" sz="3200" b="1" dirty="0">
              <a:latin typeface="Open Sans"/>
              <a:cs typeface="Arial" panose="020B0604020202020204" pitchFamily="34" charset="0"/>
            </a:endParaRPr>
          </a:p>
          <a:p>
            <a:pPr marL="0" lvl="1">
              <a:buClr>
                <a:srgbClr val="2388A9"/>
              </a:buClr>
              <a:defRPr/>
            </a:pPr>
            <a:endParaRPr lang="cs-CZ" sz="700" dirty="0">
              <a:latin typeface="Open Sans"/>
              <a:cs typeface="Arial" panose="020B0604020202020204" pitchFamily="34" charset="0"/>
            </a:endParaRPr>
          </a:p>
          <a:p>
            <a:pPr lvl="1">
              <a:buClr>
                <a:srgbClr val="2388A9"/>
              </a:buClr>
              <a:defRPr/>
            </a:pPr>
            <a:endParaRPr lang="cs-CZ" sz="2000" dirty="0">
              <a:latin typeface="Open Sans"/>
              <a:cs typeface="Arial" panose="020B0604020202020204" pitchFamily="34" charset="0"/>
            </a:endParaRPr>
          </a:p>
          <a:p>
            <a:pPr marL="741600" lvl="1" indent="-284400">
              <a:lnSpc>
                <a:spcPct val="150000"/>
              </a:lnSpc>
              <a:buClr>
                <a:srgbClr val="2388A9"/>
              </a:buClr>
              <a:buFontTx/>
              <a:buChar char="→"/>
              <a:defRPr/>
            </a:pPr>
            <a:endParaRPr lang="cs-CZ" dirty="0">
              <a:latin typeface="Open Sans"/>
              <a:cs typeface="Arial" panose="020B0604020202020204" pitchFamily="34" charset="0"/>
            </a:endParaRPr>
          </a:p>
          <a:p>
            <a:pPr lvl="1">
              <a:buClr>
                <a:srgbClr val="2388A9"/>
              </a:buClr>
              <a:defRPr/>
            </a:pPr>
            <a:endParaRPr lang="cs-CZ" dirty="0">
              <a:latin typeface="Open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9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440267" y="499532"/>
            <a:ext cx="11184466" cy="5779234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15785" y="877221"/>
            <a:ext cx="11428743" cy="6396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ROZDĚLENÍ BIODIVERZITY</a:t>
            </a:r>
          </a:p>
          <a:p>
            <a:endParaRPr lang="cs-CZ" sz="4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Hierarchické úrovně :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cs-CZ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GENETICKÁ;</a:t>
            </a:r>
            <a:endParaRPr lang="cs-CZ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cs-CZ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DRUHOVÁ;</a:t>
            </a:r>
            <a:endParaRPr lang="cs-CZ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cs-CZ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EKOSYSTÉMOVÁ.</a:t>
            </a:r>
            <a:endParaRPr lang="cs-CZ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3800" b="1" spc="-18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C9035FB-AE35-7F57-8D33-17C4F69916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123092"/>
            <a:ext cx="1366737" cy="3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6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440267" y="499532"/>
            <a:ext cx="11184466" cy="5779234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GENETICKÁ DIVERZITA</a:t>
            </a:r>
            <a:endParaRPr lang="cs-CZ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rozmanitost genů v rámci druhu;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ztráty na této úrovni jsou nejméně nápadné;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 je určitý úsek molekuly DNA, který nese informaci pro vytvoření určitého znaku.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Minimální životaschopná populace (MVP)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Je nejmenší možná izolovaná populace mající 99 % pravděpodobnost existence </a:t>
            </a:r>
            <a:b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dobu 1000 let navzdory nepředvídatelným demografickým, environmentálním </a:t>
            </a:r>
            <a:b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genetickým vlivům.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Pokud se početnost populace pohybuje pod hodnotou MVP, může být v krátkodobé </a:t>
            </a:r>
            <a:b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až dlouhodobé perspektivě ohrožena lokální až úplnou extinkcí (vymíráním).</a:t>
            </a:r>
          </a:p>
        </p:txBody>
      </p:sp>
      <p:sp>
        <p:nvSpPr>
          <p:cNvPr id="6" name="Obdélník 5"/>
          <p:cNvSpPr/>
          <p:nvPr/>
        </p:nvSpPr>
        <p:spPr>
          <a:xfrm>
            <a:off x="315785" y="877221"/>
            <a:ext cx="1142874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3800" b="1" spc="-18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6990175-6FEB-3EAD-0F5D-32C6068F3A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1"/>
            <a:ext cx="1366737" cy="49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7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440267" y="499532"/>
            <a:ext cx="11184466" cy="5779234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15785" y="877221"/>
            <a:ext cx="11428743" cy="780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DRUHOVÁ DIVERZITA</a:t>
            </a:r>
            <a:endParaRPr lang="cs-CZ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rozmanitost druhů v rámci určité oblasti;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druhová bohatost je počet druhů v určitém regionu;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druh je soubor jedinců schopných se rozmnožovat v přirozených podmínkách;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dodnes je popsáno asi </a:t>
            </a:r>
            <a:r>
              <a:rPr lang="cs-CZ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1,7 milionu </a:t>
            </a:r>
            <a:r>
              <a:rPr lang="cs-CZ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druhů organismů </a:t>
            </a:r>
            <a:r>
              <a:rPr lang="cs-CZ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světě;</a:t>
            </a:r>
            <a:endParaRPr lang="cs-CZ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ročně</a:t>
            </a:r>
            <a:r>
              <a:rPr lang="cs-CZ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popsáno přibližně </a:t>
            </a:r>
            <a:r>
              <a:rPr lang="cs-CZ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tisíc </a:t>
            </a:r>
            <a:r>
              <a:rPr lang="cs-CZ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druhů organismů (nejvíce </a:t>
            </a:r>
            <a:br>
              <a:rPr lang="cs-CZ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hmyzu).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ČR </a:t>
            </a:r>
            <a:r>
              <a:rPr lang="cs-CZ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popsáno asi </a:t>
            </a:r>
            <a:r>
              <a:rPr lang="cs-CZ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 tisíc </a:t>
            </a:r>
            <a:r>
              <a:rPr lang="cs-CZ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druhů organismů.</a:t>
            </a:r>
          </a:p>
          <a:p>
            <a:endParaRPr lang="pl-PL" sz="13800" b="1" spc="-18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7FBCC55-AFD7-80A5-6B4B-F6335C8354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0"/>
            <a:ext cx="1366737" cy="3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447472" y="539383"/>
            <a:ext cx="11184466" cy="5779234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EKOSYSTÉMOVÁ DIVERZITA</a:t>
            </a:r>
            <a:endParaRPr lang="cs-CZ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diverzita na úrovni ekosystému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ekosystém je soubor společenstev spolu s prostředím, ve kterém žijí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3B53F14-F788-E935-C60B-8DA9D514AB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123092"/>
            <a:ext cx="1366737" cy="41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2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539383"/>
            <a:ext cx="11184466" cy="6177940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BIODIVERZITA</a:t>
            </a:r>
            <a:endParaRPr lang="cs-CZ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Všechny tři hierarchické úrovně spolu vzájemně souvisejí a taktéž ochrana biodiverzity musí být uskutečňována </a:t>
            </a:r>
            <a:br>
              <a:rPr lang="cs-CZ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všech třech úrovních ve vzájemných souvislostech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Biodiverzita se dá dále dělit podle různých hledisek: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cs-CZ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lokální;</a:t>
            </a:r>
            <a:endParaRPr lang="cs-CZ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regionální;</a:t>
            </a:r>
            <a:endParaRPr lang="cs-CZ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globální.</a:t>
            </a:r>
            <a:endParaRPr lang="cs-CZ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cs-CZ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396D37-6FBC-921D-C0A3-182BE27F42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140678"/>
            <a:ext cx="1366737" cy="3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3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539383"/>
            <a:ext cx="11184466" cy="5779234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DIVERZITA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Lokální </a:t>
            </a:r>
            <a:r>
              <a:rPr lang="cs-CZ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druhová rozmanitost konkrétního společenstva.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Regionální </a:t>
            </a:r>
            <a:r>
              <a:rPr lang="cs-CZ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druhová rozmanitost v rámci větších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geografických oblastí.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Globální </a:t>
            </a:r>
            <a:r>
              <a:rPr lang="cs-CZ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vyjadřuje  celkový počet druhů organismů na Zemi.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8D451F5-5A39-62B8-6166-11C1173216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1"/>
            <a:ext cx="1366737" cy="40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99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11515</TotalTime>
  <Words>626</Words>
  <Application>Microsoft Office PowerPoint</Application>
  <PresentationFormat>Širokoúhlá obrazovka</PresentationFormat>
  <Paragraphs>68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Tahoma</vt:lpstr>
      <vt:lpstr>Times New Roman</vt:lpstr>
      <vt:lpstr>Verdana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Hynek Gilík</cp:lastModifiedBy>
  <cp:revision>249</cp:revision>
  <cp:lastPrinted>2020-10-21T12:22:00Z</cp:lastPrinted>
  <dcterms:created xsi:type="dcterms:W3CDTF">2019-01-06T15:12:34Z</dcterms:created>
  <dcterms:modified xsi:type="dcterms:W3CDTF">2022-09-12T21:48:16Z</dcterms:modified>
</cp:coreProperties>
</file>