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10" r:id="rId1"/>
  </p:sldMasterIdLst>
  <p:notesMasterIdLst>
    <p:notesMasterId r:id="rId21"/>
  </p:notesMasterIdLst>
  <p:sldIdLst>
    <p:sldId id="322" r:id="rId2"/>
    <p:sldId id="271" r:id="rId3"/>
    <p:sldId id="323" r:id="rId4"/>
    <p:sldId id="324" r:id="rId5"/>
    <p:sldId id="310" r:id="rId6"/>
    <p:sldId id="318" r:id="rId7"/>
    <p:sldId id="319" r:id="rId8"/>
    <p:sldId id="311" r:id="rId9"/>
    <p:sldId id="312" r:id="rId10"/>
    <p:sldId id="313" r:id="rId11"/>
    <p:sldId id="287" r:id="rId12"/>
    <p:sldId id="314" r:id="rId13"/>
    <p:sldId id="320" r:id="rId14"/>
    <p:sldId id="315" r:id="rId15"/>
    <p:sldId id="288" r:id="rId16"/>
    <p:sldId id="289" r:id="rId17"/>
    <p:sldId id="321" r:id="rId18"/>
    <p:sldId id="325" r:id="rId19"/>
    <p:sldId id="275" r:id="rId2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1471" autoAdjust="0"/>
    <p:restoredTop sz="94803" autoAdjust="0"/>
  </p:normalViewPr>
  <p:slideViewPr>
    <p:cSldViewPr snapToGrid="0">
      <p:cViewPr varScale="1">
        <p:scale>
          <a:sx n="69" d="100"/>
          <a:sy n="69" d="100"/>
        </p:scale>
        <p:origin x="-924" y="-102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18648"/>
    </p:cViewPr>
  </p:outlin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B92A287-4F39-4DDA-A21A-E85D8E6A41E9}" type="datetimeFigureOut">
              <a:rPr lang="cs-CZ" smtClean="0"/>
              <a:pPr/>
              <a:t>20.03.2023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36AED04-F111-4D37-ABF3-4BDAB1F3F8CE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Kliknutím můžete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3/20/2023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3903957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ázev a popis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3/20/2023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5124979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ce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3/20/2023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3112436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menov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3/20/2023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10378628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menovka s citac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3/20/2023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xmlns="" val="34285299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ravda nebo neprav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3/20/2023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9902117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3/20/2023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87386172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3/20/2023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4034869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3/20/2023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6984971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3/20/2023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2489590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3/20/2023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806299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3/20/2023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7687473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3/20/2023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0184391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3/20/2023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9913756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3/20/2023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9587639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3/20/2023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7117248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3/20/2023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5417246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1" r:id="rId1"/>
    <p:sldLayoutId id="2147483712" r:id="rId2"/>
    <p:sldLayoutId id="2147483713" r:id="rId3"/>
    <p:sldLayoutId id="2147483714" r:id="rId4"/>
    <p:sldLayoutId id="2147483715" r:id="rId5"/>
    <p:sldLayoutId id="2147483716" r:id="rId6"/>
    <p:sldLayoutId id="2147483717" r:id="rId7"/>
    <p:sldLayoutId id="2147483718" r:id="rId8"/>
    <p:sldLayoutId id="2147483719" r:id="rId9"/>
    <p:sldLayoutId id="2147483720" r:id="rId10"/>
    <p:sldLayoutId id="2147483721" r:id="rId11"/>
    <p:sldLayoutId id="2147483722" r:id="rId12"/>
    <p:sldLayoutId id="2147483723" r:id="rId13"/>
    <p:sldLayoutId id="2147483724" r:id="rId14"/>
    <p:sldLayoutId id="2147483725" r:id="rId15"/>
    <p:sldLayoutId id="214748372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jpe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9.jpeg"/><Relationship Id="rId4" Type="http://schemas.openxmlformats.org/officeDocument/2006/relationships/image" Target="../media/image38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hyperlink" Target="https://ib.bioninja.com.au/_Media/point-mutations_med.jpeg" TargetMode="External"/><Relationship Id="rId13" Type="http://schemas.openxmlformats.org/officeDocument/2006/relationships/hyperlink" Target="https://www.nzip.cz/images/articles/302-genericka-substituce/leky-rozsypane-detail-min.jpg" TargetMode="External"/><Relationship Id="rId18" Type="http://schemas.openxmlformats.org/officeDocument/2006/relationships/hyperlink" Target="https://slideplayer.cz/slide/3710505/12/images/21/Tautomerismus+b%C3%A1z%C3%AD+P%C5%99eskakov%C3%A1n%C3%AD+vod%C3%ADku+m%C4%9Bn%C3%AD+uspo%C5%99%C3%A1d%C3%A1n%C3%AD+donor%2Fakceptor+vod%C3%ADkov%C3%A9+vazby+%E2%80%93+jin%C3%A9+preference+p%C3%A1rov%C3%A1n%C3%AD..jpg" TargetMode="External"/><Relationship Id="rId26" Type="http://schemas.openxmlformats.org/officeDocument/2006/relationships/hyperlink" Target="https://laboratoryinfo.com/wp-content/uploads/2019/02/Ames-test.jpg" TargetMode="External"/><Relationship Id="rId3" Type="http://schemas.openxmlformats.org/officeDocument/2006/relationships/hyperlink" Target="https://upload.wikimedia.org/wikipedia/commons/thumb/b/bb/5-year-old_Mexican_girl_with_Angelman_syndrome_%28cropped%29.png/225px-5-year-old_Mexican_girl_with_Angelman_syndrome_%28cropped%29.png" TargetMode="External"/><Relationship Id="rId21" Type="http://schemas.openxmlformats.org/officeDocument/2006/relationships/hyperlink" Target="https://www.growgarden.cz/user/categories/orig/uv_z____en__.jpg" TargetMode="External"/><Relationship Id="rId7" Type="http://schemas.openxmlformats.org/officeDocument/2006/relationships/hyperlink" Target="https://encrypted-tbn0.gstatic.com/images?q=tbn:ANd9GcRT2EfHYGwOKONCErRRivi_NVo_p5p-5PFaCg&amp;usqp=CAU" TargetMode="External"/><Relationship Id="rId12" Type="http://schemas.openxmlformats.org/officeDocument/2006/relationships/hyperlink" Target="https://slideplayer.cz/slide/3409904/11/images/27/Mutace+v+genu+KIT+u+n%C4%9Bmeck%C3%A9ho+ov%C4%8D%C3%A1ka.jpg" TargetMode="External"/><Relationship Id="rId17" Type="http://schemas.openxmlformats.org/officeDocument/2006/relationships/hyperlink" Target="https://t4.ftcdn.net/jpg/04/76/88/85/360_F_476888567_SrfWlpzqMqHMnbiQ1CPMnlZmbW40fWOE.jpg" TargetMode="External"/><Relationship Id="rId25" Type="http://schemas.openxmlformats.org/officeDocument/2006/relationships/hyperlink" Target="https://docplayer.cz/docs-images/42/1558974/images/page_11.jpg" TargetMode="External"/><Relationship Id="rId2" Type="http://schemas.openxmlformats.org/officeDocument/2006/relationships/hyperlink" Target="https://www.genetickesyndromy.sk/data/syndromy/202/Wolf-Hirschhorn%20syndr%C3%B3m.jpg" TargetMode="External"/><Relationship Id="rId16" Type="http://schemas.openxmlformats.org/officeDocument/2006/relationships/hyperlink" Target="https://media.cheggcdn.com/media%2Fb0a%2Fb0a4535c-339f-4c8e-b073-befd6e4e167d%2FphpZNFrvp.png" TargetMode="External"/><Relationship Id="rId20" Type="http://schemas.openxmlformats.org/officeDocument/2006/relationships/hyperlink" Target="https://upload.wikimedia.org/wikipedia/commons/thumb/d/d7/EM_Spectrum_Properties_cz.svg/1200px-EM_Spectrum_Properties_cz.svg.png" TargetMode="External"/><Relationship Id="rId29" Type="http://schemas.openxmlformats.org/officeDocument/2006/relationships/hyperlink" Target="https://upload.wikimedia.org/wikipedia/commons/thumb/4/4b/Xeroderma_pigmentosum_02.jpg/300px-Xeroderma_pigmentosum_02.jpg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im.tiscali.cz/nedd/2020/02/29/1144924-profimedia-0102460994brown-and-blue-eyes-upr-1125x633.jpg?1587596281.0" TargetMode="External"/><Relationship Id="rId11" Type="http://schemas.openxmlformats.org/officeDocument/2006/relationships/hyperlink" Target="https://slideplayer.cz/slide/3668717/17/images/20/Mutace+posunov%C3%A9%3A.+A+U+G+C+U+C+G+G+G+U+U+U+A+G+U+C+C+A+C+C+G.jpg" TargetMode="External"/><Relationship Id="rId24" Type="http://schemas.openxmlformats.org/officeDocument/2006/relationships/hyperlink" Target="https://upload.wikimedia.org/wikipedia/commons/thumb/3/3d/PA_lebka.jpg/220px-PA_lebka.jpg" TargetMode="External"/><Relationship Id="rId5" Type="http://schemas.openxmlformats.org/officeDocument/2006/relationships/hyperlink" Target="https://media.extra.cz/static/img/2020/12/966db76-101781-fa3-2500.png" TargetMode="External"/><Relationship Id="rId15" Type="http://schemas.openxmlformats.org/officeDocument/2006/relationships/hyperlink" Target="https://ct24.ceskatelevize.cz/sites/default/files/styles/crop_880x495/public/images/2385032-180726-f-me052-001.jpg?itok=H3bicADR" TargetMode="External"/><Relationship Id="rId23" Type="http://schemas.openxmlformats.org/officeDocument/2006/relationships/hyperlink" Target="https://www.next-clinics.cz/media/images/news/mohou-za-vase-onemocneni-viry-nebo-bakterie-jaky-je-mezi-nimi-rozdil.png" TargetMode="External"/><Relationship Id="rId28" Type="http://schemas.openxmlformats.org/officeDocument/2006/relationships/hyperlink" Target="https://pbs.twimg.com/media/Cx88V3oWIAAlXaC.jpg" TargetMode="External"/><Relationship Id="rId10" Type="http://schemas.openxmlformats.org/officeDocument/2006/relationships/hyperlink" Target="http://www.ueb.cas.cz/cs/system/files/users/public/kolar_27/obrazky_popularizace/mutanti/mutanti_hodinky_full.png" TargetMode="External"/><Relationship Id="rId19" Type="http://schemas.openxmlformats.org/officeDocument/2006/relationships/hyperlink" Target="https://upload.wikimedia.org/wikipedia/commons/thumb/7/75/DNA_replication_blank.svg/600px-DNA_replication_blank.svg.png" TargetMode="External"/><Relationship Id="rId4" Type="http://schemas.openxmlformats.org/officeDocument/2006/relationships/hyperlink" Target="https://healthjade.net/wp-content/uploads/2019/03/Cri-du-chat-syndrome.jpg" TargetMode="External"/><Relationship Id="rId9" Type="http://schemas.openxmlformats.org/officeDocument/2006/relationships/hyperlink" Target="https://www.uzbrussel.be/documents/3286772/3367726/ill-9_en_orig.jpg/fc17e286-f567-236f-35c8-bb4b3d904285?t=1598448561928" TargetMode="External"/><Relationship Id="rId14" Type="http://schemas.openxmlformats.org/officeDocument/2006/relationships/hyperlink" Target="https://i.iinfo.cz/images/392/Srpkovita-anemie-3-orig.jpg" TargetMode="External"/><Relationship Id="rId22" Type="http://schemas.openxmlformats.org/officeDocument/2006/relationships/hyperlink" Target="http://www.medicnatur.cz/fotky29655/chemik%C3%A1lie.jpg" TargetMode="External"/><Relationship Id="rId27" Type="http://schemas.openxmlformats.org/officeDocument/2006/relationships/hyperlink" Target="https://upload.wikimedia.org/wikipedia/commons/thumb/0/02/Dna_repair_base_excersion_de.svg/185px-Dna_repair_base_excersion_de.svg.png" TargetMode="External"/><Relationship Id="rId30" Type="http://schemas.openxmlformats.org/officeDocument/2006/relationships/image" Target="../media/image4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Obrázek 14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-734" b="-452"/>
          <a:stretch/>
        </p:blipFill>
        <p:spPr>
          <a:xfrm>
            <a:off x="-133350" y="-31749"/>
            <a:ext cx="12382662" cy="6974810"/>
          </a:xfrm>
          <a:prstGeom prst="rect">
            <a:avLst/>
          </a:prstGeom>
        </p:spPr>
      </p:pic>
      <p:sp>
        <p:nvSpPr>
          <p:cNvPr id="14" name="Obdélník 13"/>
          <p:cNvSpPr/>
          <p:nvPr/>
        </p:nvSpPr>
        <p:spPr>
          <a:xfrm>
            <a:off x="-59816" y="-35591"/>
            <a:ext cx="12309128" cy="6978652"/>
          </a:xfrm>
          <a:prstGeom prst="rect">
            <a:avLst/>
          </a:prstGeom>
          <a:solidFill>
            <a:schemeClr val="tx1">
              <a:alpha val="3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 rotWithShape="1">
          <a:blip r:embed="rId3" cstate="email">
            <a:duotone>
              <a:prstClr val="black"/>
              <a:schemeClr val="bg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 xmlns="">
                  <a14:imgLayer r:embed="">
                    <a14:imgEffect>
                      <a14:brightnessContrast bright="10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>
            <a:off x="4183524" y="1153307"/>
            <a:ext cx="3395554" cy="3680595"/>
          </a:xfrm>
          <a:prstGeom prst="rect">
            <a:avLst/>
          </a:prstGeom>
        </p:spPr>
      </p:pic>
      <p:sp>
        <p:nvSpPr>
          <p:cNvPr id="11" name="Obdélník 10"/>
          <p:cNvSpPr/>
          <p:nvPr/>
        </p:nvSpPr>
        <p:spPr>
          <a:xfrm>
            <a:off x="4504495" y="959961"/>
            <a:ext cx="318301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3600" b="1" spc="-150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BIOLOGIE</a:t>
            </a:r>
            <a:endParaRPr lang="cs-CZ" sz="2000" dirty="0"/>
          </a:p>
        </p:txBody>
      </p:sp>
      <p:sp>
        <p:nvSpPr>
          <p:cNvPr id="3" name="Obdélník 2"/>
          <p:cNvSpPr/>
          <p:nvPr/>
        </p:nvSpPr>
        <p:spPr>
          <a:xfrm>
            <a:off x="4117883" y="5789480"/>
            <a:ext cx="357020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b="1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RNDr. Kateřina Bažantová</a:t>
            </a:r>
            <a:endParaRPr lang="cs-CZ" b="1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>
            <a:off x="314324" y="219075"/>
            <a:ext cx="1704975" cy="8524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9552323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602555" y="530454"/>
            <a:ext cx="8596668" cy="1320800"/>
          </a:xfrm>
        </p:spPr>
        <p:txBody>
          <a:bodyPr/>
          <a:lstStyle/>
          <a:p>
            <a:r>
              <a:rPr lang="cs-CZ" dirty="0" smtClean="0"/>
              <a:t>Mutageny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12020" y="1690326"/>
            <a:ext cx="4338804" cy="4841103"/>
          </a:xfrm>
        </p:spPr>
        <p:txBody>
          <a:bodyPr>
            <a:normAutofit fontScale="92500" lnSpcReduction="10000"/>
          </a:bodyPr>
          <a:lstStyle/>
          <a:p>
            <a:r>
              <a:rPr lang="cs-CZ" dirty="0" smtClean="0"/>
              <a:t>Fyzikální</a:t>
            </a:r>
          </a:p>
          <a:p>
            <a:pPr>
              <a:buNone/>
            </a:pPr>
            <a:r>
              <a:rPr lang="cs-CZ" dirty="0" smtClean="0"/>
              <a:t>        - záření (ionizující, neionizující)</a:t>
            </a:r>
          </a:p>
          <a:p>
            <a:pPr>
              <a:buNone/>
            </a:pPr>
            <a:r>
              <a:rPr lang="cs-CZ" dirty="0" smtClean="0"/>
              <a:t>        - ionizující (rentgenové, gama): vysoká energie, tvorba volných radikálů a iontů v buňce, zlomy v DNA</a:t>
            </a:r>
          </a:p>
          <a:p>
            <a:pPr>
              <a:buNone/>
            </a:pPr>
            <a:r>
              <a:rPr lang="cs-CZ" dirty="0" smtClean="0"/>
              <a:t>         - neionizující (UV): má nižší energii, ale excituje atomy, vstup do chemických reakcí, vznikají překážky v replikaci DNA (pokožkové buňky)</a:t>
            </a:r>
          </a:p>
          <a:p>
            <a:r>
              <a:rPr lang="cs-CZ" dirty="0" smtClean="0"/>
              <a:t>Chemické</a:t>
            </a:r>
          </a:p>
          <a:p>
            <a:pPr>
              <a:buNone/>
            </a:pPr>
            <a:r>
              <a:rPr lang="cs-CZ" dirty="0" smtClean="0"/>
              <a:t>        - široká škála látek</a:t>
            </a:r>
          </a:p>
          <a:p>
            <a:pPr>
              <a:buNone/>
            </a:pPr>
            <a:r>
              <a:rPr lang="cs-CZ" dirty="0" smtClean="0"/>
              <a:t>        - např. alkylační činidla, hydroxylační činidla, akridinová barviva, analogy bází, kyselina dusitá</a:t>
            </a:r>
          </a:p>
          <a:p>
            <a:pPr>
              <a:buNone/>
            </a:pPr>
            <a:endParaRPr lang="cs-CZ" dirty="0" smtClean="0"/>
          </a:p>
          <a:p>
            <a:r>
              <a:rPr lang="cs-CZ" dirty="0" smtClean="0"/>
              <a:t>Vnitřní faktory, viry</a:t>
            </a:r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383096" y="456611"/>
            <a:ext cx="1609089" cy="57368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="" xmlns:a14="http://schemas.microsoft.com/office/drawing/2010/main"/>
            </a:ext>
          </a:extLst>
        </p:spPr>
      </p:pic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708468" y="3966754"/>
            <a:ext cx="2721429" cy="27214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293" name="Picture 5" descr="Elektromagnetické spektrum – Wikipedie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159343" y="209006"/>
            <a:ext cx="6719148" cy="3621360"/>
          </a:xfrm>
          <a:prstGeom prst="rect">
            <a:avLst/>
          </a:prstGeom>
          <a:noFill/>
        </p:spPr>
      </p:pic>
      <p:pic>
        <p:nvPicPr>
          <p:cNvPr id="12298" name="Picture 10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723823" y="5314950"/>
            <a:ext cx="2962275" cy="1543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297" name="Picture 9" descr="https://upload.wikimedia.org/wikipedia/commons/thumb/3/3d/PA_lebka.jpg/220px-PA_lebka.jpg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10096500" y="3909605"/>
            <a:ext cx="2095500" cy="3105150"/>
          </a:xfrm>
          <a:prstGeom prst="rect">
            <a:avLst/>
          </a:prstGeom>
          <a:noFill/>
        </p:spPr>
      </p:pic>
      <p:pic>
        <p:nvPicPr>
          <p:cNvPr id="12299" name="Picture 11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7978413" y="3898174"/>
            <a:ext cx="2609850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061690" y="623432"/>
            <a:ext cx="8596668" cy="1320800"/>
          </a:xfrm>
        </p:spPr>
        <p:txBody>
          <a:bodyPr/>
          <a:lstStyle/>
          <a:p>
            <a:r>
              <a:rPr lang="cs-CZ" dirty="0" smtClean="0"/>
              <a:t>Chemické mutageny</a:t>
            </a:r>
            <a:br>
              <a:rPr lang="cs-CZ" dirty="0" smtClean="0"/>
            </a:br>
            <a:endParaRPr lang="cs-CZ" dirty="0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383096" y="456611"/>
            <a:ext cx="1609089" cy="57368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="" xmlns:a14="http://schemas.microsoft.com/office/drawing/2010/main"/>
            </a:ext>
          </a:extLst>
        </p:spPr>
      </p:pic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07963" y="1639586"/>
            <a:ext cx="6115351" cy="4950824"/>
          </a:xfrm>
        </p:spPr>
        <p:txBody>
          <a:bodyPr>
            <a:normAutofit fontScale="85000" lnSpcReduction="10000"/>
          </a:bodyPr>
          <a:lstStyle/>
          <a:p>
            <a:r>
              <a:rPr lang="cs-CZ" dirty="0" smtClean="0"/>
              <a:t>Alkylační činidla – vyvolávají změny v párování bází nebo indukují posuvné mutace (yperit)</a:t>
            </a:r>
          </a:p>
          <a:p>
            <a:r>
              <a:rPr lang="cs-CZ" dirty="0" smtClean="0"/>
              <a:t>Hydroxylační činidla – změna párování</a:t>
            </a:r>
          </a:p>
          <a:p>
            <a:r>
              <a:rPr lang="cs-CZ" dirty="0" smtClean="0"/>
              <a:t>Analogy bází – podobné bázím, ale také se chybně párují</a:t>
            </a:r>
          </a:p>
          <a:p>
            <a:r>
              <a:rPr lang="cs-CZ" dirty="0" smtClean="0"/>
              <a:t>Kyselina dusitá – spíš kontakt s dusitany, solemi, deaminace, změna párování, i zpětné mutace</a:t>
            </a:r>
          </a:p>
          <a:p>
            <a:pPr>
              <a:buNone/>
            </a:pPr>
            <a:r>
              <a:rPr lang="cs-CZ" dirty="0" smtClean="0"/>
              <a:t>        - dusitany obsaženy v uzeninách (E249, E250 – dusitany sodný a draselný) – vznikají z nich kancerogeny </a:t>
            </a:r>
            <a:r>
              <a:rPr lang="cs-CZ" dirty="0" err="1" smtClean="0"/>
              <a:t>nitrosaminy</a:t>
            </a:r>
            <a:endParaRPr lang="cs-CZ" dirty="0" smtClean="0"/>
          </a:p>
          <a:p>
            <a:r>
              <a:rPr lang="cs-CZ" dirty="0" smtClean="0"/>
              <a:t>Akridinová barviva – organická barviva, vmezeření mezi dusíkaté báze – deformace DNA</a:t>
            </a:r>
          </a:p>
          <a:p>
            <a:endParaRPr lang="cs-CZ" dirty="0" smtClean="0"/>
          </a:p>
          <a:p>
            <a:endParaRPr lang="cs-CZ" dirty="0" smtClean="0"/>
          </a:p>
          <a:p>
            <a:r>
              <a:rPr lang="cs-CZ" dirty="0" smtClean="0"/>
              <a:t>Testování mutagenity látek – </a:t>
            </a:r>
            <a:r>
              <a:rPr lang="cs-CZ" dirty="0" err="1" smtClean="0"/>
              <a:t>Amesův</a:t>
            </a:r>
            <a:r>
              <a:rPr lang="cs-CZ" dirty="0" smtClean="0"/>
              <a:t> test – mnohé mutageny fungují jako kancerogeny</a:t>
            </a:r>
          </a:p>
          <a:p>
            <a:pPr>
              <a:buNone/>
            </a:pPr>
            <a:r>
              <a:rPr lang="cs-CZ" dirty="0" smtClean="0"/>
              <a:t>      - využití mutovaných bakterií  </a:t>
            </a:r>
            <a:r>
              <a:rPr lang="cs-CZ" i="1" dirty="0" err="1" smtClean="0"/>
              <a:t>Salmonella</a:t>
            </a:r>
            <a:r>
              <a:rPr lang="cs-CZ" i="1" dirty="0" smtClean="0"/>
              <a:t> </a:t>
            </a:r>
            <a:r>
              <a:rPr lang="cs-CZ" i="1" dirty="0" err="1" smtClean="0"/>
              <a:t>typhimurium</a:t>
            </a:r>
            <a:r>
              <a:rPr lang="cs-CZ" dirty="0" smtClean="0"/>
              <a:t>, ale pro vyšší organismy mohou být látky škodlivé více než pro bakterie (např. dusičnany – hnojivo), přidávají se ještě jaterní enzymy potkana </a:t>
            </a:r>
          </a:p>
          <a:p>
            <a:endParaRPr lang="cs-CZ" dirty="0" smtClean="0"/>
          </a:p>
        </p:txBody>
      </p:sp>
      <p:pic>
        <p:nvPicPr>
          <p:cNvPr id="11267" name="Picture 3" descr="FLUORESCENČNÍ MIKROSKOP - PDF Free Download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7432766" y="156755"/>
            <a:ext cx="4759234" cy="3569426"/>
          </a:xfrm>
          <a:prstGeom prst="rect">
            <a:avLst/>
          </a:prstGeom>
          <a:noFill/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6915660" y="3920836"/>
            <a:ext cx="5276340" cy="2937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519966" y="714103"/>
            <a:ext cx="8596668" cy="1320800"/>
          </a:xfrm>
        </p:spPr>
        <p:txBody>
          <a:bodyPr/>
          <a:lstStyle/>
          <a:p>
            <a:r>
              <a:rPr lang="cs-CZ" dirty="0" smtClean="0"/>
              <a:t>Reparační mechanismy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77334" y="1454727"/>
            <a:ext cx="3659140" cy="5140037"/>
          </a:xfrm>
        </p:spPr>
        <p:txBody>
          <a:bodyPr>
            <a:normAutofit fontScale="85000" lnSpcReduction="20000"/>
          </a:bodyPr>
          <a:lstStyle/>
          <a:p>
            <a:r>
              <a:rPr lang="cs-CZ" dirty="0" smtClean="0"/>
              <a:t>Opravné mechanismy, kterými buňka zjišťuje a opravuje většinu vzniklých mutací</a:t>
            </a:r>
          </a:p>
          <a:p>
            <a:endParaRPr lang="cs-CZ" dirty="0" smtClean="0"/>
          </a:p>
          <a:p>
            <a:r>
              <a:rPr lang="cs-CZ" dirty="0" smtClean="0"/>
              <a:t>Reparační enzymy</a:t>
            </a:r>
          </a:p>
          <a:p>
            <a:endParaRPr lang="cs-CZ" dirty="0" smtClean="0"/>
          </a:p>
          <a:p>
            <a:r>
              <a:rPr lang="cs-CZ" dirty="0" smtClean="0"/>
              <a:t>Fotoreaktivace – pomocí UV záření a viditelného světla (hlavně u </a:t>
            </a:r>
            <a:r>
              <a:rPr lang="cs-CZ" dirty="0" err="1" smtClean="0"/>
              <a:t>prokaryot</a:t>
            </a:r>
            <a:r>
              <a:rPr lang="cs-CZ" dirty="0" smtClean="0"/>
              <a:t>)</a:t>
            </a:r>
          </a:p>
          <a:p>
            <a:endParaRPr lang="cs-CZ" dirty="0" smtClean="0"/>
          </a:p>
          <a:p>
            <a:r>
              <a:rPr lang="cs-CZ" dirty="0" smtClean="0"/>
              <a:t>Excisní reparace – vystřižení chybných nukleotidů a nahrazení správnými</a:t>
            </a:r>
          </a:p>
          <a:p>
            <a:pPr>
              <a:buNone/>
            </a:pPr>
            <a:endParaRPr lang="cs-CZ" dirty="0" smtClean="0"/>
          </a:p>
          <a:p>
            <a:r>
              <a:rPr lang="cs-CZ" dirty="0" err="1" smtClean="0"/>
              <a:t>Postreplikační</a:t>
            </a:r>
            <a:r>
              <a:rPr lang="cs-CZ" dirty="0" smtClean="0"/>
              <a:t> rekombinační reparace </a:t>
            </a:r>
          </a:p>
          <a:p>
            <a:endParaRPr lang="cs-CZ" dirty="0" smtClean="0"/>
          </a:p>
          <a:p>
            <a:r>
              <a:rPr lang="cs-CZ" dirty="0" smtClean="0"/>
              <a:t>Poruchy reparačních mechanismů . Např. </a:t>
            </a:r>
            <a:r>
              <a:rPr lang="cs-CZ" dirty="0" err="1" smtClean="0"/>
              <a:t>Xeroderma</a:t>
            </a:r>
            <a:r>
              <a:rPr lang="cs-CZ" dirty="0" smtClean="0"/>
              <a:t> </a:t>
            </a:r>
            <a:r>
              <a:rPr lang="cs-CZ" dirty="0" err="1" smtClean="0"/>
              <a:t>pigmentosum</a:t>
            </a:r>
            <a:r>
              <a:rPr lang="cs-CZ" dirty="0" smtClean="0"/>
              <a:t>, </a:t>
            </a:r>
            <a:r>
              <a:rPr lang="cs-CZ" dirty="0" err="1" smtClean="0"/>
              <a:t>Fanconiho</a:t>
            </a:r>
            <a:r>
              <a:rPr lang="cs-CZ" dirty="0" smtClean="0"/>
              <a:t> anémie</a:t>
            </a:r>
          </a:p>
          <a:p>
            <a:endParaRPr lang="cs-CZ" dirty="0" smtClean="0"/>
          </a:p>
          <a:p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383096" y="456611"/>
            <a:ext cx="1609089" cy="57368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="" xmlns:a14="http://schemas.microsoft.com/office/drawing/2010/main"/>
            </a:ext>
          </a:extLst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253346" y="1399310"/>
            <a:ext cx="3792321" cy="50153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8589817" y="4405745"/>
            <a:ext cx="3269674" cy="24522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45" name="Picture 5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8109821" y="0"/>
            <a:ext cx="4082179" cy="4257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344768" y="609600"/>
            <a:ext cx="8596668" cy="1320800"/>
          </a:xfrm>
        </p:spPr>
        <p:txBody>
          <a:bodyPr/>
          <a:lstStyle/>
          <a:p>
            <a:r>
              <a:rPr lang="cs-CZ" dirty="0" smtClean="0"/>
              <a:t>Chromozomové mutace (aberace)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77335" y="2008909"/>
            <a:ext cx="6998083" cy="4225636"/>
          </a:xfrm>
        </p:spPr>
        <p:txBody>
          <a:bodyPr>
            <a:normAutofit lnSpcReduction="10000"/>
          </a:bodyPr>
          <a:lstStyle/>
          <a:p>
            <a:r>
              <a:rPr lang="cs-CZ" dirty="0" smtClean="0"/>
              <a:t>Změny ve struktuře chromozomů vyvolané jeho zlomem nebo </a:t>
            </a:r>
            <a:r>
              <a:rPr lang="cs-CZ" dirty="0" err="1" smtClean="0"/>
              <a:t>znovuspojením</a:t>
            </a:r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r>
              <a:rPr lang="cs-CZ" dirty="0" smtClean="0"/>
              <a:t>Delece – ztráta určitého úseku chromozomu (Wolfův syndrom, </a:t>
            </a:r>
            <a:r>
              <a:rPr lang="cs-CZ" dirty="0" err="1" smtClean="0"/>
              <a:t>Angelmanův</a:t>
            </a:r>
            <a:r>
              <a:rPr lang="cs-CZ" dirty="0" smtClean="0"/>
              <a:t> syndrom, </a:t>
            </a:r>
            <a:r>
              <a:rPr lang="cs-CZ" dirty="0" err="1" smtClean="0"/>
              <a:t>Cri</a:t>
            </a:r>
            <a:r>
              <a:rPr lang="cs-CZ" dirty="0" smtClean="0"/>
              <a:t> </a:t>
            </a:r>
            <a:r>
              <a:rPr lang="cs-CZ" dirty="0" err="1" smtClean="0"/>
              <a:t>du</a:t>
            </a:r>
            <a:r>
              <a:rPr lang="cs-CZ" dirty="0" smtClean="0"/>
              <a:t> chat)</a:t>
            </a:r>
          </a:p>
          <a:p>
            <a:pPr>
              <a:buNone/>
            </a:pPr>
            <a:endParaRPr lang="cs-CZ" dirty="0" smtClean="0"/>
          </a:p>
          <a:p>
            <a:r>
              <a:rPr lang="cs-CZ" dirty="0" smtClean="0"/>
              <a:t>Multiplikace – zmnožení určitého úseku chromozomu (geny budou zastoupeny víckrát)</a:t>
            </a:r>
          </a:p>
          <a:p>
            <a:r>
              <a:rPr lang="cs-CZ" dirty="0" smtClean="0"/>
              <a:t>Inverze – obrácení pořadí genů </a:t>
            </a:r>
          </a:p>
          <a:p>
            <a:r>
              <a:rPr lang="cs-CZ" dirty="0" smtClean="0"/>
              <a:t>Translokace – odlomení části ramene chromozomu  připojení té části k jinému chromozomu (filadelfský chromozom)</a:t>
            </a:r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383096" y="456611"/>
            <a:ext cx="1609089" cy="57368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="" xmlns:a14="http://schemas.microsoft.com/office/drawing/2010/main"/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563100" y="0"/>
            <a:ext cx="2628900" cy="1743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910946" y="1632601"/>
            <a:ext cx="2854036" cy="30316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7472823" y="4402877"/>
            <a:ext cx="4151843" cy="24551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595332" y="501207"/>
            <a:ext cx="8596668" cy="1320800"/>
          </a:xfrm>
        </p:spPr>
        <p:txBody>
          <a:bodyPr/>
          <a:lstStyle/>
          <a:p>
            <a:r>
              <a:rPr lang="cs-CZ" dirty="0" smtClean="0"/>
              <a:t>Genomové mutace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77333" y="1482437"/>
            <a:ext cx="2093575" cy="5126182"/>
          </a:xfrm>
        </p:spPr>
        <p:txBody>
          <a:bodyPr>
            <a:normAutofit/>
          </a:bodyPr>
          <a:lstStyle/>
          <a:p>
            <a:r>
              <a:rPr lang="cs-CZ" dirty="0" smtClean="0"/>
              <a:t>Změny počtu chromozomů, v ploidii </a:t>
            </a:r>
            <a:r>
              <a:rPr lang="cs-CZ" dirty="0" smtClean="0"/>
              <a:t>buňky</a:t>
            </a:r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r>
              <a:rPr lang="cs-CZ" dirty="0" smtClean="0"/>
              <a:t>Polyploidie</a:t>
            </a:r>
          </a:p>
          <a:p>
            <a:endParaRPr lang="cs-CZ" dirty="0" smtClean="0"/>
          </a:p>
          <a:p>
            <a:endParaRPr lang="cs-CZ" dirty="0" smtClean="0"/>
          </a:p>
          <a:p>
            <a:r>
              <a:rPr lang="cs-CZ" dirty="0" smtClean="0"/>
              <a:t>Aneuploidie</a:t>
            </a: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383096" y="456611"/>
            <a:ext cx="1609089" cy="57368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="" xmlns:a14="http://schemas.microsoft.com/office/drawing/2010/main"/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688573" y="1371600"/>
            <a:ext cx="9753600" cy="548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079427" y="623431"/>
            <a:ext cx="8596668" cy="1320800"/>
          </a:xfrm>
        </p:spPr>
        <p:txBody>
          <a:bodyPr/>
          <a:lstStyle/>
          <a:p>
            <a:r>
              <a:rPr lang="cs-CZ" dirty="0" smtClean="0"/>
              <a:t>Polyploidie</a:t>
            </a:r>
            <a:endParaRPr lang="cs-CZ" dirty="0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383096" y="456611"/>
            <a:ext cx="1609089" cy="57368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="" xmlns:a14="http://schemas.microsoft.com/office/drawing/2010/main"/>
            </a:ext>
          </a:extLst>
        </p:spPr>
      </p:pic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5672" y="1559627"/>
            <a:ext cx="6063100" cy="4284618"/>
          </a:xfrm>
        </p:spPr>
        <p:txBody>
          <a:bodyPr>
            <a:normAutofit/>
          </a:bodyPr>
          <a:lstStyle/>
          <a:p>
            <a:r>
              <a:rPr lang="cs-CZ" dirty="0" smtClean="0"/>
              <a:t>Zmnožení počtu celých chromozomových sad</a:t>
            </a:r>
          </a:p>
          <a:p>
            <a:r>
              <a:rPr lang="cs-CZ" dirty="0" smtClean="0"/>
              <a:t>V buňce je zastoupen daný chromozom víckrát (</a:t>
            </a:r>
            <a:r>
              <a:rPr lang="cs-CZ" dirty="0" err="1" smtClean="0"/>
              <a:t>triploidie</a:t>
            </a:r>
            <a:r>
              <a:rPr lang="cs-CZ" dirty="0" smtClean="0"/>
              <a:t> – 3x)</a:t>
            </a:r>
          </a:p>
          <a:p>
            <a:r>
              <a:rPr lang="cs-CZ" dirty="0" smtClean="0"/>
              <a:t>Můžeme vyvolat experimentálně působením jedů ovlivňujících mitózu</a:t>
            </a:r>
          </a:p>
          <a:p>
            <a:r>
              <a:rPr lang="cs-CZ" dirty="0" smtClean="0"/>
              <a:t>U rostlin vede ke zvětšení buněk </a:t>
            </a:r>
            <a:r>
              <a:rPr lang="cs-CZ" dirty="0" smtClean="0">
                <a:sym typeface="Wingdings" pitchFamily="2" charset="2"/>
              </a:rPr>
              <a:t> větší výnosy</a:t>
            </a:r>
          </a:p>
          <a:p>
            <a:r>
              <a:rPr lang="cs-CZ" dirty="0" smtClean="0">
                <a:sym typeface="Wingdings" pitchFamily="2" charset="2"/>
              </a:rPr>
              <a:t>U živočichů způsobuje sterilitu, u vyšších obratlovců se jedná o  letální mutaci</a:t>
            </a:r>
            <a:endParaRPr lang="cs-CZ" dirty="0" smtClean="0"/>
          </a:p>
        </p:txBody>
      </p:sp>
      <p:pic>
        <p:nvPicPr>
          <p:cNvPr id="7170" name="Picture 2" descr="polyploidních druhů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7873727" y="0"/>
            <a:ext cx="4318273" cy="3238705"/>
          </a:xfrm>
          <a:prstGeom prst="rect">
            <a:avLst/>
          </a:prstGeom>
          <a:noFill/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263695" y="4841867"/>
            <a:ext cx="2619375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272609" y="3686175"/>
            <a:ext cx="4752975" cy="3171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4148596" y="4191000"/>
            <a:ext cx="2448306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595332" y="596537"/>
            <a:ext cx="8596668" cy="1320800"/>
          </a:xfrm>
        </p:spPr>
        <p:txBody>
          <a:bodyPr/>
          <a:lstStyle/>
          <a:p>
            <a:r>
              <a:rPr lang="cs-CZ" dirty="0" smtClean="0"/>
              <a:t>Aneuploidie</a:t>
            </a:r>
            <a:br>
              <a:rPr lang="cs-CZ" dirty="0" smtClean="0"/>
            </a:br>
            <a:endParaRPr lang="cs-CZ" dirty="0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383096" y="456611"/>
            <a:ext cx="1609089" cy="57368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="" xmlns:a14="http://schemas.microsoft.com/office/drawing/2010/main"/>
            </a:ext>
          </a:extLst>
        </p:spPr>
      </p:pic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07964" y="1423852"/>
            <a:ext cx="7047563" cy="5434148"/>
          </a:xfrm>
        </p:spPr>
        <p:txBody>
          <a:bodyPr>
            <a:normAutofit fontScale="92500" lnSpcReduction="20000"/>
          </a:bodyPr>
          <a:lstStyle/>
          <a:p>
            <a:r>
              <a:rPr lang="cs-CZ" dirty="0" smtClean="0"/>
              <a:t>Změna počtu jednotlivých chromozomů, nikoli celých sad</a:t>
            </a:r>
          </a:p>
          <a:p>
            <a:r>
              <a:rPr lang="cs-CZ" dirty="0" err="1" smtClean="0"/>
              <a:t>Monosomie</a:t>
            </a:r>
            <a:r>
              <a:rPr lang="cs-CZ" dirty="0" smtClean="0"/>
              <a:t> – jeden chromozom zastoupen pouze jednou</a:t>
            </a:r>
          </a:p>
          <a:p>
            <a:r>
              <a:rPr lang="cs-CZ" dirty="0" err="1" smtClean="0"/>
              <a:t>Trisomie</a:t>
            </a:r>
            <a:r>
              <a:rPr lang="cs-CZ" dirty="0" smtClean="0"/>
              <a:t> – zastoupen třikrát, ostatní chromozomy v nezměněném počtu</a:t>
            </a:r>
          </a:p>
          <a:p>
            <a:endParaRPr lang="cs-CZ" dirty="0" smtClean="0"/>
          </a:p>
          <a:p>
            <a:r>
              <a:rPr lang="cs-CZ" dirty="0" smtClean="0"/>
              <a:t>Vznikají většinou nerozejitím chromozomů či chromatid do dceřiných buněk</a:t>
            </a:r>
          </a:p>
          <a:p>
            <a:endParaRPr lang="cs-CZ" dirty="0" smtClean="0"/>
          </a:p>
          <a:p>
            <a:pPr>
              <a:buNone/>
            </a:pPr>
            <a:endParaRPr lang="cs-CZ" dirty="0" smtClean="0"/>
          </a:p>
          <a:p>
            <a:r>
              <a:rPr lang="cs-CZ" dirty="0" smtClean="0"/>
              <a:t>Příčina závažných genetických chorob</a:t>
            </a:r>
          </a:p>
          <a:p>
            <a:pPr>
              <a:buNone/>
            </a:pPr>
            <a:r>
              <a:rPr lang="cs-CZ" dirty="0" smtClean="0"/>
              <a:t>         - Downův syndrom</a:t>
            </a:r>
          </a:p>
          <a:p>
            <a:pPr>
              <a:buNone/>
            </a:pPr>
            <a:r>
              <a:rPr lang="cs-CZ" dirty="0" smtClean="0"/>
              <a:t>         - </a:t>
            </a:r>
            <a:r>
              <a:rPr lang="cs-CZ" dirty="0" err="1" smtClean="0"/>
              <a:t>Edwardsův</a:t>
            </a:r>
            <a:r>
              <a:rPr lang="cs-CZ" dirty="0" smtClean="0"/>
              <a:t> syndrom</a:t>
            </a:r>
          </a:p>
          <a:p>
            <a:pPr>
              <a:buNone/>
            </a:pPr>
            <a:r>
              <a:rPr lang="cs-CZ" dirty="0" smtClean="0"/>
              <a:t>         - </a:t>
            </a:r>
            <a:r>
              <a:rPr lang="cs-CZ" dirty="0" err="1" smtClean="0"/>
              <a:t>Patauův</a:t>
            </a:r>
            <a:r>
              <a:rPr lang="cs-CZ" dirty="0" smtClean="0"/>
              <a:t> syndrom</a:t>
            </a:r>
          </a:p>
          <a:p>
            <a:pPr>
              <a:buNone/>
            </a:pPr>
            <a:r>
              <a:rPr lang="cs-CZ" dirty="0" smtClean="0"/>
              <a:t>         - </a:t>
            </a:r>
            <a:r>
              <a:rPr lang="cs-CZ" dirty="0" err="1" smtClean="0"/>
              <a:t>Turnerův</a:t>
            </a:r>
            <a:r>
              <a:rPr lang="cs-CZ" dirty="0" smtClean="0"/>
              <a:t> syndrom</a:t>
            </a:r>
          </a:p>
          <a:p>
            <a:pPr>
              <a:buNone/>
            </a:pPr>
            <a:r>
              <a:rPr lang="cs-CZ" dirty="0" smtClean="0"/>
              <a:t>         - </a:t>
            </a:r>
            <a:r>
              <a:rPr lang="cs-CZ" dirty="0" err="1" smtClean="0"/>
              <a:t>Klinefelterův</a:t>
            </a:r>
            <a:r>
              <a:rPr lang="cs-CZ" dirty="0" smtClean="0"/>
              <a:t> syndrom</a:t>
            </a:r>
          </a:p>
          <a:p>
            <a:pPr>
              <a:buNone/>
            </a:pPr>
            <a:r>
              <a:rPr lang="cs-CZ" dirty="0" smtClean="0"/>
              <a:t>         - Supermuž a superžena</a:t>
            </a:r>
          </a:p>
          <a:p>
            <a:pPr>
              <a:buNone/>
            </a:pPr>
            <a:r>
              <a:rPr lang="cs-CZ" dirty="0" smtClean="0"/>
              <a:t>         </a:t>
            </a:r>
          </a:p>
        </p:txBody>
      </p:sp>
      <p:pic>
        <p:nvPicPr>
          <p:cNvPr id="6145" name="Picture 1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468649" y="4164591"/>
            <a:ext cx="3305175" cy="2047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7606145" y="0"/>
            <a:ext cx="3588327" cy="35883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48" name="Picture 4" descr="Patau Syndrome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9462655" y="3285768"/>
            <a:ext cx="2729345" cy="357223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775075" y="555812"/>
            <a:ext cx="8596668" cy="1320800"/>
          </a:xfrm>
        </p:spPr>
        <p:txBody>
          <a:bodyPr/>
          <a:lstStyle/>
          <a:p>
            <a:r>
              <a:rPr lang="cs-CZ" dirty="0" smtClean="0"/>
              <a:t>Evoluční význam mutací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Organismus s mutací = mutant</a:t>
            </a:r>
          </a:p>
          <a:p>
            <a:r>
              <a:rPr lang="cs-CZ" dirty="0" smtClean="0"/>
              <a:t>Většina mutací znamená nevýhodu, nepatrná část zvýhodňuje oproti ostatním</a:t>
            </a:r>
          </a:p>
          <a:p>
            <a:r>
              <a:rPr lang="cs-CZ" dirty="0" smtClean="0"/>
              <a:t>Zdroj kvalitativního rozšíření genotypu (genofondu), hlavní příčina genetické variability</a:t>
            </a:r>
          </a:p>
          <a:p>
            <a:r>
              <a:rPr lang="cs-CZ" dirty="0" smtClean="0"/>
              <a:t>Genové duplikace – vznik několika kopií genu a některé jsou zmutované, ostatní kopie zajišťují normální funkci genu, pokud je mutace výhodná, posune se dál </a:t>
            </a:r>
            <a:r>
              <a:rPr lang="cs-CZ" dirty="0" smtClean="0">
                <a:sym typeface="Wingdings" pitchFamily="2" charset="2"/>
              </a:rPr>
              <a:t> zdokonalování organismů v evoluci</a:t>
            </a:r>
          </a:p>
          <a:p>
            <a:r>
              <a:rPr lang="cs-CZ" dirty="0" smtClean="0">
                <a:sym typeface="Wingdings" pitchFamily="2" charset="2"/>
              </a:rPr>
              <a:t>Chromozomové a genomové mutace vedou ke vzniku nového </a:t>
            </a:r>
            <a:r>
              <a:rPr lang="cs-CZ" dirty="0" err="1" smtClean="0">
                <a:sym typeface="Wingdings" pitchFamily="2" charset="2"/>
              </a:rPr>
              <a:t>karyotypu</a:t>
            </a:r>
            <a:r>
              <a:rPr lang="cs-CZ" dirty="0" smtClean="0">
                <a:sym typeface="Wingdings" pitchFamily="2" charset="2"/>
              </a:rPr>
              <a:t>  možnost vzniku nového druhu</a:t>
            </a:r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383096" y="456611"/>
            <a:ext cx="1609089" cy="57368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="" xmlns:a14="http://schemas.microsoft.com/office/drawing/2010/main"/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722861" y="554182"/>
            <a:ext cx="8596668" cy="1320800"/>
          </a:xfrm>
        </p:spPr>
        <p:txBody>
          <a:bodyPr/>
          <a:lstStyle/>
          <a:p>
            <a:r>
              <a:rPr lang="cs-CZ" dirty="0" smtClean="0"/>
              <a:t>Zdroje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77333" y="1330036"/>
            <a:ext cx="11279140" cy="5347855"/>
          </a:xfrm>
        </p:spPr>
        <p:txBody>
          <a:bodyPr numCol="2">
            <a:normAutofit fontScale="47500" lnSpcReduction="20000"/>
          </a:bodyPr>
          <a:lstStyle/>
          <a:p>
            <a:r>
              <a:rPr lang="cs-CZ" dirty="0" smtClean="0"/>
              <a:t>KOČÁREK, Eduard. </a:t>
            </a:r>
            <a:r>
              <a:rPr lang="cs-CZ" i="1" dirty="0" smtClean="0"/>
              <a:t>Genetika: obecná genetika a cytogenetika, molekulární biologie, biotechnologie, </a:t>
            </a:r>
            <a:r>
              <a:rPr lang="cs-CZ" i="1" dirty="0" err="1" smtClean="0"/>
              <a:t>genomika</a:t>
            </a:r>
            <a:r>
              <a:rPr lang="cs-CZ" dirty="0" smtClean="0"/>
              <a:t>. Praha: </a:t>
            </a:r>
            <a:r>
              <a:rPr lang="cs-CZ" dirty="0" err="1" smtClean="0"/>
              <a:t>Scientia</a:t>
            </a:r>
            <a:r>
              <a:rPr lang="cs-CZ" dirty="0" smtClean="0"/>
              <a:t>, 2004. Biologie pro gymnázia. ISBN 80-7183-326-6.</a:t>
            </a:r>
          </a:p>
          <a:p>
            <a:r>
              <a:rPr lang="cs-CZ" dirty="0" smtClean="0"/>
              <a:t>J. Pavlík, Základy biologie, učebnice pro přírodovědné lyceum, Ledeč nad Sázavou, 2012</a:t>
            </a:r>
          </a:p>
          <a:p>
            <a:r>
              <a:rPr lang="cs-CZ" dirty="0" smtClean="0"/>
              <a:t>ŘEHOUT, Václav; ČÍTEK, Jindřich; SÁKOVÁ, Lenka. 2000. </a:t>
            </a:r>
            <a:r>
              <a:rPr lang="cs-CZ" i="1" dirty="0" smtClean="0"/>
              <a:t>Genetika: (úvod do studia genetiky)</a:t>
            </a:r>
            <a:r>
              <a:rPr lang="cs-CZ" dirty="0" smtClean="0"/>
              <a:t>. I. České Budějovice: Jihočeská univerzita, Zemědělská fakulta. ISBN 80-7040-405-1</a:t>
            </a:r>
            <a:r>
              <a:rPr lang="cs-CZ" dirty="0" smtClean="0"/>
              <a:t>.</a:t>
            </a:r>
            <a:endParaRPr lang="cs-CZ" u="sng" dirty="0" smtClean="0">
              <a:hlinkClick r:id="rId2"/>
            </a:endParaRPr>
          </a:p>
          <a:p>
            <a:r>
              <a:rPr lang="cs-CZ" u="sng" dirty="0" smtClean="0">
                <a:hlinkClick r:id="rId2"/>
              </a:rPr>
              <a:t>https</a:t>
            </a:r>
            <a:r>
              <a:rPr lang="cs-CZ" u="sng" dirty="0" smtClean="0">
                <a:hlinkClick r:id="rId2"/>
              </a:rPr>
              <a:t>://www.genetickesyndromy.sk/data/syndromy/202/Wolf-Hirschhorn%20syndr%C3%B3m.jpg</a:t>
            </a:r>
            <a:endParaRPr lang="cs-CZ" dirty="0" smtClean="0"/>
          </a:p>
          <a:p>
            <a:r>
              <a:rPr lang="cs-CZ" u="sng" dirty="0" smtClean="0">
                <a:hlinkClick r:id="rId3"/>
              </a:rPr>
              <a:t>https://upload.wikimedia.org/wikipedia/commons/thumb/b/bb/5-year-old_Mexican_girl_with_Angelman_syndrome_%28cropped%29.png/225px-5-year-old_Mexican_girl_with_Angelman_syndrome_%28cropped%29.png</a:t>
            </a:r>
            <a:endParaRPr lang="cs-CZ" dirty="0" smtClean="0"/>
          </a:p>
          <a:p>
            <a:r>
              <a:rPr lang="cs-CZ" u="sng" dirty="0" smtClean="0">
                <a:hlinkClick r:id="rId4"/>
              </a:rPr>
              <a:t>https://healthjade.net/wp-content/uploads/2019/03/Cri-du-chat-syndrome.jpg</a:t>
            </a:r>
            <a:endParaRPr lang="cs-CZ" dirty="0" smtClean="0"/>
          </a:p>
          <a:p>
            <a:r>
              <a:rPr lang="cs-CZ" u="sng" dirty="0" smtClean="0">
                <a:hlinkClick r:id="rId5"/>
              </a:rPr>
              <a:t>https://media.extra.cz/static/img/2020/12/966db76-101781-fa3-2500.png</a:t>
            </a:r>
            <a:endParaRPr lang="cs-CZ" dirty="0" smtClean="0"/>
          </a:p>
          <a:p>
            <a:r>
              <a:rPr lang="cs-CZ" u="sng" dirty="0" smtClean="0">
                <a:hlinkClick r:id="rId6"/>
              </a:rPr>
              <a:t>https://im.tiscali.cz/nedd/2020/02/29/1144924-profimedia-0102460994brown-and-blue-eyes-upr-1125x633.jpg?1587596281.0</a:t>
            </a:r>
            <a:endParaRPr lang="cs-CZ" dirty="0" smtClean="0"/>
          </a:p>
          <a:p>
            <a:r>
              <a:rPr lang="cs-CZ" u="sng" dirty="0" smtClean="0">
                <a:hlinkClick r:id="rId7"/>
              </a:rPr>
              <a:t>https://encrypted-tbn0.gstatic.com/images?q=tbn:ANd9GcRT2EfHYGwOKONCErRRivi_NVo_p5p-5PFaCg&amp;usqp=CAU</a:t>
            </a:r>
            <a:endParaRPr lang="cs-CZ" dirty="0" smtClean="0"/>
          </a:p>
          <a:p>
            <a:r>
              <a:rPr lang="cs-CZ" u="sng" dirty="0" smtClean="0">
                <a:hlinkClick r:id="rId8"/>
              </a:rPr>
              <a:t>https://ib.bioninja.com.au/_Media/point-mutations_med.jpeg</a:t>
            </a:r>
            <a:endParaRPr lang="cs-CZ" dirty="0" smtClean="0"/>
          </a:p>
          <a:p>
            <a:r>
              <a:rPr lang="cs-CZ" u="sng" dirty="0" smtClean="0">
                <a:hlinkClick r:id="rId9"/>
              </a:rPr>
              <a:t>https://www.uzbrussel.be/documents/3286772/3367726/ill-9_en_orig.jpg/fc17e286-f567-236f-35c8-bb4b3d904285?t=1598448561928</a:t>
            </a:r>
            <a:endParaRPr lang="cs-CZ" dirty="0" smtClean="0"/>
          </a:p>
          <a:p>
            <a:r>
              <a:rPr lang="cs-CZ" u="sng" dirty="0" smtClean="0">
                <a:hlinkClick r:id="rId10"/>
              </a:rPr>
              <a:t>http://www.</a:t>
            </a:r>
            <a:r>
              <a:rPr lang="cs-CZ" u="sng" dirty="0" err="1" smtClean="0">
                <a:hlinkClick r:id="rId10"/>
              </a:rPr>
              <a:t>ueb.cas.cz</a:t>
            </a:r>
            <a:r>
              <a:rPr lang="cs-CZ" u="sng" dirty="0" smtClean="0">
                <a:hlinkClick r:id="rId10"/>
              </a:rPr>
              <a:t>/</a:t>
            </a:r>
            <a:r>
              <a:rPr lang="cs-CZ" u="sng" dirty="0" err="1" smtClean="0">
                <a:hlinkClick r:id="rId10"/>
              </a:rPr>
              <a:t>cs</a:t>
            </a:r>
            <a:r>
              <a:rPr lang="cs-CZ" u="sng" dirty="0" smtClean="0">
                <a:hlinkClick r:id="rId10"/>
              </a:rPr>
              <a:t>/</a:t>
            </a:r>
            <a:r>
              <a:rPr lang="cs-CZ" u="sng" dirty="0" err="1" smtClean="0">
                <a:hlinkClick r:id="rId10"/>
              </a:rPr>
              <a:t>system</a:t>
            </a:r>
            <a:r>
              <a:rPr lang="cs-CZ" u="sng" dirty="0" smtClean="0">
                <a:hlinkClick r:id="rId10"/>
              </a:rPr>
              <a:t>/</a:t>
            </a:r>
            <a:r>
              <a:rPr lang="cs-CZ" u="sng" dirty="0" err="1" smtClean="0">
                <a:hlinkClick r:id="rId10"/>
              </a:rPr>
              <a:t>files</a:t>
            </a:r>
            <a:r>
              <a:rPr lang="cs-CZ" u="sng" dirty="0" smtClean="0">
                <a:hlinkClick r:id="rId10"/>
              </a:rPr>
              <a:t>/</a:t>
            </a:r>
            <a:r>
              <a:rPr lang="cs-CZ" u="sng" dirty="0" err="1" smtClean="0">
                <a:hlinkClick r:id="rId10"/>
              </a:rPr>
              <a:t>users</a:t>
            </a:r>
            <a:r>
              <a:rPr lang="cs-CZ" u="sng" dirty="0" smtClean="0">
                <a:hlinkClick r:id="rId10"/>
              </a:rPr>
              <a:t>/public/</a:t>
            </a:r>
            <a:r>
              <a:rPr lang="cs-CZ" u="sng" dirty="0" err="1" smtClean="0">
                <a:hlinkClick r:id="rId10"/>
              </a:rPr>
              <a:t>kolar</a:t>
            </a:r>
            <a:r>
              <a:rPr lang="cs-CZ" u="sng" dirty="0" smtClean="0">
                <a:hlinkClick r:id="rId10"/>
              </a:rPr>
              <a:t>_27/</a:t>
            </a:r>
            <a:r>
              <a:rPr lang="cs-CZ" u="sng" dirty="0" err="1" smtClean="0">
                <a:hlinkClick r:id="rId10"/>
              </a:rPr>
              <a:t>obrazky</a:t>
            </a:r>
            <a:r>
              <a:rPr lang="cs-CZ" u="sng" dirty="0" smtClean="0">
                <a:hlinkClick r:id="rId10"/>
              </a:rPr>
              <a:t>_popularizace/mutanti/mutanti_hodinky_</a:t>
            </a:r>
            <a:r>
              <a:rPr lang="cs-CZ" u="sng" dirty="0" err="1" smtClean="0">
                <a:hlinkClick r:id="rId10"/>
              </a:rPr>
              <a:t>full.png</a:t>
            </a:r>
            <a:endParaRPr lang="cs-CZ" dirty="0" smtClean="0"/>
          </a:p>
          <a:p>
            <a:r>
              <a:rPr lang="cs-CZ" u="sng" dirty="0" smtClean="0">
                <a:hlinkClick r:id="rId11"/>
              </a:rPr>
              <a:t>https://slideplayer.cz/slide/3668717/17/images/20/Mutace+posunov%C3%A9%3A.+A+U+G+C+U+C+G+G+G+U+U+U+A+G+U+C+C+A+C+C+G.jpg</a:t>
            </a:r>
            <a:endParaRPr lang="cs-CZ" dirty="0" smtClean="0"/>
          </a:p>
          <a:p>
            <a:r>
              <a:rPr lang="cs-CZ" u="sng" dirty="0" smtClean="0">
                <a:hlinkClick r:id="rId12"/>
              </a:rPr>
              <a:t>https://slideplayer.cz/slide/3409904/11/images/27/Mutace+v+genu+KIT+u+n%C4%9Bmeck%C3%A9ho+ov%C4%8D%C3%A1ka.jpg</a:t>
            </a:r>
            <a:endParaRPr lang="cs-CZ" dirty="0" smtClean="0"/>
          </a:p>
          <a:p>
            <a:r>
              <a:rPr lang="cs-CZ" u="sng" dirty="0" smtClean="0">
                <a:hlinkClick r:id="rId13"/>
              </a:rPr>
              <a:t>https://www.nzip.cz/images/articles/302-genericka-substituce/leky-rozsypane-detail-min.jpg</a:t>
            </a:r>
            <a:endParaRPr lang="cs-CZ" dirty="0" smtClean="0"/>
          </a:p>
          <a:p>
            <a:r>
              <a:rPr lang="cs-CZ" u="sng" dirty="0" smtClean="0">
                <a:hlinkClick r:id="rId14"/>
              </a:rPr>
              <a:t>https://i.iinfo.cz/images/392/Srpkovita-anemie-3-orig.jpg</a:t>
            </a:r>
            <a:endParaRPr lang="cs-CZ" dirty="0" smtClean="0"/>
          </a:p>
          <a:p>
            <a:r>
              <a:rPr lang="cs-CZ" u="sng" dirty="0" smtClean="0">
                <a:hlinkClick r:id="rId15"/>
              </a:rPr>
              <a:t>https://ct24.ceskatelevize.cz/sites/default/files/styles/crop_880x495/public/images/2385032-180726-f-me052-001.jpg?itok=H3bicADR</a:t>
            </a:r>
            <a:endParaRPr lang="cs-CZ" dirty="0" smtClean="0"/>
          </a:p>
          <a:p>
            <a:r>
              <a:rPr lang="cs-CZ" u="sng" dirty="0" smtClean="0">
                <a:hlinkClick r:id="rId16"/>
              </a:rPr>
              <a:t>https://media.cheggcdn.com/media%2Fb0a%2Fb0a4535c-339f-4c8e-b073-befd6e4e167d%2FphpZNFrvp.png</a:t>
            </a:r>
            <a:endParaRPr lang="cs-CZ" dirty="0" smtClean="0"/>
          </a:p>
          <a:p>
            <a:r>
              <a:rPr lang="cs-CZ" u="sng" dirty="0" smtClean="0">
                <a:hlinkClick r:id="rId17"/>
              </a:rPr>
              <a:t>https://t4.ftcdn.net/jpg/04/76/88/85/360_F_476888567_SrfWlpzqMqHMnbiQ1CPMnlZmbW40fWOE.jpg</a:t>
            </a:r>
            <a:endParaRPr lang="cs-CZ" dirty="0" smtClean="0"/>
          </a:p>
          <a:p>
            <a:r>
              <a:rPr lang="cs-CZ" u="sng" dirty="0" smtClean="0">
                <a:hlinkClick r:id="rId18"/>
              </a:rPr>
              <a:t>https://slideplayer.cz/slide/3710505/12/images/21/Tautomerismus+b%C3%A1z%C3%AD+P%C5%99eskakov%C3%A1n%C3%AD+vod%C3%ADku+m%C4%9Bn%C3%AD+uspo%C5%99%C3%A1d%C3%A1n%C3%AD+donor%2Fakceptor+vod%C3%ADkov%C3%A9+vazby+%E2%80%93+jin%C3%A9+preference+p%C3%A1rov%C3%A1n%C3%AD..jpg</a:t>
            </a:r>
            <a:endParaRPr lang="cs-CZ" dirty="0" smtClean="0"/>
          </a:p>
          <a:p>
            <a:r>
              <a:rPr lang="cs-CZ" u="sng" dirty="0" smtClean="0">
                <a:hlinkClick r:id="rId19"/>
              </a:rPr>
              <a:t>https://upload.wikimedia.org/wikipedia/commons/thumb/7/75/DNA_replication_blank.svg/600px-DNA_replication_blank.svg.png</a:t>
            </a:r>
            <a:endParaRPr lang="cs-CZ" dirty="0" smtClean="0"/>
          </a:p>
          <a:p>
            <a:r>
              <a:rPr lang="cs-CZ" u="sng" dirty="0" smtClean="0">
                <a:hlinkClick r:id="rId20"/>
              </a:rPr>
              <a:t>https://upload.wikimedia.org/wikipedia/commons/thumb/d/d7/EM_Spectrum_Properties_cz.svg/1200px-EM_Spectrum_Properties_cz.svg.png</a:t>
            </a:r>
            <a:endParaRPr lang="cs-CZ" dirty="0" smtClean="0"/>
          </a:p>
          <a:p>
            <a:r>
              <a:rPr lang="cs-CZ" u="sng" dirty="0" smtClean="0">
                <a:hlinkClick r:id="rId21"/>
              </a:rPr>
              <a:t>https://www.growgarden.cz/user/categories/orig/uv_z____en__.jpg</a:t>
            </a:r>
            <a:endParaRPr lang="cs-CZ" dirty="0" smtClean="0"/>
          </a:p>
          <a:p>
            <a:r>
              <a:rPr lang="cs-CZ" u="sng" dirty="0" smtClean="0">
                <a:hlinkClick r:id="rId22"/>
              </a:rPr>
              <a:t>http://www.</a:t>
            </a:r>
            <a:r>
              <a:rPr lang="cs-CZ" u="sng" dirty="0" err="1" smtClean="0">
                <a:hlinkClick r:id="rId22"/>
              </a:rPr>
              <a:t>medicnatur.cz</a:t>
            </a:r>
            <a:r>
              <a:rPr lang="cs-CZ" u="sng" dirty="0" smtClean="0">
                <a:hlinkClick r:id="rId22"/>
              </a:rPr>
              <a:t>/fotky29655/chemik%C3%A1lie.jpg</a:t>
            </a:r>
            <a:endParaRPr lang="cs-CZ" dirty="0" smtClean="0"/>
          </a:p>
          <a:p>
            <a:r>
              <a:rPr lang="cs-CZ" u="sng" dirty="0" smtClean="0">
                <a:hlinkClick r:id="rId23"/>
              </a:rPr>
              <a:t>https://www.next-clinics.cz/media/images/news/mohou-za-vase-onemocneni-viry-nebo-bakterie-jaky-je-mezi-nimi-rozdil.png</a:t>
            </a:r>
            <a:endParaRPr lang="cs-CZ" dirty="0" smtClean="0"/>
          </a:p>
          <a:p>
            <a:r>
              <a:rPr lang="cs-CZ" u="sng" dirty="0" smtClean="0">
                <a:hlinkClick r:id="rId24"/>
              </a:rPr>
              <a:t>https://upload.wikimedia.org/wikipedia/commons/thumb/3/3d/PA_lebka.jpg/220px-PA_lebka.jpg</a:t>
            </a:r>
            <a:endParaRPr lang="cs-CZ" dirty="0" smtClean="0"/>
          </a:p>
          <a:p>
            <a:r>
              <a:rPr lang="cs-CZ" u="sng" dirty="0" smtClean="0">
                <a:hlinkClick r:id="rId25"/>
              </a:rPr>
              <a:t>https://docplayer.cz/docs-images/42/1558974/images/page_11.jpg</a:t>
            </a:r>
            <a:endParaRPr lang="cs-CZ" dirty="0" smtClean="0"/>
          </a:p>
          <a:p>
            <a:r>
              <a:rPr lang="cs-CZ" u="sng" dirty="0" smtClean="0">
                <a:hlinkClick r:id="rId26"/>
              </a:rPr>
              <a:t>https://laboratoryinfo.com/wp-content/uploads/2019/02/Ames-test.jpg</a:t>
            </a:r>
            <a:endParaRPr lang="cs-CZ" dirty="0" smtClean="0"/>
          </a:p>
          <a:p>
            <a:r>
              <a:rPr lang="cs-CZ" u="sng" dirty="0" smtClean="0">
                <a:hlinkClick r:id="rId27"/>
              </a:rPr>
              <a:t>https://upload.wikimedia.org/wikipedia/commons/thumb/0/02/Dna_repair_base_excersion_de.svg/185px-Dna_repair_base_excersion_de.svg.png</a:t>
            </a:r>
            <a:endParaRPr lang="cs-CZ" dirty="0" smtClean="0"/>
          </a:p>
          <a:p>
            <a:r>
              <a:rPr lang="cs-CZ" u="sng" dirty="0" smtClean="0">
                <a:hlinkClick r:id="rId28"/>
              </a:rPr>
              <a:t>https://pbs.twimg.com/media/Cx88V3oWIAAlXaC.jpg</a:t>
            </a:r>
            <a:endParaRPr lang="cs-CZ" dirty="0" smtClean="0"/>
          </a:p>
          <a:p>
            <a:r>
              <a:rPr lang="cs-CZ" dirty="0" smtClean="0">
                <a:hlinkClick r:id="rId29"/>
              </a:rPr>
              <a:t>https://</a:t>
            </a:r>
            <a:r>
              <a:rPr lang="cs-CZ" dirty="0" smtClean="0">
                <a:hlinkClick r:id="rId29"/>
              </a:rPr>
              <a:t>upload.wikimedia.org/wikipedia/commons/thumb/4/4b/Xeroderma_pigmentosum_02.jpg/300px-Xeroderma_pigmentosum_02.jpg</a:t>
            </a:r>
            <a:endParaRPr lang="cs-CZ" dirty="0" smtClean="0"/>
          </a:p>
          <a:p>
            <a:endParaRPr lang="cs-CZ" dirty="0" smtClean="0"/>
          </a:p>
          <a:p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 rotWithShape="1">
          <a:blip r:embed="rId30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383096" y="456611"/>
            <a:ext cx="1609089" cy="57368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="" xmlns:a14="http://schemas.microsoft.com/office/drawing/2010/main"/>
            </a:ext>
          </a:extLst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Obrázek 14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-734" b="-452"/>
          <a:stretch/>
        </p:blipFill>
        <p:spPr>
          <a:xfrm>
            <a:off x="-133350" y="-31749"/>
            <a:ext cx="12382662" cy="6974810"/>
          </a:xfrm>
          <a:prstGeom prst="rect">
            <a:avLst/>
          </a:prstGeom>
        </p:spPr>
      </p:pic>
      <p:sp>
        <p:nvSpPr>
          <p:cNvPr id="14" name="Obdélník 13"/>
          <p:cNvSpPr/>
          <p:nvPr/>
        </p:nvSpPr>
        <p:spPr>
          <a:xfrm>
            <a:off x="-96583" y="-35591"/>
            <a:ext cx="12309128" cy="6978652"/>
          </a:xfrm>
          <a:prstGeom prst="rect">
            <a:avLst/>
          </a:prstGeom>
          <a:solidFill>
            <a:schemeClr val="tx1">
              <a:alpha val="3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8" name="Obdélník 7"/>
          <p:cNvSpPr/>
          <p:nvPr/>
        </p:nvSpPr>
        <p:spPr>
          <a:xfrm>
            <a:off x="651545" y="6315488"/>
            <a:ext cx="320501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cs-CZ" sz="120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pic>
        <p:nvPicPr>
          <p:cNvPr id="10" name="Obrázek 9"/>
          <p:cNvPicPr>
            <a:picLocks noChangeAspect="1"/>
          </p:cNvPicPr>
          <p:nvPr/>
        </p:nvPicPr>
        <p:blipFill rotWithShape="1">
          <a:blip r:embed="rId3" cstate="email">
            <a:duotone>
              <a:prstClr val="black"/>
              <a:schemeClr val="bg1">
                <a:tint val="45000"/>
                <a:satMod val="400000"/>
              </a:schemeClr>
            </a:duotone>
            <a:extLst>
              <a:ext uri="{BEBA8EAE-BF5A-486C-A8C5-ECC9F3942E4B}">
                <a14:imgProps xmlns="" xmlns:a14="http://schemas.microsoft.com/office/drawing/2010/main">
                  <a14:imgLayer r:embed="">
                    <a14:imgEffect>
                      <a14:brightnessContrast bright="100000" contrast="4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/>
        </p:blipFill>
        <p:spPr>
          <a:xfrm>
            <a:off x="3684685" y="2362096"/>
            <a:ext cx="1469834" cy="1593219"/>
          </a:xfrm>
          <a:prstGeom prst="rect">
            <a:avLst/>
          </a:prstGeom>
        </p:spPr>
      </p:pic>
      <p:sp>
        <p:nvSpPr>
          <p:cNvPr id="13" name="Obdélník 12"/>
          <p:cNvSpPr/>
          <p:nvPr/>
        </p:nvSpPr>
        <p:spPr>
          <a:xfrm>
            <a:off x="5000515" y="2508765"/>
            <a:ext cx="4215145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4400" b="1" spc="-15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DĚKUJI ZA POZORNOST</a:t>
            </a:r>
            <a:endParaRPr lang="cs-CZ" sz="2800" dirty="0"/>
          </a:p>
        </p:txBody>
      </p:sp>
      <p:pic>
        <p:nvPicPr>
          <p:cNvPr id="11" name="Obrázek 10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/>
        </p:blipFill>
        <p:spPr>
          <a:xfrm>
            <a:off x="314325" y="219075"/>
            <a:ext cx="1695450" cy="847725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586042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355219" y="570412"/>
            <a:ext cx="8596668" cy="1320800"/>
          </a:xfrm>
        </p:spPr>
        <p:txBody>
          <a:bodyPr/>
          <a:lstStyle/>
          <a:p>
            <a:r>
              <a:rPr lang="cs-CZ" dirty="0" smtClean="0"/>
              <a:t>Mutace</a:t>
            </a:r>
            <a:endParaRPr lang="cs-CZ" dirty="0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383096" y="456611"/>
            <a:ext cx="1609089" cy="57368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="" xmlns:a14="http://schemas.microsoft.com/office/drawing/2010/main"/>
            </a:ext>
          </a:extLst>
        </p:spPr>
      </p:pic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38145" y="1463037"/>
            <a:ext cx="5501397" cy="4924699"/>
          </a:xfrm>
        </p:spPr>
        <p:txBody>
          <a:bodyPr>
            <a:normAutofit fontScale="92500" lnSpcReduction="20000"/>
          </a:bodyPr>
          <a:lstStyle/>
          <a:p>
            <a:r>
              <a:rPr lang="cs-CZ" dirty="0" smtClean="0"/>
              <a:t>Náhlé a dědičné změny genotypu, které nevznikly jako důsledek přirozené rekombinace ani segregace genů</a:t>
            </a:r>
            <a:endParaRPr lang="cs-CZ" b="1" dirty="0" smtClean="0"/>
          </a:p>
          <a:p>
            <a:endParaRPr lang="cs-CZ" dirty="0" smtClean="0"/>
          </a:p>
          <a:p>
            <a:endParaRPr lang="cs-CZ" dirty="0" smtClean="0"/>
          </a:p>
          <a:p>
            <a:r>
              <a:rPr lang="cs-CZ" dirty="0" smtClean="0"/>
              <a:t>Různé následky pro organismus, záleží na míře poškození genu a co ten gen kóduje</a:t>
            </a:r>
          </a:p>
          <a:p>
            <a:endParaRPr lang="cs-CZ" dirty="0" smtClean="0"/>
          </a:p>
          <a:p>
            <a:r>
              <a:rPr lang="cs-CZ" dirty="0" smtClean="0"/>
              <a:t>Vitální mutace – dá se s nimi žít, mohou se přenést dál</a:t>
            </a:r>
          </a:p>
          <a:p>
            <a:r>
              <a:rPr lang="cs-CZ" dirty="0" smtClean="0"/>
              <a:t>Letální mutace – způsobují smrt organismu, nepřenáší se dál</a:t>
            </a:r>
          </a:p>
          <a:p>
            <a:endParaRPr lang="cs-CZ" dirty="0" smtClean="0"/>
          </a:p>
          <a:p>
            <a:r>
              <a:rPr lang="cs-CZ" dirty="0" smtClean="0"/>
              <a:t>Genové mutace</a:t>
            </a:r>
          </a:p>
          <a:p>
            <a:r>
              <a:rPr lang="cs-CZ" dirty="0" smtClean="0"/>
              <a:t>Chromozomové mutace (aberace)</a:t>
            </a:r>
          </a:p>
          <a:p>
            <a:r>
              <a:rPr lang="cs-CZ" dirty="0" smtClean="0"/>
              <a:t>Genomové mutace</a:t>
            </a:r>
          </a:p>
          <a:p>
            <a:endParaRPr lang="cs-CZ" dirty="0" smtClean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372225" y="-456926"/>
            <a:ext cx="5819775" cy="401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181181" y="3362325"/>
            <a:ext cx="6219825" cy="3495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35842" name="Picture 2" descr="https://kreacionismus.cz/wp-content/uploads/2017/03/dna-damage-862x49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01783" y="1301233"/>
            <a:ext cx="9775371" cy="5556767"/>
          </a:xfrm>
          <a:prstGeom prst="rect">
            <a:avLst/>
          </a:prstGeom>
          <a:noFill/>
        </p:spPr>
      </p:pic>
      <p:pic>
        <p:nvPicPr>
          <p:cNvPr id="5" name="Obrázek 4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383096" y="456611"/>
            <a:ext cx="1609089" cy="57368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="" xmlns:a14="http://schemas.microsoft.com/office/drawing/2010/main"/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36866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1086507"/>
            <a:ext cx="12192000" cy="44175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Obrázek 4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383096" y="456611"/>
            <a:ext cx="1609089" cy="57368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="" xmlns:a14="http://schemas.microsoft.com/office/drawing/2010/main"/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721288" y="636495"/>
            <a:ext cx="8596668" cy="1320800"/>
          </a:xfrm>
        </p:spPr>
        <p:txBody>
          <a:bodyPr/>
          <a:lstStyle/>
          <a:p>
            <a:r>
              <a:rPr lang="cs-CZ" dirty="0" smtClean="0"/>
              <a:t>Genové mutace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77334" y="2160589"/>
            <a:ext cx="5370769" cy="3880773"/>
          </a:xfrm>
        </p:spPr>
        <p:txBody>
          <a:bodyPr>
            <a:normAutofit fontScale="92500" lnSpcReduction="20000"/>
          </a:bodyPr>
          <a:lstStyle/>
          <a:p>
            <a:r>
              <a:rPr lang="cs-CZ" dirty="0" smtClean="0"/>
              <a:t>Na úrovni genu, podstatou jsou změny v nukleotidovém řetězci DNA</a:t>
            </a:r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r>
              <a:rPr lang="cs-CZ" dirty="0" smtClean="0"/>
              <a:t>Mutace posunové – posunutí čtecího rámce</a:t>
            </a:r>
          </a:p>
          <a:p>
            <a:endParaRPr lang="cs-CZ" dirty="0" smtClean="0"/>
          </a:p>
          <a:p>
            <a:pPr>
              <a:buNone/>
            </a:pPr>
            <a:endParaRPr lang="cs-CZ" dirty="0" smtClean="0"/>
          </a:p>
          <a:p>
            <a:r>
              <a:rPr lang="cs-CZ" dirty="0" smtClean="0"/>
              <a:t>Mutace substituční – náhrada nukleotidů nebo části sekvence</a:t>
            </a:r>
            <a:endParaRPr lang="cs-CZ" dirty="0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383096" y="456611"/>
            <a:ext cx="1609089" cy="57368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="" xmlns:a14="http://schemas.microsoft.com/office/drawing/2010/main"/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387736" y="372526"/>
            <a:ext cx="4915989" cy="64854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205381" y="582706"/>
            <a:ext cx="8596668" cy="1320800"/>
          </a:xfrm>
        </p:spPr>
        <p:txBody>
          <a:bodyPr/>
          <a:lstStyle/>
          <a:p>
            <a:r>
              <a:rPr lang="cs-CZ" dirty="0" smtClean="0"/>
              <a:t>Posunové mutace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77334" y="2160589"/>
            <a:ext cx="3907729" cy="4109582"/>
          </a:xfrm>
        </p:spPr>
        <p:txBody>
          <a:bodyPr>
            <a:normAutofit/>
          </a:bodyPr>
          <a:lstStyle/>
          <a:p>
            <a:r>
              <a:rPr lang="cs-CZ" dirty="0" smtClean="0"/>
              <a:t>Vyvolány ztrátou (delecí) nebo vestavěním (inzercí) určitého nukleotidu</a:t>
            </a:r>
          </a:p>
          <a:p>
            <a:r>
              <a:rPr lang="cs-CZ" dirty="0" smtClean="0"/>
              <a:t>Dochází k posunu čtecího rámce</a:t>
            </a:r>
          </a:p>
          <a:p>
            <a:r>
              <a:rPr lang="cs-CZ" dirty="0" smtClean="0"/>
              <a:t>Bodové mutace – změna jediného nukleotidu</a:t>
            </a:r>
          </a:p>
          <a:p>
            <a:endParaRPr lang="cs-CZ" dirty="0" smtClean="0"/>
          </a:p>
          <a:p>
            <a:r>
              <a:rPr lang="cs-CZ" dirty="0" smtClean="0"/>
              <a:t>Můžou mít obrovské následky, vzniklé  bílkoviny budou nejspíše nefunkční</a:t>
            </a:r>
          </a:p>
          <a:p>
            <a:r>
              <a:rPr lang="cs-CZ" dirty="0" smtClean="0"/>
              <a:t>Mohou být buď letální, nebo se neprojeví daný znak</a:t>
            </a:r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383096" y="456611"/>
            <a:ext cx="1609089" cy="57368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="" xmlns:a14="http://schemas.microsoft.com/office/drawing/2010/main"/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7646125" y="0"/>
            <a:ext cx="3657601" cy="27432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6" name="Picture 4" descr="https://player.slideplayer.cz/11/3409904/data/images/img5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5930538" y="2415830"/>
            <a:ext cx="5890170" cy="444217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963334" y="582706"/>
            <a:ext cx="8596668" cy="1320800"/>
          </a:xfrm>
        </p:spPr>
        <p:txBody>
          <a:bodyPr/>
          <a:lstStyle/>
          <a:p>
            <a:r>
              <a:rPr lang="cs-CZ" dirty="0" smtClean="0"/>
              <a:t>Substituční mutace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38145" y="1244044"/>
            <a:ext cx="6454986" cy="5378823"/>
          </a:xfrm>
        </p:spPr>
        <p:txBody>
          <a:bodyPr>
            <a:normAutofit fontScale="70000" lnSpcReduction="20000"/>
          </a:bodyPr>
          <a:lstStyle/>
          <a:p>
            <a:r>
              <a:rPr lang="cs-CZ" dirty="0" smtClean="0"/>
              <a:t>Bodové mutace, kdy dojde k záměně určitého nukleotidu</a:t>
            </a:r>
          </a:p>
          <a:p>
            <a:r>
              <a:rPr lang="cs-CZ" dirty="0" smtClean="0"/>
              <a:t>Celkový počet nukleotidů se nezměnil, neposouvá se čtecí rámec</a:t>
            </a:r>
          </a:p>
          <a:p>
            <a:r>
              <a:rPr lang="cs-CZ" dirty="0" smtClean="0"/>
              <a:t>3 možné důsledky</a:t>
            </a:r>
          </a:p>
          <a:p>
            <a:endParaRPr lang="cs-CZ" dirty="0" smtClean="0"/>
          </a:p>
          <a:p>
            <a:r>
              <a:rPr lang="cs-CZ" dirty="0" smtClean="0"/>
              <a:t>Neutrální mutace (</a:t>
            </a:r>
            <a:r>
              <a:rPr lang="cs-CZ" dirty="0" err="1" smtClean="0"/>
              <a:t>silent</a:t>
            </a:r>
            <a:r>
              <a:rPr lang="cs-CZ" dirty="0" smtClean="0"/>
              <a:t> </a:t>
            </a:r>
            <a:r>
              <a:rPr lang="cs-CZ" dirty="0" err="1" smtClean="0"/>
              <a:t>mutation</a:t>
            </a:r>
            <a:r>
              <a:rPr lang="cs-CZ" dirty="0" smtClean="0"/>
              <a:t>)</a:t>
            </a:r>
          </a:p>
          <a:p>
            <a:pPr>
              <a:buNone/>
            </a:pPr>
            <a:r>
              <a:rPr lang="cs-CZ" dirty="0" smtClean="0"/>
              <a:t>        - beze změny smyslu, díky degeneraci genetického kódu, triplet může i se změnou kódovat tu samou aminokyselinu </a:t>
            </a:r>
            <a:r>
              <a:rPr lang="cs-CZ" dirty="0" smtClean="0">
                <a:sym typeface="Wingdings" pitchFamily="2" charset="2"/>
              </a:rPr>
              <a:t> složení bílkoviny se nezměnilo</a:t>
            </a:r>
            <a:endParaRPr lang="cs-CZ" dirty="0" smtClean="0"/>
          </a:p>
          <a:p>
            <a:endParaRPr lang="cs-CZ" dirty="0" smtClean="0"/>
          </a:p>
          <a:p>
            <a:r>
              <a:rPr lang="cs-CZ" dirty="0" smtClean="0"/>
              <a:t>Mutace s chybným smyslem (</a:t>
            </a:r>
            <a:r>
              <a:rPr lang="cs-CZ" dirty="0" err="1" smtClean="0"/>
              <a:t>missense</a:t>
            </a:r>
            <a:r>
              <a:rPr lang="cs-CZ" dirty="0" smtClean="0"/>
              <a:t> </a:t>
            </a:r>
            <a:r>
              <a:rPr lang="cs-CZ" dirty="0" err="1" smtClean="0"/>
              <a:t>mutation</a:t>
            </a:r>
            <a:r>
              <a:rPr lang="cs-CZ" dirty="0" smtClean="0"/>
              <a:t>)</a:t>
            </a:r>
          </a:p>
          <a:p>
            <a:pPr>
              <a:buNone/>
            </a:pPr>
            <a:r>
              <a:rPr lang="cs-CZ" dirty="0" smtClean="0"/>
              <a:t>         - srpkovitá anémie</a:t>
            </a:r>
          </a:p>
          <a:p>
            <a:pPr>
              <a:buNone/>
            </a:pPr>
            <a:r>
              <a:rPr lang="cs-CZ" dirty="0" smtClean="0"/>
              <a:t>         - dojde k záměně jedné aminokyseliny v bílkovinném řetězci</a:t>
            </a:r>
          </a:p>
          <a:p>
            <a:pPr>
              <a:buNone/>
            </a:pPr>
            <a:r>
              <a:rPr lang="cs-CZ" dirty="0" smtClean="0"/>
              <a:t>         - vliv mutace závisí na umístění aminokyseliny v bílkovině, zda je pro funkci důležitá nebo ne</a:t>
            </a:r>
          </a:p>
          <a:p>
            <a:pPr>
              <a:buNone/>
            </a:pPr>
            <a:r>
              <a:rPr lang="cs-CZ" dirty="0" smtClean="0"/>
              <a:t>         - následky mohou být velké nebo se nemusí vůbec fenotypově projevit</a:t>
            </a:r>
          </a:p>
          <a:p>
            <a:pPr>
              <a:buNone/>
            </a:pPr>
            <a:endParaRPr lang="cs-CZ" dirty="0" smtClean="0"/>
          </a:p>
          <a:p>
            <a:r>
              <a:rPr lang="cs-CZ" dirty="0" smtClean="0"/>
              <a:t>Mutace beze smyslu (nonsense </a:t>
            </a:r>
            <a:r>
              <a:rPr lang="cs-CZ" dirty="0" err="1" smtClean="0"/>
              <a:t>mutation</a:t>
            </a:r>
            <a:r>
              <a:rPr lang="cs-CZ" dirty="0" smtClean="0"/>
              <a:t>)</a:t>
            </a:r>
          </a:p>
          <a:p>
            <a:pPr>
              <a:buNone/>
            </a:pPr>
            <a:r>
              <a:rPr lang="cs-CZ" dirty="0" smtClean="0"/>
              <a:t>         - záměna nukleotidu vede ke vzniku terminačního tripletu </a:t>
            </a:r>
            <a:r>
              <a:rPr lang="cs-CZ" dirty="0" smtClean="0">
                <a:sym typeface="Wingdings" pitchFamily="2" charset="2"/>
              </a:rPr>
              <a:t> bílkovina se přestane syntetizovat</a:t>
            </a:r>
          </a:p>
          <a:p>
            <a:pPr>
              <a:buNone/>
            </a:pPr>
            <a:r>
              <a:rPr lang="cs-CZ" dirty="0" smtClean="0">
                <a:sym typeface="Wingdings" pitchFamily="2" charset="2"/>
              </a:rPr>
              <a:t>         - záleží na funkci bílkoviny v organismu, alela se změnou se stává recesivní</a:t>
            </a:r>
          </a:p>
          <a:p>
            <a:pPr>
              <a:buNone/>
            </a:pPr>
            <a:r>
              <a:rPr lang="cs-CZ" dirty="0" smtClean="0">
                <a:sym typeface="Wingdings" pitchFamily="2" charset="2"/>
              </a:rPr>
              <a:t>         - cystická fibróza, ß-</a:t>
            </a:r>
            <a:r>
              <a:rPr lang="cs-CZ" dirty="0" err="1" smtClean="0">
                <a:sym typeface="Wingdings" pitchFamily="2" charset="2"/>
              </a:rPr>
              <a:t>thalasémie</a:t>
            </a:r>
            <a:r>
              <a:rPr lang="cs-CZ" dirty="0" smtClean="0">
                <a:sym typeface="Wingdings" pitchFamily="2" charset="2"/>
              </a:rPr>
              <a:t>, </a:t>
            </a:r>
            <a:r>
              <a:rPr lang="cs-CZ" dirty="0" err="1" smtClean="0">
                <a:sym typeface="Wingdings" pitchFamily="2" charset="2"/>
              </a:rPr>
              <a:t>Hurlerův</a:t>
            </a:r>
            <a:r>
              <a:rPr lang="cs-CZ" dirty="0" smtClean="0">
                <a:sym typeface="Wingdings" pitchFamily="2" charset="2"/>
              </a:rPr>
              <a:t> syndrom</a:t>
            </a:r>
            <a:endParaRPr lang="cs-CZ" dirty="0" smtClean="0"/>
          </a:p>
          <a:p>
            <a:pPr>
              <a:buNone/>
            </a:pPr>
            <a:endParaRPr lang="cs-CZ" dirty="0" smtClean="0"/>
          </a:p>
          <a:p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383096" y="456611"/>
            <a:ext cx="1609089" cy="57368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="" xmlns:a14="http://schemas.microsoft.com/office/drawing/2010/main"/>
            </a:ext>
          </a:extLst>
        </p:spPr>
      </p:pic>
      <p:pic>
        <p:nvPicPr>
          <p:cNvPr id="15362" name="Picture 2" descr="Generická substituce | NZIP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058603" y="158795"/>
            <a:ext cx="3724275" cy="1228726"/>
          </a:xfrm>
          <a:prstGeom prst="rect">
            <a:avLst/>
          </a:prstGeom>
          <a:noFill/>
        </p:spPr>
      </p:pic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138158" y="1540170"/>
            <a:ext cx="3646987" cy="26726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5364" name="Picture 4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7557588" y="4389528"/>
            <a:ext cx="4388395" cy="24684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667498" y="582706"/>
            <a:ext cx="8596668" cy="1320800"/>
          </a:xfrm>
        </p:spPr>
        <p:txBody>
          <a:bodyPr/>
          <a:lstStyle/>
          <a:p>
            <a:r>
              <a:rPr lang="cs-CZ" dirty="0" smtClean="0"/>
              <a:t>Zpětné mutace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77332" y="1436914"/>
            <a:ext cx="5867159" cy="5120639"/>
          </a:xfrm>
        </p:spPr>
        <p:txBody>
          <a:bodyPr>
            <a:normAutofit/>
          </a:bodyPr>
          <a:lstStyle/>
          <a:p>
            <a:r>
              <a:rPr lang="cs-CZ" dirty="0" smtClean="0"/>
              <a:t>Poměrně běžný typ mutací</a:t>
            </a:r>
          </a:p>
          <a:p>
            <a:r>
              <a:rPr lang="cs-CZ" dirty="0" smtClean="0"/>
              <a:t>Fenotyp byl pozměněn mutací, následovala další mutace, která vedla k obnově původního znaku</a:t>
            </a:r>
          </a:p>
          <a:p>
            <a:pPr>
              <a:buNone/>
            </a:pPr>
            <a:endParaRPr lang="cs-CZ" dirty="0" smtClean="0"/>
          </a:p>
          <a:p>
            <a:pPr>
              <a:buNone/>
            </a:pPr>
            <a:endParaRPr lang="cs-CZ" dirty="0" smtClean="0"/>
          </a:p>
          <a:p>
            <a:pPr>
              <a:buNone/>
            </a:pPr>
            <a:endParaRPr lang="cs-CZ" dirty="0" smtClean="0"/>
          </a:p>
          <a:p>
            <a:r>
              <a:rPr lang="cs-CZ" dirty="0" smtClean="0"/>
              <a:t>Supresorové mutace</a:t>
            </a:r>
          </a:p>
          <a:p>
            <a:pPr>
              <a:buNone/>
            </a:pPr>
            <a:r>
              <a:rPr lang="cs-CZ" dirty="0" smtClean="0"/>
              <a:t>       - zpětná mutace neproběhne na stejném místě </a:t>
            </a:r>
            <a:r>
              <a:rPr lang="cs-CZ" dirty="0" smtClean="0">
                <a:sym typeface="Wingdings" pitchFamily="2" charset="2"/>
              </a:rPr>
              <a:t> dva mutované geny (nebo dvě mutované části jednoho genu, ale jejich účinek obnovuje původní znak)</a:t>
            </a:r>
          </a:p>
          <a:p>
            <a:pPr>
              <a:buNone/>
            </a:pPr>
            <a:r>
              <a:rPr lang="cs-CZ" dirty="0" smtClean="0">
                <a:sym typeface="Wingdings" pitchFamily="2" charset="2"/>
              </a:rPr>
              <a:t>       - např. mutace pro </a:t>
            </a:r>
            <a:r>
              <a:rPr lang="cs-CZ" dirty="0" err="1" smtClean="0">
                <a:sym typeface="Wingdings" pitchFamily="2" charset="2"/>
              </a:rPr>
              <a:t>tRNA</a:t>
            </a:r>
            <a:r>
              <a:rPr lang="cs-CZ" dirty="0" smtClean="0">
                <a:sym typeface="Wingdings" pitchFamily="2" charset="2"/>
              </a:rPr>
              <a:t>  mění pak </a:t>
            </a:r>
            <a:r>
              <a:rPr lang="cs-CZ" dirty="0" err="1" smtClean="0">
                <a:sym typeface="Wingdings" pitchFamily="2" charset="2"/>
              </a:rPr>
              <a:t>antikodónovou</a:t>
            </a:r>
            <a:r>
              <a:rPr lang="cs-CZ" dirty="0" smtClean="0">
                <a:sym typeface="Wingdings" pitchFamily="2" charset="2"/>
              </a:rPr>
              <a:t> část a obnoví se čtecí rámec nebo se zpátky zamění aminokyselina</a:t>
            </a:r>
            <a:endParaRPr lang="cs-CZ" dirty="0" smtClean="0"/>
          </a:p>
          <a:p>
            <a:endParaRPr lang="cs-CZ" dirty="0" smtClean="0"/>
          </a:p>
          <a:p>
            <a:pPr>
              <a:buNone/>
            </a:pPr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383096" y="456611"/>
            <a:ext cx="1609089" cy="57368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="" xmlns:a14="http://schemas.microsoft.com/office/drawing/2010/main"/>
            </a:ext>
          </a:extLst>
        </p:spPr>
      </p:pic>
      <p:pic>
        <p:nvPicPr>
          <p:cNvPr id="14337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999911" y="2848791"/>
            <a:ext cx="4009209" cy="40092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358754" y="248194"/>
            <a:ext cx="4333875" cy="290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595332" y="609600"/>
            <a:ext cx="8596668" cy="1320800"/>
          </a:xfrm>
        </p:spPr>
        <p:txBody>
          <a:bodyPr/>
          <a:lstStyle/>
          <a:p>
            <a:r>
              <a:rPr lang="cs-CZ" dirty="0" smtClean="0"/>
              <a:t>Mutace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77334" y="1580607"/>
            <a:ext cx="4913569" cy="5055324"/>
          </a:xfrm>
        </p:spPr>
        <p:txBody>
          <a:bodyPr>
            <a:normAutofit fontScale="92500" lnSpcReduction="10000"/>
          </a:bodyPr>
          <a:lstStyle/>
          <a:p>
            <a:r>
              <a:rPr lang="cs-CZ" dirty="0" smtClean="0"/>
              <a:t>Spontánní mutace – dochází k nim bez vnějšího zásahu</a:t>
            </a:r>
          </a:p>
          <a:p>
            <a:pPr>
              <a:buNone/>
            </a:pPr>
            <a:endParaRPr lang="cs-CZ" dirty="0" smtClean="0"/>
          </a:p>
          <a:p>
            <a:r>
              <a:rPr lang="cs-CZ" dirty="0" smtClean="0"/>
              <a:t>Nejsou náhodné – báze mají tautomerní formy a ty mění párování bází</a:t>
            </a:r>
          </a:p>
          <a:p>
            <a:pPr>
              <a:buNone/>
            </a:pPr>
            <a:endParaRPr lang="cs-CZ" dirty="0" smtClean="0"/>
          </a:p>
          <a:p>
            <a:r>
              <a:rPr lang="cs-CZ" dirty="0" smtClean="0"/>
              <a:t>Občasné chyby enzymů, ale tyto chyby jsou vzácné a často opraveny replikačním aparátem</a:t>
            </a:r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r>
              <a:rPr lang="cs-CZ" dirty="0" smtClean="0"/>
              <a:t>Indukované mutace – způsobené vnějšími faktory (mutageny)</a:t>
            </a:r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383096" y="456611"/>
            <a:ext cx="1609089" cy="57368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="" xmlns:a14="http://schemas.microsoft.com/office/drawing/2010/main"/>
            </a:ext>
          </a:extLst>
        </p:spPr>
      </p:pic>
      <p:pic>
        <p:nvPicPr>
          <p:cNvPr id="13313" name="Picture 1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747657" y="339634"/>
            <a:ext cx="6444343" cy="48332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7466116" y="4746861"/>
            <a:ext cx="4337957" cy="21111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azeta">
  <a:themeElements>
    <a:clrScheme name="Fazeta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zeta">
      <a:majorFont>
        <a:latin typeface="Trebuchet MS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zeta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4405</TotalTime>
  <Words>949</Words>
  <Application>Microsoft Office PowerPoint</Application>
  <PresentationFormat>Vlastní</PresentationFormat>
  <Paragraphs>184</Paragraphs>
  <Slides>19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19</vt:i4>
      </vt:variant>
    </vt:vector>
  </HeadingPairs>
  <TitlesOfParts>
    <vt:vector size="20" baseType="lpstr">
      <vt:lpstr>Fazeta</vt:lpstr>
      <vt:lpstr>Snímek 1</vt:lpstr>
      <vt:lpstr>Mutace</vt:lpstr>
      <vt:lpstr>Snímek 3</vt:lpstr>
      <vt:lpstr>Snímek 4</vt:lpstr>
      <vt:lpstr>Genové mutace</vt:lpstr>
      <vt:lpstr>Posunové mutace</vt:lpstr>
      <vt:lpstr>Substituční mutace</vt:lpstr>
      <vt:lpstr>Zpětné mutace</vt:lpstr>
      <vt:lpstr>Mutace</vt:lpstr>
      <vt:lpstr>Mutageny</vt:lpstr>
      <vt:lpstr>Chemické mutageny </vt:lpstr>
      <vt:lpstr>Reparační mechanismy</vt:lpstr>
      <vt:lpstr>Chromozomové mutace (aberace)</vt:lpstr>
      <vt:lpstr>Genomové mutace</vt:lpstr>
      <vt:lpstr>Polyploidie</vt:lpstr>
      <vt:lpstr>Aneuploidie </vt:lpstr>
      <vt:lpstr>Evoluční význam mutací</vt:lpstr>
      <vt:lpstr>Zdroje</vt:lpstr>
      <vt:lpstr>Snímek 19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Úvod do buněčné biologie</dc:title>
  <dc:creator>Zdena</dc:creator>
  <cp:lastModifiedBy>Pocitac</cp:lastModifiedBy>
  <cp:revision>86</cp:revision>
  <dcterms:created xsi:type="dcterms:W3CDTF">2022-11-16T09:46:08Z</dcterms:created>
  <dcterms:modified xsi:type="dcterms:W3CDTF">2023-03-20T17:00:20Z</dcterms:modified>
</cp:coreProperties>
</file>