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24"/>
  </p:notesMasterIdLst>
  <p:sldIdLst>
    <p:sldId id="270" r:id="rId2"/>
    <p:sldId id="271" r:id="rId3"/>
    <p:sldId id="310" r:id="rId4"/>
    <p:sldId id="318" r:id="rId5"/>
    <p:sldId id="319" r:id="rId6"/>
    <p:sldId id="311" r:id="rId7"/>
    <p:sldId id="312" r:id="rId8"/>
    <p:sldId id="320" r:id="rId9"/>
    <p:sldId id="321" r:id="rId10"/>
    <p:sldId id="322" r:id="rId11"/>
    <p:sldId id="323" r:id="rId12"/>
    <p:sldId id="332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A287-4F39-4DDA-A21A-E85D8E6A41E9}" type="datetimeFigureOut">
              <a:rPr lang="cs-CZ" smtClean="0"/>
              <a:pPr/>
              <a:t>16.05.2023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ED04-F111-4D37-ABF3-4BDAB1F3F8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9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9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12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8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85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2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6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9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4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3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6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2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hyperlink" Target="https://i.iinfo.cz/images/14/Klinefelteruv-syndrom-1.jpg" TargetMode="External"/><Relationship Id="rId18" Type="http://schemas.openxmlformats.org/officeDocument/2006/relationships/hyperlink" Target="https://i.iinfo.cz/images/606/Achondroplazie-2.jpg" TargetMode="External"/><Relationship Id="rId26" Type="http://schemas.openxmlformats.org/officeDocument/2006/relationships/hyperlink" Target="https://upload.wikimedia.org/wikipedia/commons/thumb/9/9e/Blausen_0286_CysticFibrosis.png/225px-Blausen_0286_CysticFibrosis.png" TargetMode="External"/><Relationship Id="rId39" Type="http://schemas.openxmlformats.org/officeDocument/2006/relationships/hyperlink" Target="https://www.priznaky-projevy.cz/images/priznaky-projevy/thumbs/edwardsuv-syndrom-trisomie-18-priznaky-projevy-symptomy.jpg" TargetMode="External"/><Relationship Id="rId21" Type="http://schemas.openxmlformats.org/officeDocument/2006/relationships/hyperlink" Target="https://img.obrazky.cz/?url=e32e92b371cc3682&amp;size=2" TargetMode="External"/><Relationship Id="rId34" Type="http://schemas.openxmlformats.org/officeDocument/2006/relationships/hyperlink" Target="https://c3.primacdn.cz/sites/default/files/c/54/4958097-dys5.jpg" TargetMode="External"/><Relationship Id="rId7" Type="http://schemas.openxmlformats.org/officeDocument/2006/relationships/hyperlink" Target="https://www.rehabilitace.info/wp-content/uploads/2019/05/patauuv-syndrom.jpg" TargetMode="External"/><Relationship Id="rId2" Type="http://schemas.openxmlformats.org/officeDocument/2006/relationships/hyperlink" Target="https://img.obrazky.cz/?url=9b99d0b3a4caa2eb&amp;size=2" TargetMode="External"/><Relationship Id="rId16" Type="http://schemas.openxmlformats.org/officeDocument/2006/relationships/hyperlink" Target="http://www.mcsalve.cz/wp-content/uploads/2016/04/42-.-xanthe...jpg" TargetMode="External"/><Relationship Id="rId20" Type="http://schemas.openxmlformats.org/officeDocument/2006/relationships/hyperlink" Target="https://img.ceskatelevize.cz/cache/216x288/lideCT/photos/cards/medium/7981.jpg?1477922800" TargetMode="External"/><Relationship Id="rId29" Type="http://schemas.openxmlformats.org/officeDocument/2006/relationships/hyperlink" Target="https://www.neovize.cz/data/stranky/obrazky4/barvoslepost.jpg" TargetMode="Externa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iinfo.cz/images/218/Edwardsuv-syndrom-5.jpg" TargetMode="External"/><Relationship Id="rId11" Type="http://schemas.openxmlformats.org/officeDocument/2006/relationships/hyperlink" Target="https://i.iinfo.cz/images/544/Turneruv-syndrom-2.jpg" TargetMode="External"/><Relationship Id="rId24" Type="http://schemas.openxmlformats.org/officeDocument/2006/relationships/hyperlink" Target="https://www.espku.cz/wp-content/uploads/2013/02/obr.jpg" TargetMode="External"/><Relationship Id="rId32" Type="http://schemas.openxmlformats.org/officeDocument/2006/relationships/hyperlink" Target="https://www.osel.cz/_popisky/118_/s_1183051800.jpg" TargetMode="External"/><Relationship Id="rId37" Type="http://schemas.openxmlformats.org/officeDocument/2006/relationships/hyperlink" Target="https://www.prolekare.cz/media/image/88a46eb7070fd10a9db2679d6bc43750.jpeg" TargetMode="External"/><Relationship Id="rId40" Type="http://schemas.openxmlformats.org/officeDocument/2006/relationships/hyperlink" Target="https://healthinfo.healthengine.com.au/uploads/VMC/TreatmentImages/2437_dna_450_v2.jpg" TargetMode="External"/><Relationship Id="rId5" Type="http://schemas.openxmlformats.org/officeDocument/2006/relationships/hyperlink" Target="https://i.iinfo.cz/images/624/Edwardsuv-syndrom-2.jpg" TargetMode="External"/><Relationship Id="rId15" Type="http://schemas.openxmlformats.org/officeDocument/2006/relationships/hyperlink" Target="https://www.mcsalve.cz/wp-content/uploads/2016/04/41.jpg" TargetMode="External"/><Relationship Id="rId23" Type="http://schemas.openxmlformats.org/officeDocument/2006/relationships/hyperlink" Target="https://commons.wikimedia.org/w/index.php?curid=1840082" TargetMode="External"/><Relationship Id="rId28" Type="http://schemas.openxmlformats.org/officeDocument/2006/relationships/hyperlink" Target="https://thumbs.dreamstime.com/z/daltonism-27535584.jpg" TargetMode="External"/><Relationship Id="rId36" Type="http://schemas.openxmlformats.org/officeDocument/2006/relationships/hyperlink" Target="https://upload.wikimedia.org/wikipedia/commons/thumb/a/ae/Queen_Victoria,_Prince_Albert,_and_children_by_Franz_Xaver_Winterhalter.jpg/800px-Queen_Victoria,_Prince_Albert,_and_children_by_Franz_Xaver_Winterhalter.jpg" TargetMode="External"/><Relationship Id="rId10" Type="http://schemas.openxmlformats.org/officeDocument/2006/relationships/hyperlink" Target="https://upload.wikimedia.org/wikipedia/commons/9/9a/Klinefelter's_syndrome.jpg" TargetMode="External"/><Relationship Id="rId19" Type="http://schemas.openxmlformats.org/officeDocument/2006/relationships/hyperlink" Target="https://cdn.shopify.com/s/files/1/2621/9594/files/Depositphotos_321887454_S_480x480.jpg?v=1677277599" TargetMode="External"/><Relationship Id="rId31" Type="http://schemas.openxmlformats.org/officeDocument/2006/relationships/hyperlink" Target="https://www.osel.cz/_popisky/118_/s_1183051598.jpg" TargetMode="External"/><Relationship Id="rId4" Type="http://schemas.openxmlformats.org/officeDocument/2006/relationships/hyperlink" Target="https://i.iinfo.cz/images/303/Edwardsuv-syndrom-1.jpg" TargetMode="External"/><Relationship Id="rId9" Type="http://schemas.openxmlformats.org/officeDocument/2006/relationships/hyperlink" Target="https://www.priznaky-projevy.cz/images/priznaky_projevy/jak-se-projevuje-turneruv-syndrom-priznaky-projevy-symptomy.jpg" TargetMode="External"/><Relationship Id="rId14" Type="http://schemas.openxmlformats.org/officeDocument/2006/relationships/hyperlink" Target="https://i.iinfo.cz/images/432/konecne-nadeje-na-lecbu-huntingtonovy-choroby-1.jpg" TargetMode="External"/><Relationship Id="rId22" Type="http://schemas.openxmlformats.org/officeDocument/2006/relationships/hyperlink" Target="https://www.ctidoma.cz/sites/default/files/styles/image_detail/public/images/karel-84-version1-slechticka_hostina_bwfilter_0.jpg" TargetMode="External"/><Relationship Id="rId27" Type="http://schemas.openxmlformats.org/officeDocument/2006/relationships/hyperlink" Target="http://upload.wikimedia.org/wikipedia/commons/c/c7/XlinkRecessive_cz.png" TargetMode="External"/><Relationship Id="rId30" Type="http://schemas.openxmlformats.org/officeDocument/2006/relationships/hyperlink" Target="https://www.osel.cz/_popisky/118_/s_1183051438.jpg" TargetMode="External"/><Relationship Id="rId35" Type="http://schemas.openxmlformats.org/officeDocument/2006/relationships/hyperlink" Target="https://www.symptomy.cz/nemoc/svalova-dystrofie/svalova-dystrofie.jpg" TargetMode="External"/><Relationship Id="rId8" Type="http://schemas.openxmlformats.org/officeDocument/2006/relationships/hyperlink" Target="https://1gr.cz/fotky/idnes/18/112/cl5/PET777498_ruzenka3.jpg" TargetMode="External"/><Relationship Id="rId3" Type="http://schemas.openxmlformats.org/officeDocument/2006/relationships/hyperlink" Target="https://euc.cz/media/4975/down%C5%AFv-syndrom-p%C5%99%C3%AD%C4%8Diny-projevy-a-c%C3%ADlen%C3%A1-p%C3%A9%C4%8De_euc-cz_podez%C5%99en%C3%AD-na-down%C5%AFv-syndrom_obr%C3%A1zek-i-unsplash.jpg?anchor=center&amp;mode=crop&amp;width=730&amp;height=365&amp;rnd=133185143840000000" TargetMode="External"/><Relationship Id="rId12" Type="http://schemas.openxmlformats.org/officeDocument/2006/relationships/hyperlink" Target="https://www.rehabilitace.info/wp-content/uploads/2018/08/klinefelteruv-syndrom.jpg" TargetMode="External"/><Relationship Id="rId17" Type="http://schemas.openxmlformats.org/officeDocument/2006/relationships/hyperlink" Target="https://docplayer.cz/docs-images/52/11100105/images/page_19.jpg" TargetMode="External"/><Relationship Id="rId25" Type="http://schemas.openxmlformats.org/officeDocument/2006/relationships/hyperlink" Target="https://1884403144.rsc.cdn77.org/foto/fenylketonurie-osud-deti-rodina-jidlo/Zml0LWluLzQ1MHg0NTAvZmlsdGVyczpxdWFsaXR5KDg1KTpub191cHNjYWxlKCkvaW1n/669527.jpg?v=0&amp;st=u50E7Yudm0eXA6PJ2SlJKE_PpEnjkS41uJJZJGWTzho&amp;ts=1600812000&amp;e=0" TargetMode="External"/><Relationship Id="rId33" Type="http://schemas.openxmlformats.org/officeDocument/2006/relationships/hyperlink" Target="https://docplayer.cz/docs-images/44/13613620/images/page_12.jpg" TargetMode="External"/><Relationship Id="rId38" Type="http://schemas.openxmlformats.org/officeDocument/2006/relationships/hyperlink" Target="https://victoria.mediaplanet.com/app/uploads/sites/124/2021/05/Asset-2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9816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3524" y="1153307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504495" y="959961"/>
            <a:ext cx="318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BIOLOGIE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4117883" y="5789480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RNDr. Kateřina Bažantová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324" y="219075"/>
            <a:ext cx="1704975" cy="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32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2534" y="584200"/>
            <a:ext cx="8596668" cy="1320800"/>
          </a:xfrm>
        </p:spPr>
        <p:txBody>
          <a:bodyPr/>
          <a:lstStyle/>
          <a:p>
            <a:r>
              <a:rPr lang="cs-CZ" dirty="0" err="1"/>
              <a:t>Huntingtonova</a:t>
            </a:r>
            <a:r>
              <a:rPr lang="cs-CZ" dirty="0"/>
              <a:t> choroba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9551" y="731520"/>
            <a:ext cx="4082449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 descr="Šílený tanec svatého Víta - Vitalia.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2763" y="3304903"/>
            <a:ext cx="6309237" cy="3553097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5148700" cy="4501468"/>
          </a:xfrm>
        </p:spPr>
        <p:txBody>
          <a:bodyPr/>
          <a:lstStyle/>
          <a:p>
            <a:r>
              <a:rPr lang="cs-CZ" dirty="0"/>
              <a:t>Alela na 4. chromozomu, lze diagnostikovat prenatálně pomocí molekulární genetiky</a:t>
            </a:r>
          </a:p>
          <a:p>
            <a:r>
              <a:rPr lang="cs-CZ" dirty="0"/>
              <a:t>Degenerativní onemocnění nervové soustavy</a:t>
            </a:r>
          </a:p>
          <a:p>
            <a:r>
              <a:rPr lang="cs-CZ" dirty="0"/>
              <a:t>Projevuje se až v dospělosti (35-45 let), od propuknutí se stav pacienta postupně zhoršuje</a:t>
            </a:r>
          </a:p>
          <a:p>
            <a:r>
              <a:rPr lang="cs-CZ" dirty="0"/>
              <a:t>Neovladatelné pohyby, postupná demence, smrt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9732" y="635000"/>
            <a:ext cx="8596668" cy="1320800"/>
          </a:xfrm>
        </p:spPr>
        <p:txBody>
          <a:bodyPr/>
          <a:lstStyle/>
          <a:p>
            <a:r>
              <a:rPr lang="cs-CZ" dirty="0" err="1"/>
              <a:t>Hypercholesterolémie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89611"/>
            <a:ext cx="2575317" cy="425175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Alela se nachází na 5. chromozomu a lze ji také diagnostikovat</a:t>
            </a:r>
          </a:p>
          <a:p>
            <a:r>
              <a:rPr lang="cs-CZ" dirty="0"/>
              <a:t>Defektní receptory pro LDL-lipoproteiny – vede to k vyšší hladině LDL lipoproteinů a to může mít za následek rozvoj aterosklerózy (usazování plátů v cévách)</a:t>
            </a:r>
          </a:p>
          <a:p>
            <a:r>
              <a:rPr lang="cs-CZ" dirty="0"/>
              <a:t>Vysoké riziko infarktu už po 50. roce života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4" name="Picture 2" descr="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410" y="2344783"/>
            <a:ext cx="6010275" cy="3333750"/>
          </a:xfrm>
          <a:prstGeom prst="rect">
            <a:avLst/>
          </a:prstGeom>
          <a:noFill/>
        </p:spPr>
      </p:pic>
      <p:pic>
        <p:nvPicPr>
          <p:cNvPr id="13316" name="Picture 4" descr="42 . xanthe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1206" y="4707299"/>
            <a:ext cx="3400794" cy="2150701"/>
          </a:xfrm>
          <a:prstGeom prst="rect">
            <a:avLst/>
          </a:prstGeom>
          <a:noFill/>
        </p:spPr>
      </p:pic>
      <p:pic>
        <p:nvPicPr>
          <p:cNvPr id="13318" name="Picture 6" descr="Vrozený vysoký cholesterol se od běžného značně liší - Vitalia.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7250" y="411480"/>
            <a:ext cx="371475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9732" y="635000"/>
            <a:ext cx="8596668" cy="1320800"/>
          </a:xfrm>
        </p:spPr>
        <p:txBody>
          <a:bodyPr/>
          <a:lstStyle/>
          <a:p>
            <a:r>
              <a:rPr lang="cs-CZ" dirty="0" err="1"/>
              <a:t>Chondrodystrofie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3920792" cy="3880773"/>
          </a:xfrm>
        </p:spPr>
        <p:txBody>
          <a:bodyPr/>
          <a:lstStyle/>
          <a:p>
            <a:r>
              <a:rPr lang="cs-CZ" dirty="0"/>
              <a:t>Geneticky podmíněná porucha vývoje kostní tkáně</a:t>
            </a:r>
          </a:p>
          <a:p>
            <a:r>
              <a:rPr lang="cs-CZ" dirty="0"/>
              <a:t>Malý trpasličí vzrůst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0" name="Picture 2" descr="Obecná anatomie kostí a kloubů. Karel Smetana Anatomický ústav 1. LF UK -  PDF Stažení zdar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058" y="1877568"/>
            <a:ext cx="5852160" cy="4980432"/>
          </a:xfrm>
          <a:prstGeom prst="rect">
            <a:avLst/>
          </a:prstGeom>
          <a:noFill/>
        </p:spPr>
      </p:pic>
      <p:pic>
        <p:nvPicPr>
          <p:cNvPr id="12292" name="Picture 4" descr="Achondroplazie: příčiny, příznaky a léčba - Zdraví.euro.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587" y="3869095"/>
            <a:ext cx="4050665" cy="2701794"/>
          </a:xfrm>
          <a:prstGeom prst="rect">
            <a:avLst/>
          </a:prstGeom>
          <a:noFill/>
        </p:spPr>
      </p:pic>
      <p:pic>
        <p:nvPicPr>
          <p:cNvPr id="12294" name="Picture 6" descr="What is a Munchkin cat? – Cat in the Box LL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7610" y="0"/>
            <a:ext cx="3924390" cy="2681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174" y="413657"/>
            <a:ext cx="5791683" cy="1320800"/>
          </a:xfrm>
        </p:spPr>
        <p:txBody>
          <a:bodyPr>
            <a:normAutofit fontScale="90000"/>
          </a:bodyPr>
          <a:lstStyle/>
          <a:p>
            <a:r>
              <a:rPr lang="cs-CZ" dirty="0"/>
              <a:t>Choroby s autozomálně recesivní dědičností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4583" y="2056086"/>
            <a:ext cx="6322423" cy="412264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Choroba propukne pouze u recesivního homozygota (</a:t>
            </a:r>
            <a:r>
              <a:rPr lang="cs-CZ" dirty="0" err="1"/>
              <a:t>rr</a:t>
            </a:r>
            <a:r>
              <a:rPr lang="cs-CZ" dirty="0"/>
              <a:t>), u některých chorob je tato kombinace smrtelná (letální)</a:t>
            </a:r>
          </a:p>
          <a:p>
            <a:r>
              <a:rPr lang="cs-CZ" dirty="0" err="1"/>
              <a:t>Heterozygoti</a:t>
            </a:r>
            <a:r>
              <a:rPr lang="cs-CZ" dirty="0"/>
              <a:t> jsou zdrávi, ale jsou přenašeči</a:t>
            </a:r>
          </a:p>
          <a:p>
            <a:r>
              <a:rPr lang="cs-CZ" dirty="0"/>
              <a:t>Potomci dvou heterozygotů (přenašečů) budou zdraví ze  75 % a z 25 % postižení</a:t>
            </a:r>
          </a:p>
          <a:p>
            <a:r>
              <a:rPr lang="cs-CZ" dirty="0"/>
              <a:t>Pokud bude jeden z rodičů postižený (homozygot </a:t>
            </a:r>
            <a:r>
              <a:rPr lang="cs-CZ" dirty="0" err="1"/>
              <a:t>rr</a:t>
            </a:r>
            <a:r>
              <a:rPr lang="cs-CZ" dirty="0"/>
              <a:t>) a druhý bude bez recesivní alely </a:t>
            </a:r>
            <a:r>
              <a:rPr lang="cs-CZ" dirty="0">
                <a:sym typeface="Wingdings" pitchFamily="2" charset="2"/>
              </a:rPr>
              <a:t> všichni potomci budou zdraví, ale všichni budou přenašeči</a:t>
            </a:r>
          </a:p>
          <a:p>
            <a:r>
              <a:rPr lang="cs-CZ" dirty="0">
                <a:sym typeface="Wingdings" pitchFamily="2" charset="2"/>
              </a:rPr>
              <a:t>Velké množství chorob</a:t>
            </a:r>
          </a:p>
          <a:p>
            <a:r>
              <a:rPr lang="cs-CZ" dirty="0">
                <a:sym typeface="Wingdings" pitchFamily="2" charset="2"/>
              </a:rPr>
              <a:t>Fenylketonurie, cystická fibróza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Případ chorob, které se projevují po příbuzenských sňatcích (šlechtické rody)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 descr="Česká šlechta dnes: Jak dopadly naše slavné rody? | ČtiDoma.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9425" y="4494929"/>
            <a:ext cx="5012575" cy="2363071"/>
          </a:xfrm>
          <a:prstGeom prst="rect">
            <a:avLst/>
          </a:prstGeom>
          <a:noFill/>
        </p:spPr>
      </p:pic>
      <p:pic>
        <p:nvPicPr>
          <p:cNvPr id="11268" name="Picture 4" descr="české šlechtické rody – Seznam.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1969" y="339634"/>
            <a:ext cx="2859036" cy="3943497"/>
          </a:xfrm>
          <a:prstGeom prst="rect">
            <a:avLst/>
          </a:prstGeom>
          <a:noFill/>
        </p:spPr>
      </p:pic>
      <p:pic>
        <p:nvPicPr>
          <p:cNvPr id="11270" name="Picture 6" descr="Karel V. Habsburský — Lidé — Česká televiz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9778" y="1472701"/>
            <a:ext cx="20574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3934" y="609600"/>
            <a:ext cx="8596668" cy="1320800"/>
          </a:xfrm>
        </p:spPr>
        <p:txBody>
          <a:bodyPr/>
          <a:lstStyle/>
          <a:p>
            <a:r>
              <a:rPr lang="cs-CZ" dirty="0"/>
              <a:t>Fenylketonurie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5" y="2160589"/>
            <a:ext cx="3620346" cy="43185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Defektní recesivní alely na 12. chromozomu</a:t>
            </a:r>
          </a:p>
          <a:p>
            <a:r>
              <a:rPr lang="cs-CZ" dirty="0"/>
              <a:t>Recesivní homozygot nedokáže správně odbourávat aminokyselinu fenylalanin </a:t>
            </a:r>
            <a:r>
              <a:rPr lang="cs-CZ" dirty="0">
                <a:sym typeface="Wingdings" pitchFamily="2" charset="2"/>
              </a:rPr>
              <a:t> toxické meziprodukty se hromadí v krvi, dochází k poškození mozku</a:t>
            </a:r>
          </a:p>
          <a:p>
            <a:r>
              <a:rPr lang="cs-CZ" dirty="0">
                <a:sym typeface="Wingdings" pitchFamily="2" charset="2"/>
              </a:rPr>
              <a:t>Dieta s nízkým obsahem této aminokyseliny zabrání poškození mozku, v dospělosti už riziko poškození není</a:t>
            </a:r>
          </a:p>
          <a:p>
            <a:r>
              <a:rPr lang="cs-CZ" dirty="0">
                <a:sym typeface="Wingdings" pitchFamily="2" charset="2"/>
              </a:rPr>
              <a:t>V současnosti je k dispozici novorozenecký </a:t>
            </a:r>
            <a:r>
              <a:rPr lang="cs-CZ" dirty="0" err="1">
                <a:sym typeface="Wingdings" pitchFamily="2" charset="2"/>
              </a:rPr>
              <a:t>screening</a:t>
            </a:r>
            <a:r>
              <a:rPr lang="cs-CZ" dirty="0">
                <a:sym typeface="Wingdings" pitchFamily="2" charset="2"/>
              </a:rPr>
              <a:t>, nemoc je odhalena včas a je okamžitě nasazována přísná dieta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42" name="AutoShape 2" descr="Fenylketonurie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4" name="AutoShape 4" descr="Fenylketonurie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6" name="Picture 6" descr="Fenylketonurie je dědičná autozomálně recesivně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458" y="2024745"/>
            <a:ext cx="3260131" cy="3814354"/>
          </a:xfrm>
          <a:prstGeom prst="rect">
            <a:avLst/>
          </a:prstGeom>
          <a:noFill/>
        </p:spPr>
      </p:pic>
      <p:pic>
        <p:nvPicPr>
          <p:cNvPr id="10248" name="Picture 8" descr="o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3539" y="0"/>
            <a:ext cx="3898461" cy="2722926"/>
          </a:xfrm>
          <a:prstGeom prst="rect">
            <a:avLst/>
          </a:prstGeom>
          <a:noFill/>
        </p:spPr>
      </p:pic>
      <p:pic>
        <p:nvPicPr>
          <p:cNvPr id="10250" name="Picture 10" descr="https://1884403144.rsc.cdn77.org/foto/fenylketonurie-osud-deti-rodina-jidlo/Zml0LWluLzQ1MHg0NTAvZmlsdGVyczpxdWFsaXR5KDg1KTpub191cHNjYWxlKCkvaW1n/669527.jpg?v=0&amp;st=u50E7Yudm0eXA6PJ2SlJKE_PpEnjkS41uJJZJGWTzho&amp;ts=1600812000&amp;e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2571750"/>
            <a:ext cx="38576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3934" y="609600"/>
            <a:ext cx="8596668" cy="1320800"/>
          </a:xfrm>
        </p:spPr>
        <p:txBody>
          <a:bodyPr/>
          <a:lstStyle/>
          <a:p>
            <a:r>
              <a:rPr lang="cs-CZ" dirty="0"/>
              <a:t>Cystická fibróza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8957" y="1442132"/>
            <a:ext cx="6232917" cy="3880773"/>
          </a:xfrm>
        </p:spPr>
        <p:txBody>
          <a:bodyPr/>
          <a:lstStyle/>
          <a:p>
            <a:r>
              <a:rPr lang="cs-CZ" dirty="0"/>
              <a:t>Defektní recesivní alely na 7. chromozomu</a:t>
            </a:r>
          </a:p>
          <a:p>
            <a:r>
              <a:rPr lang="cs-CZ" dirty="0"/>
              <a:t>Vzniká defektní chloridový kanál v plazmatické membráně </a:t>
            </a:r>
            <a:r>
              <a:rPr lang="cs-CZ" dirty="0">
                <a:sym typeface="Wingdings" pitchFamily="2" charset="2"/>
              </a:rPr>
              <a:t> hromadění chloridových iontů a vznik vysoce viskózního sekretu</a:t>
            </a:r>
          </a:p>
          <a:p>
            <a:r>
              <a:rPr lang="cs-CZ" dirty="0">
                <a:sym typeface="Wingdings" pitchFamily="2" charset="2"/>
              </a:rPr>
              <a:t>V trávicím a dýchacím traktu jsou podmínky pro vznik infekcí</a:t>
            </a:r>
          </a:p>
          <a:p>
            <a:r>
              <a:rPr lang="cs-CZ" dirty="0">
                <a:sym typeface="Wingdings" pitchFamily="2" charset="2"/>
              </a:rPr>
              <a:t>Neléčené dítě umírá do 5. roku věku, v současnosti jsou dostupné léky prodlužující život až do dospělosti</a:t>
            </a:r>
          </a:p>
          <a:p>
            <a:r>
              <a:rPr lang="cs-CZ" dirty="0">
                <a:sym typeface="Wingdings" pitchFamily="2" charset="2"/>
              </a:rPr>
              <a:t>Léky, transplantace, dechová rehabilitace, inhalace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 descr="Klinická manifestace cystické fibróz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5909" y="0"/>
            <a:ext cx="3461295" cy="4045871"/>
          </a:xfrm>
          <a:prstGeom prst="rect">
            <a:avLst/>
          </a:prstGeom>
          <a:noFill/>
        </p:spPr>
      </p:pic>
      <p:pic>
        <p:nvPicPr>
          <p:cNvPr id="9220" name="Picture 4" descr="Cystická fibróza | Genetické syndróm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6730" y="4623310"/>
            <a:ext cx="3879669" cy="2234690"/>
          </a:xfrm>
          <a:prstGeom prst="rect">
            <a:avLst/>
          </a:prstGeom>
          <a:noFill/>
        </p:spPr>
      </p:pic>
      <p:pic>
        <p:nvPicPr>
          <p:cNvPr id="9222" name="Picture 6" descr="Cystická fibróza v ČR ročně postihne asi 30 dětí - zdravezpravy.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2831" y="3622001"/>
            <a:ext cx="5274038" cy="323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5334" y="594360"/>
            <a:ext cx="6283717" cy="1320800"/>
          </a:xfrm>
        </p:spPr>
        <p:txBody>
          <a:bodyPr>
            <a:normAutofit fontScale="90000"/>
          </a:bodyPr>
          <a:lstStyle/>
          <a:p>
            <a:r>
              <a:rPr lang="cs-CZ" dirty="0"/>
              <a:t>Choroby s </a:t>
            </a:r>
            <a:r>
              <a:rPr lang="cs-CZ" dirty="0" err="1"/>
              <a:t>gonozomálně</a:t>
            </a:r>
            <a:r>
              <a:rPr lang="cs-CZ" dirty="0"/>
              <a:t> recesivní dědičností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8134" y="2439989"/>
            <a:ext cx="6574003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Nejběžnější je vazba recesivní alely na chromozom X</a:t>
            </a:r>
          </a:p>
          <a:p>
            <a:r>
              <a:rPr lang="cs-CZ" dirty="0"/>
              <a:t>U mužských potomků se vždy projeví postižením</a:t>
            </a:r>
          </a:p>
          <a:p>
            <a:r>
              <a:rPr lang="cs-CZ" dirty="0"/>
              <a:t>U ženského pohlaví může dojít ke dvěma případům, pokud mají recesivní alelu, mohou být nemocné v případě, že jsou recesivními homozygoty nebo jsou zdravé přenašečky</a:t>
            </a:r>
          </a:p>
          <a:p>
            <a:endParaRPr lang="cs-CZ" dirty="0"/>
          </a:p>
          <a:p>
            <a:r>
              <a:rPr lang="cs-CZ" dirty="0"/>
              <a:t>Dcery zdravého otce a matky přenašečky jsou všechny zdravé, ale mohou být přenašečky na své potomky, synové mohou být zdraví i nemocní, s pravděpodobností 50 %.</a:t>
            </a:r>
          </a:p>
          <a:p>
            <a:endParaRPr lang="cs-CZ" dirty="0"/>
          </a:p>
          <a:p>
            <a:r>
              <a:rPr lang="cs-CZ" dirty="0"/>
              <a:t>Potomci postiženého otce a zdravé matky, v jejíž rodině se nikdy tato choroba nevyskytla (nemá tedy recesivní alelu). Všechny dcery tohoto páru budou přenašečkami, ale všichni synové budou zdraví (této situaci se říká dědičnost křížem)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XlinkRecessive 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019" y="1219861"/>
            <a:ext cx="4370981" cy="5638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3934" y="609600"/>
            <a:ext cx="8596668" cy="1320800"/>
          </a:xfrm>
        </p:spPr>
        <p:txBody>
          <a:bodyPr/>
          <a:lstStyle/>
          <a:p>
            <a:r>
              <a:rPr lang="cs-CZ" dirty="0"/>
              <a:t>Daltonismus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5279329" cy="3880773"/>
          </a:xfrm>
        </p:spPr>
        <p:txBody>
          <a:bodyPr/>
          <a:lstStyle/>
          <a:p>
            <a:r>
              <a:rPr lang="cs-CZ" dirty="0"/>
              <a:t>Recesivní dědičnost vázaná na chromozom X</a:t>
            </a:r>
          </a:p>
          <a:p>
            <a:r>
              <a:rPr lang="cs-CZ" dirty="0"/>
              <a:t>Poruchy vnímání barev – nejčastěji neschopnost rozlišit červenou a zelenou barvu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Barvosle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414" y="3331029"/>
            <a:ext cx="4632216" cy="3265714"/>
          </a:xfrm>
          <a:prstGeom prst="rect">
            <a:avLst/>
          </a:prstGeom>
          <a:noFill/>
        </p:spPr>
      </p:pic>
      <p:pic>
        <p:nvPicPr>
          <p:cNvPr id="7172" name="Picture 4" descr="Protanopia Daltonism Stock Illustrations – 54 Protanopia Daltonism Stock  Illustrations, Vectors &amp; Clipart - Dreamsti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3181" y="940525"/>
            <a:ext cx="5517065" cy="4519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6134" y="635000"/>
            <a:ext cx="8596668" cy="1320800"/>
          </a:xfrm>
        </p:spPr>
        <p:txBody>
          <a:bodyPr/>
          <a:lstStyle/>
          <a:p>
            <a:r>
              <a:rPr lang="cs-CZ" dirty="0"/>
              <a:t>Syndrom fragilního chromozomu 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86269"/>
            <a:ext cx="7055877" cy="3880773"/>
          </a:xfrm>
        </p:spPr>
        <p:txBody>
          <a:bodyPr/>
          <a:lstStyle/>
          <a:p>
            <a:r>
              <a:rPr lang="cs-CZ" dirty="0"/>
              <a:t>Chromozom je lomivý</a:t>
            </a:r>
          </a:p>
          <a:p>
            <a:r>
              <a:rPr lang="cs-CZ" dirty="0"/>
              <a:t>Přenos z matky na syna</a:t>
            </a:r>
          </a:p>
          <a:p>
            <a:r>
              <a:rPr lang="cs-CZ" dirty="0"/>
              <a:t>Důsledkem je forma mentální retardace u mužů (1:3000), velmi vzácně u dívek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https://www.osel.cz/_popisky/118_/s_11830515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53" y="1358538"/>
            <a:ext cx="4090947" cy="5013415"/>
          </a:xfrm>
          <a:prstGeom prst="rect">
            <a:avLst/>
          </a:prstGeom>
          <a:noFill/>
        </p:spPr>
      </p:pic>
      <p:pic>
        <p:nvPicPr>
          <p:cNvPr id="6148" name="Picture 4" descr="https://www.osel.cz/_popisky/118_/s_11830514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341" y="3618135"/>
            <a:ext cx="3279956" cy="3030679"/>
          </a:xfrm>
          <a:prstGeom prst="rect">
            <a:avLst/>
          </a:prstGeom>
          <a:noFill/>
        </p:spPr>
      </p:pic>
      <p:pic>
        <p:nvPicPr>
          <p:cNvPr id="6150" name="Picture 6" descr="https://www.osel.cz/_popisky/118_/s_1183051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1002" y="3630176"/>
            <a:ext cx="3554277" cy="2843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3934" y="609600"/>
            <a:ext cx="8596668" cy="1320800"/>
          </a:xfrm>
        </p:spPr>
        <p:txBody>
          <a:bodyPr/>
          <a:lstStyle/>
          <a:p>
            <a:r>
              <a:rPr lang="cs-CZ" dirty="0" err="1"/>
              <a:t>Duchennova</a:t>
            </a:r>
            <a:r>
              <a:rPr lang="cs-CZ" dirty="0"/>
              <a:t> muskulární dystrofie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6652" y="1931989"/>
            <a:ext cx="5683125" cy="3880773"/>
          </a:xfrm>
        </p:spPr>
        <p:txBody>
          <a:bodyPr/>
          <a:lstStyle/>
          <a:p>
            <a:r>
              <a:rPr lang="cs-CZ" dirty="0"/>
              <a:t>Závažné postižení chlapců (1:3500)</a:t>
            </a:r>
          </a:p>
          <a:p>
            <a:r>
              <a:rPr lang="cs-CZ" dirty="0"/>
              <a:t>Mutovaná alela genu pro </a:t>
            </a:r>
            <a:r>
              <a:rPr lang="cs-CZ" dirty="0" err="1"/>
              <a:t>dystrofin</a:t>
            </a:r>
            <a:r>
              <a:rPr lang="cs-CZ" dirty="0"/>
              <a:t> – protein chránící svalové buňky</a:t>
            </a:r>
          </a:p>
          <a:p>
            <a:r>
              <a:rPr lang="cs-CZ" dirty="0"/>
              <a:t>Svaly jsou nahrazovány vazivem, zkracují se</a:t>
            </a:r>
          </a:p>
          <a:p>
            <a:r>
              <a:rPr lang="cs-CZ" dirty="0"/>
              <a:t>Ztráta schopnosti chůze okolo 10. -12. roku věku, nemocní umírají okolo 30 let, zpravidla jako následek selhání dýchacích svalů</a:t>
            </a:r>
          </a:p>
          <a:p>
            <a:endParaRPr lang="cs-CZ" dirty="0"/>
          </a:p>
          <a:p>
            <a:r>
              <a:rPr lang="cs-CZ" dirty="0"/>
              <a:t>Rehabilitace, fyzioterapie, ale jedná se o nevyléčitelné onemocnění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4" name="Picture 4" descr="Svalová dystrofie - příznaky a léč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989" y="4504765"/>
            <a:ext cx="3397152" cy="3550025"/>
          </a:xfrm>
          <a:prstGeom prst="rect">
            <a:avLst/>
          </a:prstGeom>
          <a:noFill/>
        </p:spPr>
      </p:pic>
      <p:pic>
        <p:nvPicPr>
          <p:cNvPr id="5122" name="Picture 2" descr="Pomalý a zákeřný zabiják. Svalová dystrofie upoutala Vladimíra na vozík,  bez pomoci se už neobejde – Zpravodajství FTV Prima | Pri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0259" y="4141694"/>
            <a:ext cx="3621741" cy="2716306"/>
          </a:xfrm>
          <a:prstGeom prst="rect">
            <a:avLst/>
          </a:prstGeom>
          <a:noFill/>
        </p:spPr>
      </p:pic>
      <p:pic>
        <p:nvPicPr>
          <p:cNvPr id="5126" name="Picture 6" descr="Duchenneova/Beckerova svalová dystrofie a Parent Project - PDF Free 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0470" y="1290078"/>
            <a:ext cx="4383665" cy="321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8202" y="570412"/>
            <a:ext cx="8596668" cy="1320800"/>
          </a:xfrm>
        </p:spPr>
        <p:txBody>
          <a:bodyPr/>
          <a:lstStyle/>
          <a:p>
            <a:r>
              <a:rPr lang="cs-CZ" dirty="0"/>
              <a:t>Geneticky podmíněné choroby člověka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46" y="1632856"/>
            <a:ext cx="5383832" cy="4140925"/>
          </a:xfrm>
        </p:spPr>
        <p:txBody>
          <a:bodyPr>
            <a:normAutofit/>
          </a:bodyPr>
          <a:lstStyle/>
          <a:p>
            <a:r>
              <a:rPr lang="cs-CZ" dirty="0"/>
              <a:t>Aneuploidie (Downův syndrom, </a:t>
            </a:r>
            <a:r>
              <a:rPr lang="cs-CZ" dirty="0" err="1"/>
              <a:t>Edwardsův</a:t>
            </a:r>
            <a:r>
              <a:rPr lang="cs-CZ" dirty="0"/>
              <a:t> syndrom, </a:t>
            </a:r>
            <a:r>
              <a:rPr lang="cs-CZ" dirty="0" err="1"/>
              <a:t>Patauův</a:t>
            </a:r>
            <a:r>
              <a:rPr lang="cs-CZ" dirty="0"/>
              <a:t> syndrom, </a:t>
            </a:r>
            <a:r>
              <a:rPr lang="cs-CZ" dirty="0" err="1"/>
              <a:t>Turnerův</a:t>
            </a:r>
            <a:r>
              <a:rPr lang="cs-CZ" dirty="0"/>
              <a:t> syndrom, </a:t>
            </a:r>
            <a:r>
              <a:rPr lang="cs-CZ" dirty="0" err="1"/>
              <a:t>Klinefelterův</a:t>
            </a:r>
            <a:r>
              <a:rPr lang="cs-CZ" dirty="0"/>
              <a:t> syndrom)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Genové anomálie (onemocnění vyvolávají poškozené alely genů)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9660" y="1371600"/>
            <a:ext cx="6212340" cy="521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3934" y="609600"/>
            <a:ext cx="8596668" cy="1320800"/>
          </a:xfrm>
        </p:spPr>
        <p:txBody>
          <a:bodyPr/>
          <a:lstStyle/>
          <a:p>
            <a:r>
              <a:rPr lang="cs-CZ" dirty="0"/>
              <a:t>Hemofilie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207" y="1572760"/>
            <a:ext cx="6925249" cy="3880773"/>
          </a:xfrm>
        </p:spPr>
        <p:txBody>
          <a:bodyPr/>
          <a:lstStyle/>
          <a:p>
            <a:r>
              <a:rPr lang="cs-CZ" dirty="0"/>
              <a:t>Porucha srážlivosti krve, nejčastěji hemofilie A</a:t>
            </a:r>
          </a:p>
          <a:p>
            <a:r>
              <a:rPr lang="cs-CZ" dirty="0"/>
              <a:t>Defektní faktor ve srážlivosti krve</a:t>
            </a:r>
          </a:p>
          <a:p>
            <a:r>
              <a:rPr lang="cs-CZ" dirty="0"/>
              <a:t>Časté krvácení, do kloubů při malé námaze, krevní výrony (hematomy) ve svalech, vedoucí ke svalové atrofii, vznikají neuropatie tlakem na nervy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Přenašečky hemofilie – nepřehlížíte je náhodou? | proLékaře.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5167" y="1071154"/>
            <a:ext cx="4376833" cy="4523232"/>
          </a:xfrm>
          <a:prstGeom prst="rect">
            <a:avLst/>
          </a:prstGeom>
          <a:noFill/>
        </p:spPr>
      </p:pic>
      <p:pic>
        <p:nvPicPr>
          <p:cNvPr id="4100" name="Picture 4" descr="HEMOFILIE SE DNES DÁ ÚSPĚŠNĚ LÉČIT | info-zdravi.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353" y="3610535"/>
            <a:ext cx="3802453" cy="3247465"/>
          </a:xfrm>
          <a:prstGeom prst="rect">
            <a:avLst/>
          </a:prstGeom>
          <a:noFill/>
        </p:spPr>
      </p:pic>
      <p:pic>
        <p:nvPicPr>
          <p:cNvPr id="4102" name="Picture 6" descr="undefin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3620" y="3829640"/>
            <a:ext cx="3863936" cy="3028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5586" y="570412"/>
            <a:ext cx="8596668" cy="132080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319349"/>
            <a:ext cx="10948609" cy="5368834"/>
          </a:xfrm>
        </p:spPr>
        <p:txBody>
          <a:bodyPr numCol="2">
            <a:normAutofit fontScale="40000" lnSpcReduction="20000"/>
          </a:bodyPr>
          <a:lstStyle/>
          <a:p>
            <a:r>
              <a:rPr lang="cs-CZ" dirty="0"/>
              <a:t>KOČÁREK, Eduard. </a:t>
            </a:r>
            <a:r>
              <a:rPr lang="cs-CZ" i="1" dirty="0"/>
              <a:t>Genetika: obecná genetika a cytogenetika, molekulární biologie, biotechnologie, </a:t>
            </a:r>
            <a:r>
              <a:rPr lang="cs-CZ" i="1" dirty="0" err="1"/>
              <a:t>genomika</a:t>
            </a:r>
            <a:r>
              <a:rPr lang="cs-CZ" dirty="0"/>
              <a:t>. Praha: </a:t>
            </a:r>
            <a:r>
              <a:rPr lang="cs-CZ" dirty="0" err="1"/>
              <a:t>Scientia</a:t>
            </a:r>
            <a:r>
              <a:rPr lang="cs-CZ" dirty="0"/>
              <a:t>, 2004. Biologie pro gymnázia. ISBN 80-7183-326-6.</a:t>
            </a:r>
          </a:p>
          <a:p>
            <a:r>
              <a:rPr lang="cs-CZ" dirty="0"/>
              <a:t>J. Pavlík, Základy biologie, učebnice pro přírodovědné lyceum, Ledeč nad Sázavou, 2012</a:t>
            </a:r>
          </a:p>
          <a:p>
            <a:r>
              <a:rPr lang="cs-CZ" dirty="0"/>
              <a:t>ŘEHOUT, Václav; ČÍTEK, Jindřich; SÁKOVÁ, Lenka. 2000. </a:t>
            </a:r>
            <a:r>
              <a:rPr lang="cs-CZ" i="1" dirty="0"/>
              <a:t>Genetika: (úvod do studia genetiky)</a:t>
            </a:r>
            <a:r>
              <a:rPr lang="cs-CZ" dirty="0"/>
              <a:t>. I. České Budějovice: Jihočeská univerzita, Zemědělská fakulta. ISBN 80-7040-405-1.</a:t>
            </a:r>
            <a:endParaRPr lang="cs-CZ" u="sng" dirty="0">
              <a:hlinkClick r:id="rId2"/>
            </a:endParaRPr>
          </a:p>
          <a:p>
            <a:r>
              <a:rPr lang="cs-CZ" u="sng" dirty="0">
                <a:hlinkClick r:id="rId2"/>
              </a:rPr>
              <a:t>https://img.obrazky.cz/?url=9b99d0b3a4caa2eb&amp;size=2</a:t>
            </a:r>
            <a:endParaRPr lang="cs-CZ" dirty="0"/>
          </a:p>
          <a:p>
            <a:r>
              <a:rPr lang="cs-CZ" u="sng" dirty="0">
                <a:hlinkClick r:id="rId3"/>
              </a:rPr>
              <a:t>https://euc.cz/media/4975/down%C5%AFv-syndrom-p%C5%99%C3%AD%C4%8Diny-projevy-a-c%C3%ADlen%C3%A1-p%C3%A9%C4%8De_euc-cz_podez%C5%99en%C3%AD-na-down%C5%AFv-syndrom_obr%C3%A1zek-i-unsplash.jpg?anchor=center&amp;mode=crop&amp;width=730&amp;height=365&amp;rnd=133185143840000000</a:t>
            </a:r>
            <a:endParaRPr lang="cs-CZ" dirty="0"/>
          </a:p>
          <a:p>
            <a:r>
              <a:rPr lang="cs-CZ" u="sng" dirty="0">
                <a:hlinkClick r:id="rId4"/>
              </a:rPr>
              <a:t>https://i.iinfo.cz/images/303/Edwardsuv-syndrom-1.jpg</a:t>
            </a:r>
            <a:endParaRPr lang="cs-CZ" dirty="0"/>
          </a:p>
          <a:p>
            <a:r>
              <a:rPr lang="cs-CZ" u="sng" dirty="0">
                <a:hlinkClick r:id="rId5"/>
              </a:rPr>
              <a:t>https://i.iinfo.cz/images/624/Edwardsuv-syndrom-2.jpg</a:t>
            </a:r>
            <a:endParaRPr lang="cs-CZ" dirty="0"/>
          </a:p>
          <a:p>
            <a:r>
              <a:rPr lang="cs-CZ" u="sng" dirty="0">
                <a:hlinkClick r:id="rId6"/>
              </a:rPr>
              <a:t>https://i.iinfo.cz/images/218/Edwardsuv-syndrom-5.jpg</a:t>
            </a:r>
            <a:endParaRPr lang="cs-CZ" dirty="0"/>
          </a:p>
          <a:p>
            <a:r>
              <a:rPr lang="cs-CZ" u="sng" dirty="0">
                <a:hlinkClick r:id="rId7"/>
              </a:rPr>
              <a:t>https://www.rehabilitace.info/wp-content/uploads/2019/05/patauuv-syndrom.jpg</a:t>
            </a:r>
            <a:endParaRPr lang="cs-CZ" dirty="0"/>
          </a:p>
          <a:p>
            <a:r>
              <a:rPr lang="cs-CZ" u="sng" dirty="0">
                <a:hlinkClick r:id="rId8"/>
              </a:rPr>
              <a:t>https://1gr.cz/fotky/idnes/18/112/cl5/PET777498_ruzenka3.jpg</a:t>
            </a:r>
            <a:endParaRPr lang="cs-CZ" dirty="0"/>
          </a:p>
          <a:p>
            <a:r>
              <a:rPr lang="cs-CZ" u="sng" dirty="0">
                <a:hlinkClick r:id="rId9"/>
              </a:rPr>
              <a:t>https://www.priznaky-projevy.cz/images/priznaky_projevy/jak-se-projevuje-turneruv-syndrom-priznaky-projevy-symptomy.jpg</a:t>
            </a:r>
            <a:endParaRPr lang="cs-CZ" dirty="0"/>
          </a:p>
          <a:p>
            <a:r>
              <a:rPr lang="cs-CZ" dirty="0"/>
              <a:t>Klásková Eva: Kardiovaskulární projevy u </a:t>
            </a:r>
            <a:r>
              <a:rPr lang="cs-CZ" dirty="0" err="1"/>
              <a:t>Turnerova</a:t>
            </a:r>
            <a:r>
              <a:rPr lang="cs-CZ" dirty="0"/>
              <a:t> syndromu od dětství po dospělost, Olomouc, 2015, Disertační práce, Univerzita Palackého v Olomouci, Lékařská fakulta. Vedoucí práce: Doc. MUDr. Jiřina Zapletalová,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r>
              <a:rPr lang="cs-CZ" u="sng" dirty="0">
                <a:hlinkClick r:id="rId10"/>
              </a:rPr>
              <a:t>https://upload.wikimedia.org/wikipedia/commons/9/9a/Klinefelter%27s_syndrome.jpg</a:t>
            </a:r>
            <a:endParaRPr lang="cs-CZ" dirty="0"/>
          </a:p>
          <a:p>
            <a:r>
              <a:rPr lang="cs-CZ" u="sng" dirty="0">
                <a:hlinkClick r:id="rId11"/>
              </a:rPr>
              <a:t>https://i.iinfo.cz/images/544/Turneruv-syndrom-2.jpg</a:t>
            </a:r>
            <a:endParaRPr lang="cs-CZ" dirty="0"/>
          </a:p>
          <a:p>
            <a:r>
              <a:rPr lang="cs-CZ" u="sng" dirty="0">
                <a:hlinkClick r:id="rId12"/>
              </a:rPr>
              <a:t>https://www.rehabilitace.info/wp-content/uploads/2018/08/klinefelteruv-syndrom.jpg</a:t>
            </a:r>
            <a:endParaRPr lang="cs-CZ" dirty="0"/>
          </a:p>
          <a:p>
            <a:r>
              <a:rPr lang="cs-CZ" u="sng" dirty="0">
                <a:hlinkClick r:id="rId13"/>
              </a:rPr>
              <a:t>https://i.iinfo.cz/images/14/Klinefelteruv-syndrom-1.jpg</a:t>
            </a:r>
            <a:endParaRPr lang="cs-CZ" dirty="0"/>
          </a:p>
          <a:p>
            <a:r>
              <a:rPr lang="cs-CZ" u="sng" dirty="0">
                <a:hlinkClick r:id="rId14"/>
              </a:rPr>
              <a:t>https://i.iinfo.cz/images/432/konecne-nadeje-na-lecbu-huntingtonovy-choroby-1.jpg</a:t>
            </a:r>
            <a:endParaRPr lang="cs-CZ" dirty="0"/>
          </a:p>
          <a:p>
            <a:r>
              <a:rPr lang="cs-CZ" u="sng" dirty="0">
                <a:hlinkClick r:id="rId15"/>
              </a:rPr>
              <a:t>https://www.mcsalve.cz/wp-content/uploads/2016/04/41.jpg</a:t>
            </a:r>
            <a:endParaRPr lang="cs-CZ" dirty="0"/>
          </a:p>
          <a:p>
            <a:r>
              <a:rPr lang="cs-CZ" u="sng" dirty="0">
                <a:hlinkClick r:id="rId16"/>
              </a:rPr>
              <a:t>http://www.</a:t>
            </a:r>
            <a:r>
              <a:rPr lang="cs-CZ" u="sng" dirty="0" err="1">
                <a:hlinkClick r:id="rId16"/>
              </a:rPr>
              <a:t>mcsalve.cz</a:t>
            </a:r>
            <a:r>
              <a:rPr lang="cs-CZ" u="sng" dirty="0">
                <a:hlinkClick r:id="rId16"/>
              </a:rPr>
              <a:t>/</a:t>
            </a:r>
            <a:r>
              <a:rPr lang="cs-CZ" u="sng" dirty="0" err="1">
                <a:hlinkClick r:id="rId16"/>
              </a:rPr>
              <a:t>wp</a:t>
            </a:r>
            <a:r>
              <a:rPr lang="cs-CZ" u="sng" dirty="0">
                <a:hlinkClick r:id="rId16"/>
              </a:rPr>
              <a:t>-</a:t>
            </a:r>
            <a:r>
              <a:rPr lang="cs-CZ" u="sng" dirty="0" err="1">
                <a:hlinkClick r:id="rId16"/>
              </a:rPr>
              <a:t>content</a:t>
            </a:r>
            <a:r>
              <a:rPr lang="cs-CZ" u="sng" dirty="0">
                <a:hlinkClick r:id="rId16"/>
              </a:rPr>
              <a:t>/</a:t>
            </a:r>
            <a:r>
              <a:rPr lang="cs-CZ" u="sng" dirty="0" err="1">
                <a:hlinkClick r:id="rId16"/>
              </a:rPr>
              <a:t>uploads</a:t>
            </a:r>
            <a:r>
              <a:rPr lang="cs-CZ" u="sng" dirty="0">
                <a:hlinkClick r:id="rId16"/>
              </a:rPr>
              <a:t>/2016/04/42-.-</a:t>
            </a:r>
            <a:r>
              <a:rPr lang="cs-CZ" u="sng" dirty="0" err="1">
                <a:hlinkClick r:id="rId16"/>
              </a:rPr>
              <a:t>xanthe...jpg</a:t>
            </a:r>
            <a:endParaRPr lang="cs-CZ" dirty="0"/>
          </a:p>
          <a:p>
            <a:r>
              <a:rPr lang="cs-CZ" u="sng" dirty="0">
                <a:hlinkClick r:id="rId17"/>
              </a:rPr>
              <a:t>https://docplayer.cz/docs-images/52/11100105/images/page_19.jpg</a:t>
            </a:r>
            <a:endParaRPr lang="cs-CZ" dirty="0"/>
          </a:p>
          <a:p>
            <a:r>
              <a:rPr lang="cs-CZ" u="sng" dirty="0">
                <a:hlinkClick r:id="rId18"/>
              </a:rPr>
              <a:t>https://i.iinfo.cz/images/606/Achondroplazie-2.jpg</a:t>
            </a:r>
            <a:endParaRPr lang="cs-CZ" dirty="0"/>
          </a:p>
          <a:p>
            <a:r>
              <a:rPr lang="cs-CZ" u="sng" dirty="0">
                <a:hlinkClick r:id="rId19"/>
              </a:rPr>
              <a:t>https://cdn.shopify.com/s/files/1/2621/9594/files/Depositphotos_321887454_S_480x480.jpg?v=1677277599</a:t>
            </a:r>
            <a:endParaRPr lang="cs-CZ" dirty="0"/>
          </a:p>
          <a:p>
            <a:r>
              <a:rPr lang="cs-CZ" u="sng" dirty="0">
                <a:hlinkClick r:id="rId20"/>
              </a:rPr>
              <a:t>https://img.ceskatelevize.cz/cache/216x288/lideCT/photos/cards/medium/7981.jpg?1477922800</a:t>
            </a:r>
            <a:endParaRPr lang="cs-CZ" dirty="0"/>
          </a:p>
          <a:p>
            <a:r>
              <a:rPr lang="cs-CZ" u="sng" dirty="0">
                <a:hlinkClick r:id="rId21"/>
              </a:rPr>
              <a:t>https://img.obrazky.cz/?url=e32e92b371cc3682&amp;size=2</a:t>
            </a:r>
            <a:endParaRPr lang="cs-CZ" dirty="0"/>
          </a:p>
          <a:p>
            <a:r>
              <a:rPr lang="cs-CZ" u="sng" dirty="0">
                <a:hlinkClick r:id="rId22"/>
              </a:rPr>
              <a:t>https://www.ctidoma.cz/sites/default/files/styles/image_detail/public/images/karel-84-version1-slechticka_hostina_bwfilter_0.jpg</a:t>
            </a:r>
            <a:endParaRPr lang="cs-CZ" dirty="0"/>
          </a:p>
          <a:p>
            <a:r>
              <a:rPr lang="cs-CZ" dirty="0"/>
              <a:t>Autor: </a:t>
            </a:r>
            <a:r>
              <a:rPr lang="cs-CZ" dirty="0" err="1"/>
              <a:t>en</a:t>
            </a:r>
            <a:r>
              <a:rPr lang="cs-CZ" dirty="0"/>
              <a:t>:User:</a:t>
            </a:r>
            <a:r>
              <a:rPr lang="cs-CZ" dirty="0" err="1"/>
              <a:t>Cburnett</a:t>
            </a:r>
            <a:r>
              <a:rPr lang="cs-CZ" dirty="0"/>
              <a:t> –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in </a:t>
            </a:r>
            <a:r>
              <a:rPr lang="cs-CZ" dirty="0" err="1"/>
              <a:t>Inkscape</a:t>
            </a:r>
            <a:r>
              <a:rPr lang="cs-CZ" dirty="0"/>
              <a:t>, CC BY-SA 3.0, </a:t>
            </a:r>
            <a:r>
              <a:rPr lang="cs-CZ" u="sng" dirty="0">
                <a:hlinkClick r:id="rId23"/>
              </a:rPr>
              <a:t>https://commons.wikimedia.org/w/index.php?curid=1840082</a:t>
            </a:r>
            <a:endParaRPr lang="cs-CZ" dirty="0"/>
          </a:p>
          <a:p>
            <a:r>
              <a:rPr lang="cs-CZ" u="sng" dirty="0">
                <a:hlinkClick r:id="rId24"/>
              </a:rPr>
              <a:t>https://www.espku.cz/wp-content/uploads/2013/02/obr.jpg</a:t>
            </a:r>
            <a:endParaRPr lang="cs-CZ" dirty="0"/>
          </a:p>
          <a:p>
            <a:r>
              <a:rPr lang="cs-CZ" u="sng" dirty="0">
                <a:hlinkClick r:id="rId25"/>
              </a:rPr>
              <a:t>https://1884403144.rsc.cdn77.org/foto/fenylketonurie-osud-deti-rodina-jidlo/Zml0LWluLzQ1MHg0NTAvZmlsdGVyczpxdWFsaXR5KDg1KTpub191cHNjYWxlKCkvaW1n/669527.jpg?v=0&amp;st=u50E7Yudm0eXA6PJ2SlJKE_PpEnjkS41uJJZJGWTzho&amp;ts=1600812000&amp;e=0</a:t>
            </a:r>
            <a:endParaRPr lang="cs-CZ" dirty="0"/>
          </a:p>
          <a:p>
            <a:r>
              <a:rPr lang="cs-CZ" u="sng" dirty="0">
                <a:hlinkClick r:id="rId26"/>
              </a:rPr>
              <a:t>https://upload.wikimedia.org/wikipedia/commons/thumb/9/9e/Blausen_0286_CysticFibrosis.png/225px-Blausen_0286_CysticFibrosis.png</a:t>
            </a:r>
            <a:endParaRPr lang="cs-CZ" dirty="0"/>
          </a:p>
          <a:p>
            <a:r>
              <a:rPr lang="cs-CZ" u="sng" dirty="0">
                <a:hlinkClick r:id="rId27"/>
              </a:rPr>
              <a:t>http://upload.wikimedia.org/wikipedia/commons/c/c7/XlinkRecessive_cz.png</a:t>
            </a:r>
            <a:endParaRPr lang="cs-CZ" dirty="0"/>
          </a:p>
          <a:p>
            <a:r>
              <a:rPr lang="cs-CZ" u="sng" dirty="0">
                <a:hlinkClick r:id="rId28"/>
              </a:rPr>
              <a:t>https://thumbs.dreamstime.com/z/daltonism-27535584.jpg</a:t>
            </a:r>
            <a:endParaRPr lang="cs-CZ" dirty="0"/>
          </a:p>
          <a:p>
            <a:r>
              <a:rPr lang="cs-CZ" u="sng" dirty="0">
                <a:hlinkClick r:id="rId29"/>
              </a:rPr>
              <a:t>https://www.neovize.cz/data/stranky/obrazky4/barvoslepost.jpg</a:t>
            </a:r>
            <a:endParaRPr lang="cs-CZ" dirty="0"/>
          </a:p>
          <a:p>
            <a:r>
              <a:rPr lang="cs-CZ" u="sng" dirty="0">
                <a:hlinkClick r:id="rId30"/>
              </a:rPr>
              <a:t>https://www.osel.cz/_popisky/118_/s_1183051438.jpg</a:t>
            </a:r>
            <a:endParaRPr lang="cs-CZ" dirty="0"/>
          </a:p>
          <a:p>
            <a:r>
              <a:rPr lang="cs-CZ" u="sng" dirty="0">
                <a:hlinkClick r:id="rId31"/>
              </a:rPr>
              <a:t>https://www.osel.cz/_popisky/118_/s_1183051598.jpg</a:t>
            </a:r>
            <a:endParaRPr lang="cs-CZ" dirty="0"/>
          </a:p>
          <a:p>
            <a:r>
              <a:rPr lang="cs-CZ" u="sng" dirty="0">
                <a:hlinkClick r:id="rId32"/>
              </a:rPr>
              <a:t>https://www.osel.cz/_popisky/118_/s_1183051800.jpg</a:t>
            </a:r>
            <a:endParaRPr lang="cs-CZ" dirty="0"/>
          </a:p>
          <a:p>
            <a:r>
              <a:rPr lang="cs-CZ" u="sng" dirty="0">
                <a:hlinkClick r:id="rId33"/>
              </a:rPr>
              <a:t>https://docplayer.cz/docs-images/44/13613620/images/page_12.jpg</a:t>
            </a:r>
            <a:endParaRPr lang="cs-CZ" dirty="0"/>
          </a:p>
          <a:p>
            <a:r>
              <a:rPr lang="cs-CZ" u="sng" dirty="0">
                <a:hlinkClick r:id="rId34"/>
              </a:rPr>
              <a:t>https://c3.primacdn.cz/sites/default/files/c/54/4958097-dys5.jpg</a:t>
            </a:r>
            <a:endParaRPr lang="cs-CZ" dirty="0"/>
          </a:p>
          <a:p>
            <a:r>
              <a:rPr lang="cs-CZ" u="sng" dirty="0">
                <a:hlinkClick r:id="rId35"/>
              </a:rPr>
              <a:t>https://www.symptomy.cz/nemoc/svalova-dystrofie/svalova-dystrofie.jpg</a:t>
            </a:r>
            <a:endParaRPr lang="cs-CZ" dirty="0"/>
          </a:p>
          <a:p>
            <a:r>
              <a:rPr lang="cs-CZ" u="sng" dirty="0">
                <a:hlinkClick r:id="rId36"/>
              </a:rPr>
              <a:t>https://upload.wikimedia.org/wikipedia/commons/thumb/a/ae/Queen_Victoria%2C_Prince_Albert%2C_and_children_by_Franz_Xaver_Winterhalter.jpg/800px-Queen_Victoria%2C_Prince_Albert%2C_and_children_by_Franz_Xaver_Winterhalter.jpg</a:t>
            </a:r>
            <a:endParaRPr lang="cs-CZ" dirty="0"/>
          </a:p>
          <a:p>
            <a:r>
              <a:rPr lang="cs-CZ" u="sng" dirty="0">
                <a:hlinkClick r:id="rId37"/>
              </a:rPr>
              <a:t>https://www.prolekare.cz/media/image/88a46eb7070fd10a9db2679d6bc43750.jpeg</a:t>
            </a:r>
            <a:endParaRPr lang="cs-CZ" dirty="0"/>
          </a:p>
          <a:p>
            <a:r>
              <a:rPr lang="cs-CZ" dirty="0">
                <a:hlinkClick r:id="rId38"/>
              </a:rPr>
              <a:t>https://victoria.mediaplanet.com/app/uploads/sites/124/2021/05/Asset-2.png</a:t>
            </a:r>
            <a:endParaRPr lang="cs-CZ" dirty="0"/>
          </a:p>
          <a:p>
            <a:r>
              <a:rPr lang="cs-CZ" dirty="0">
                <a:hlinkClick r:id="rId39"/>
              </a:rPr>
              <a:t>https://www.priznaky-projevy.cz/images/priznaky-projevy/thumbs/edwardsuv-syndrom-trisomie-18-priznaky-projevy-symptomy.jpg</a:t>
            </a:r>
            <a:endParaRPr lang="cs-CZ" dirty="0"/>
          </a:p>
          <a:p>
            <a:r>
              <a:rPr lang="cs-CZ" dirty="0">
                <a:hlinkClick r:id="rId40"/>
              </a:rPr>
              <a:t>https://healthinfo.healthengine.com.au/uploads/VMC/TreatmentImages/2437_dna_450_v2.jpg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215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325" y="219075"/>
            <a:ext cx="16954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4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1288" y="636495"/>
            <a:ext cx="8596668" cy="1320800"/>
          </a:xfrm>
        </p:spPr>
        <p:txBody>
          <a:bodyPr/>
          <a:lstStyle/>
          <a:p>
            <a:r>
              <a:rPr lang="cs-CZ" dirty="0"/>
              <a:t>Downův 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46" y="1920241"/>
            <a:ext cx="4822128" cy="4767942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/>
              <a:t>Trisomie</a:t>
            </a:r>
            <a:r>
              <a:rPr lang="cs-CZ" dirty="0"/>
              <a:t> 21. chromozomu (přítomen 3x) – 95 %  případů, u zhruba 5 % dojde ke vzniku Downova syndromu díky translokaci – přemístění nadpočetného chromozomu na jiný chromozom</a:t>
            </a:r>
          </a:p>
          <a:p>
            <a:r>
              <a:rPr lang="cs-CZ" dirty="0"/>
              <a:t>Dříve označován pojmem mongolismus</a:t>
            </a:r>
          </a:p>
          <a:p>
            <a:r>
              <a:rPr lang="cs-CZ" dirty="0"/>
              <a:t>Frekvence 1: 600, ale zvyšuje se s věkem matky (u matek starších 40 let je to až 1:30)</a:t>
            </a:r>
          </a:p>
          <a:p>
            <a:r>
              <a:rPr lang="cs-CZ" dirty="0" err="1"/>
              <a:t>Trisomie</a:t>
            </a:r>
            <a:r>
              <a:rPr lang="cs-CZ" dirty="0"/>
              <a:t> není dědičná, translokační forma ano (nezávisí na věku matky)</a:t>
            </a:r>
          </a:p>
          <a:p>
            <a:r>
              <a:rPr lang="cs-CZ" dirty="0"/>
              <a:t>Menší vzrůst</a:t>
            </a:r>
          </a:p>
          <a:p>
            <a:r>
              <a:rPr lang="cs-CZ" dirty="0"/>
              <a:t>Mentální retardace (různě těžké postižení)</a:t>
            </a:r>
          </a:p>
          <a:p>
            <a:r>
              <a:rPr lang="cs-CZ" dirty="0"/>
              <a:t>Snížené svalové napětí (hypotonie)</a:t>
            </a:r>
          </a:p>
          <a:p>
            <a:r>
              <a:rPr lang="cs-CZ" dirty="0"/>
              <a:t>Široký obličej s nadbytečnou kožní řasou (epikantus – šikmé oči), časté je šilhání (strabismus)</a:t>
            </a:r>
          </a:p>
          <a:p>
            <a:r>
              <a:rPr lang="cs-CZ" dirty="0"/>
              <a:t>Pootevřená ústa, velký jazyk, rýha na dlaních</a:t>
            </a:r>
          </a:p>
          <a:p>
            <a:r>
              <a:rPr lang="cs-CZ" dirty="0"/>
              <a:t>Vrozené vady srdce, častější výskyt leukémie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5739" y="156754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8566" y="3224621"/>
            <a:ext cx="69532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5381" y="582706"/>
            <a:ext cx="8596668" cy="1320800"/>
          </a:xfrm>
        </p:spPr>
        <p:txBody>
          <a:bodyPr/>
          <a:lstStyle/>
          <a:p>
            <a:r>
              <a:rPr lang="cs-CZ" dirty="0" err="1"/>
              <a:t>Edwardsův</a:t>
            </a:r>
            <a:r>
              <a:rPr lang="cs-CZ" dirty="0"/>
              <a:t> 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824" y="1676400"/>
            <a:ext cx="4978883" cy="4775199"/>
          </a:xfrm>
        </p:spPr>
        <p:txBody>
          <a:bodyPr>
            <a:normAutofit/>
          </a:bodyPr>
          <a:lstStyle/>
          <a:p>
            <a:r>
              <a:rPr lang="cs-CZ" dirty="0" err="1"/>
              <a:t>Trisomie</a:t>
            </a:r>
            <a:r>
              <a:rPr lang="cs-CZ" dirty="0"/>
              <a:t> 18. chromozomu, frekvence výskytu 1:7500, častější u dívek</a:t>
            </a:r>
          </a:p>
          <a:p>
            <a:r>
              <a:rPr lang="cs-CZ" dirty="0"/>
              <a:t>Většina umírá v novorozeneckém nebo kojeneckém věku</a:t>
            </a:r>
          </a:p>
          <a:p>
            <a:endParaRPr lang="cs-CZ" dirty="0"/>
          </a:p>
          <a:p>
            <a:r>
              <a:rPr lang="cs-CZ" dirty="0"/>
              <a:t>Prodloužení lebky</a:t>
            </a:r>
          </a:p>
          <a:p>
            <a:r>
              <a:rPr lang="cs-CZ" dirty="0"/>
              <a:t>Slabě vyvinutá čelist</a:t>
            </a:r>
          </a:p>
          <a:p>
            <a:r>
              <a:rPr lang="cs-CZ" dirty="0"/>
              <a:t>Krátký krk a nízko posazené uši</a:t>
            </a:r>
          </a:p>
          <a:p>
            <a:r>
              <a:rPr lang="cs-CZ" dirty="0"/>
              <a:t>Deformovaný hrudník</a:t>
            </a:r>
          </a:p>
          <a:p>
            <a:r>
              <a:rPr lang="cs-CZ" dirty="0"/>
              <a:t>Bývají časté deformace srdce, podkovovitý tvar ledvin i deformované nohy</a:t>
            </a:r>
          </a:p>
          <a:p>
            <a:r>
              <a:rPr lang="cs-CZ" dirty="0"/>
              <a:t>Těžká mentální retardace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7554" y="3404085"/>
            <a:ext cx="5634446" cy="345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50" y="0"/>
            <a:ext cx="4095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s://www.priznaky-projevy.cz/images/priznaky-projevy/thumbs/edwardsuv-syndrom-trisomie-18-priznaky-projevy-symptom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9278" y="1580500"/>
            <a:ext cx="2626814" cy="3471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3334" y="582706"/>
            <a:ext cx="8596668" cy="1320800"/>
          </a:xfrm>
        </p:spPr>
        <p:txBody>
          <a:bodyPr/>
          <a:lstStyle/>
          <a:p>
            <a:r>
              <a:rPr lang="cs-CZ" dirty="0" err="1"/>
              <a:t>Patauův</a:t>
            </a:r>
            <a:r>
              <a:rPr lang="cs-CZ" dirty="0"/>
              <a:t> 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459" y="2132319"/>
            <a:ext cx="4900507" cy="5091440"/>
          </a:xfrm>
        </p:spPr>
        <p:txBody>
          <a:bodyPr>
            <a:normAutofit/>
          </a:bodyPr>
          <a:lstStyle/>
          <a:p>
            <a:r>
              <a:rPr lang="cs-CZ" dirty="0" err="1"/>
              <a:t>Trisomie</a:t>
            </a:r>
            <a:r>
              <a:rPr lang="cs-CZ" dirty="0"/>
              <a:t> 13. chromozomu, frekvence  1:15 000</a:t>
            </a:r>
          </a:p>
          <a:p>
            <a:r>
              <a:rPr lang="cs-CZ" dirty="0"/>
              <a:t>Většina se nedožije 1 roku věku</a:t>
            </a:r>
          </a:p>
          <a:p>
            <a:endParaRPr lang="cs-CZ" dirty="0"/>
          </a:p>
          <a:p>
            <a:r>
              <a:rPr lang="cs-CZ" dirty="0"/>
              <a:t>Mikrocefalie s těžkou mentální retardací</a:t>
            </a:r>
          </a:p>
          <a:p>
            <a:r>
              <a:rPr lang="cs-CZ" dirty="0" err="1"/>
              <a:t>Mikrophthalmie</a:t>
            </a:r>
            <a:r>
              <a:rPr lang="cs-CZ" dirty="0"/>
              <a:t> – špatně vyvinuté oči</a:t>
            </a:r>
          </a:p>
          <a:p>
            <a:r>
              <a:rPr lang="cs-CZ" dirty="0"/>
              <a:t>Rozštěp rtu a patra</a:t>
            </a:r>
          </a:p>
          <a:p>
            <a:r>
              <a:rPr lang="cs-CZ" dirty="0"/>
              <a:t>Nadpočetné prsty</a:t>
            </a:r>
          </a:p>
          <a:p>
            <a:r>
              <a:rPr lang="cs-CZ" dirty="0"/>
              <a:t>Srdeční a ledvinové deformace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58" name="Picture 2" descr="Děti s tímto syndrom mohou mít další prsty na rukou či nohou. To může být jeden z příznaků tohoto syndromu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551" y="2042159"/>
            <a:ext cx="2820489" cy="2646386"/>
          </a:xfrm>
          <a:prstGeom prst="rect">
            <a:avLst/>
          </a:prstGeom>
          <a:noFill/>
        </p:spPr>
      </p:pic>
      <p:pic>
        <p:nvPicPr>
          <p:cNvPr id="19460" name="Picture 4" descr="Deformity obličeje jsou u tohoto syndromu velmi čast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8031" y="0"/>
            <a:ext cx="3248025" cy="3952876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2034" y="3892739"/>
            <a:ext cx="4079966" cy="296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7498" y="582706"/>
            <a:ext cx="8596668" cy="1320800"/>
          </a:xfrm>
        </p:spPr>
        <p:txBody>
          <a:bodyPr/>
          <a:lstStyle/>
          <a:p>
            <a:r>
              <a:rPr lang="cs-CZ" dirty="0" err="1"/>
              <a:t>Turnerův</a:t>
            </a:r>
            <a:r>
              <a:rPr lang="cs-CZ" dirty="0"/>
              <a:t> 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825" y="1899332"/>
            <a:ext cx="8596668" cy="3880773"/>
          </a:xfrm>
        </p:spPr>
        <p:txBody>
          <a:bodyPr>
            <a:normAutofit/>
          </a:bodyPr>
          <a:lstStyle/>
          <a:p>
            <a:r>
              <a:rPr lang="cs-CZ" dirty="0"/>
              <a:t>Ztráta chromozomu X – </a:t>
            </a:r>
            <a:r>
              <a:rPr lang="cs-CZ" dirty="0" err="1"/>
              <a:t>monosomie</a:t>
            </a:r>
            <a:r>
              <a:rPr lang="cs-CZ" dirty="0"/>
              <a:t> X, frekvence 1:8000</a:t>
            </a:r>
          </a:p>
          <a:p>
            <a:r>
              <a:rPr lang="cs-CZ" dirty="0"/>
              <a:t>Ženy malého vzrůstu</a:t>
            </a:r>
          </a:p>
          <a:p>
            <a:r>
              <a:rPr lang="cs-CZ" dirty="0"/>
              <a:t>Nedokonale vyvinuté sekundární pohlavní znaky</a:t>
            </a:r>
          </a:p>
          <a:p>
            <a:r>
              <a:rPr lang="cs-CZ" dirty="0"/>
              <a:t>Poruchy vývoje vaječníků a dělohy</a:t>
            </a:r>
          </a:p>
          <a:p>
            <a:r>
              <a:rPr lang="cs-CZ" dirty="0"/>
              <a:t>Sterilita</a:t>
            </a:r>
          </a:p>
          <a:p>
            <a:r>
              <a:rPr lang="cs-CZ" dirty="0"/>
              <a:t>Běžná je i porucha intelektu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34" name="Picture 2" descr="Turnerův syndrom - příznaky, projevy, symptomy, obrázek, fotografie -  Příznaky a projevy nemoc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863" y="4064289"/>
            <a:ext cx="3492137" cy="279371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0" y="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26082"/>
            <a:ext cx="5123769" cy="17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8037" y="3278776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7132" y="609600"/>
            <a:ext cx="8596668" cy="1320800"/>
          </a:xfrm>
        </p:spPr>
        <p:txBody>
          <a:bodyPr/>
          <a:lstStyle/>
          <a:p>
            <a:r>
              <a:rPr lang="cs-CZ" dirty="0" err="1"/>
              <a:t>Klinefelterův</a:t>
            </a:r>
            <a:r>
              <a:rPr lang="cs-CZ" dirty="0"/>
              <a:t> syndrom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10" name="Picture 2" descr="Klinefelterův syndrom – WikiSkrip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4774" y="1985555"/>
            <a:ext cx="3958814" cy="4206241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0" y="3114675"/>
            <a:ext cx="3333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 descr="Klinefelterův syndrom: příznaky, diagnostika a léčba - Zdraví.euro.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5700" y="0"/>
            <a:ext cx="4686300" cy="31242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3790163" cy="4227148"/>
          </a:xfrm>
        </p:spPr>
        <p:txBody>
          <a:bodyPr>
            <a:normAutofit/>
          </a:bodyPr>
          <a:lstStyle/>
          <a:p>
            <a:r>
              <a:rPr lang="cs-CZ" dirty="0"/>
              <a:t>U mužů, nadpočetný chromozom X, 1:1000</a:t>
            </a:r>
          </a:p>
          <a:p>
            <a:r>
              <a:rPr lang="cs-CZ" dirty="0"/>
              <a:t>Lze prokázat </a:t>
            </a:r>
            <a:r>
              <a:rPr lang="cs-CZ" dirty="0" err="1"/>
              <a:t>Barrovo</a:t>
            </a:r>
            <a:r>
              <a:rPr lang="cs-CZ" dirty="0"/>
              <a:t> tělísko</a:t>
            </a:r>
          </a:p>
          <a:p>
            <a:r>
              <a:rPr lang="cs-CZ" dirty="0"/>
              <a:t>Vývoj je do puberty normální</a:t>
            </a:r>
          </a:p>
          <a:p>
            <a:r>
              <a:rPr lang="cs-CZ" dirty="0"/>
              <a:t>Zakrnělá varlata, častá sterilita, varlata neprodukují ani spermie ani dostatek testosteronu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 err="1">
                <a:sym typeface="Wingdings" pitchFamily="2" charset="2"/>
              </a:rPr>
              <a:t>eunuchovitá</a:t>
            </a:r>
            <a:r>
              <a:rPr lang="cs-CZ" dirty="0">
                <a:sym typeface="Wingdings" pitchFamily="2" charset="2"/>
              </a:rPr>
              <a:t> postava </a:t>
            </a:r>
          </a:p>
          <a:p>
            <a:r>
              <a:rPr lang="cs-CZ" dirty="0">
                <a:sym typeface="Wingdings" pitchFamily="2" charset="2"/>
              </a:rPr>
              <a:t>Vyšší vzrůst, nedostatečně vyvinuté sekundární pohlavní znaky, slabě vyvinutá svalovina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4768" y="609600"/>
            <a:ext cx="8596668" cy="1320800"/>
          </a:xfrm>
        </p:spPr>
        <p:txBody>
          <a:bodyPr/>
          <a:lstStyle/>
          <a:p>
            <a:r>
              <a:rPr lang="cs-CZ" dirty="0"/>
              <a:t>Choroby s genovými anomáliemi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534" y="2135189"/>
            <a:ext cx="10295466" cy="3880773"/>
          </a:xfrm>
        </p:spPr>
        <p:txBody>
          <a:bodyPr>
            <a:normAutofit/>
          </a:bodyPr>
          <a:lstStyle/>
          <a:p>
            <a:r>
              <a:rPr lang="cs-CZ" dirty="0"/>
              <a:t>Choroby s autozomálně dominantní dědičností (</a:t>
            </a:r>
            <a:r>
              <a:rPr lang="cs-CZ" dirty="0" err="1"/>
              <a:t>brachydaktylie</a:t>
            </a:r>
            <a:r>
              <a:rPr lang="cs-CZ" dirty="0"/>
              <a:t>, </a:t>
            </a:r>
            <a:r>
              <a:rPr lang="cs-CZ" dirty="0" err="1"/>
              <a:t>Huntingtonova</a:t>
            </a:r>
            <a:r>
              <a:rPr lang="cs-CZ" dirty="0"/>
              <a:t> choroba, </a:t>
            </a:r>
            <a:r>
              <a:rPr lang="cs-CZ" dirty="0" err="1"/>
              <a:t>hypercholesterolémie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Choroby s autozomálně recesivní dědičností (</a:t>
            </a:r>
            <a:r>
              <a:rPr lang="cs-CZ" dirty="0">
                <a:sym typeface="Wingdings" pitchFamily="2" charset="2"/>
              </a:rPr>
              <a:t>fenylketonurie, cystická fibróza)</a:t>
            </a:r>
          </a:p>
          <a:p>
            <a:endParaRPr lang="cs-CZ" dirty="0"/>
          </a:p>
          <a:p>
            <a:r>
              <a:rPr lang="cs-CZ" dirty="0"/>
              <a:t>Choroby s </a:t>
            </a:r>
            <a:r>
              <a:rPr lang="cs-CZ" dirty="0" err="1"/>
              <a:t>gonozomálně</a:t>
            </a:r>
            <a:r>
              <a:rPr lang="cs-CZ" dirty="0"/>
              <a:t> recesivní dědičností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7732" y="5334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cs-CZ" dirty="0"/>
              <a:t>Choroby s autozomálně dominantní dědičností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Choroba se u nositele alely projeví vždy a vyskytuje se stejně často u obou pohlaví</a:t>
            </a:r>
          </a:p>
          <a:p>
            <a:r>
              <a:rPr lang="cs-CZ" dirty="0"/>
              <a:t>Většina těchto chorob člověka usmrtí, ale projevuje se až ve věku, kdy má nositel potomky</a:t>
            </a:r>
          </a:p>
          <a:p>
            <a:r>
              <a:rPr lang="cs-CZ" dirty="0"/>
              <a:t>Jeden z rodičů je postižený heterozygot a druhý rodič je zdravý </a:t>
            </a:r>
            <a:r>
              <a:rPr lang="cs-CZ" dirty="0">
                <a:sym typeface="Wingdings" pitchFamily="2" charset="2"/>
              </a:rPr>
              <a:t> potomci mají 50% pravděpodobnost, že budou postiženi</a:t>
            </a:r>
          </a:p>
          <a:p>
            <a:r>
              <a:rPr lang="cs-CZ" dirty="0">
                <a:sym typeface="Wingdings" pitchFamily="2" charset="2"/>
              </a:rPr>
              <a:t>Pokud jsou rodiče oba postiženi a jsou </a:t>
            </a:r>
            <a:r>
              <a:rPr lang="cs-CZ" dirty="0" err="1">
                <a:sym typeface="Wingdings" pitchFamily="2" charset="2"/>
              </a:rPr>
              <a:t>heterozygoti</a:t>
            </a:r>
            <a:r>
              <a:rPr lang="cs-CZ" dirty="0">
                <a:sym typeface="Wingdings" pitchFamily="2" charset="2"/>
              </a:rPr>
              <a:t>  riziko přenosu na potomky je 75 %</a:t>
            </a:r>
            <a:endParaRPr lang="cs-CZ" dirty="0"/>
          </a:p>
          <a:p>
            <a:r>
              <a:rPr lang="cs-CZ" dirty="0" err="1"/>
              <a:t>Brachydaktylie</a:t>
            </a:r>
            <a:r>
              <a:rPr lang="cs-CZ" dirty="0"/>
              <a:t>, </a:t>
            </a:r>
            <a:r>
              <a:rPr lang="cs-CZ" dirty="0" err="1"/>
              <a:t>Huntingtonova</a:t>
            </a:r>
            <a:r>
              <a:rPr lang="cs-CZ" dirty="0"/>
              <a:t> choroba, </a:t>
            </a:r>
            <a:r>
              <a:rPr lang="cs-CZ" dirty="0" err="1"/>
              <a:t>hypercholesterolémie</a:t>
            </a:r>
            <a:r>
              <a:rPr lang="cs-CZ" dirty="0"/>
              <a:t>, </a:t>
            </a:r>
            <a:r>
              <a:rPr lang="cs-CZ" dirty="0" err="1"/>
              <a:t>chondrodystrofie</a:t>
            </a:r>
            <a:r>
              <a:rPr lang="cs-CZ" dirty="0"/>
              <a:t>, polydaktylie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4284</TotalTime>
  <Words>2002</Words>
  <Application>Microsoft Office PowerPoint</Application>
  <PresentationFormat>Širokoúhlá obrazovka</PresentationFormat>
  <Paragraphs>170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Verdana</vt:lpstr>
      <vt:lpstr>Wingdings 3</vt:lpstr>
      <vt:lpstr>Fazeta</vt:lpstr>
      <vt:lpstr>Prezentace aplikace PowerPoint</vt:lpstr>
      <vt:lpstr>Geneticky podmíněné choroby člověka</vt:lpstr>
      <vt:lpstr>Downův syndrom</vt:lpstr>
      <vt:lpstr>Edwardsův syndrom</vt:lpstr>
      <vt:lpstr>Patauův syndrom</vt:lpstr>
      <vt:lpstr>Turnerův syndrom</vt:lpstr>
      <vt:lpstr>Klinefelterův syndrom</vt:lpstr>
      <vt:lpstr>Choroby s genovými anomáliemi</vt:lpstr>
      <vt:lpstr>Choroby s autozomálně dominantní dědičností </vt:lpstr>
      <vt:lpstr>Huntingtonova choroba</vt:lpstr>
      <vt:lpstr>Hypercholesterolémie</vt:lpstr>
      <vt:lpstr>Chondrodystrofie</vt:lpstr>
      <vt:lpstr>Choroby s autozomálně recesivní dědičností </vt:lpstr>
      <vt:lpstr>Fenylketonurie</vt:lpstr>
      <vt:lpstr>Cystická fibróza</vt:lpstr>
      <vt:lpstr>Choroby s gonozomálně recesivní dědičností </vt:lpstr>
      <vt:lpstr>Daltonismus</vt:lpstr>
      <vt:lpstr>Syndrom fragilního chromozomu X</vt:lpstr>
      <vt:lpstr>Duchennova muskulární dystrofie</vt:lpstr>
      <vt:lpstr>Hemofilie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buněčné biologie</dc:title>
  <dc:creator>Zdena</dc:creator>
  <cp:lastModifiedBy>Hasmanová Veronika</cp:lastModifiedBy>
  <cp:revision>98</cp:revision>
  <dcterms:created xsi:type="dcterms:W3CDTF">2022-11-16T09:46:08Z</dcterms:created>
  <dcterms:modified xsi:type="dcterms:W3CDTF">2023-05-16T06:13:17Z</dcterms:modified>
</cp:coreProperties>
</file>