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72" r:id="rId2"/>
    <p:sldId id="284" r:id="rId3"/>
    <p:sldId id="302" r:id="rId4"/>
    <p:sldId id="30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ník Mojmír" initials="HM" lastIdx="2" clrIdx="0">
    <p:extLst>
      <p:ext uri="{19B8F6BF-5375-455C-9EA6-DF929625EA0E}">
        <p15:presenceInfo xmlns:p15="http://schemas.microsoft.com/office/powerpoint/2012/main" userId="S::mojmir.hajnik@vsem.cz::fb680f7b-2ce5-4d05-b9ec-d56dcd2b9f39" providerId="AD"/>
      </p:ext>
    </p:extLst>
  </p:cmAuthor>
  <p:cmAuthor id="2" name="Host" initials="H" lastIdx="1" clrIdx="1">
    <p:extLst>
      <p:ext uri="{19B8F6BF-5375-455C-9EA6-DF929625EA0E}">
        <p15:presenceInfo xmlns:p15="http://schemas.microsoft.com/office/powerpoint/2012/main" userId="S-1-5-21-1380201412-418279123-2950983436-25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CC"/>
    <a:srgbClr val="C8E0FC"/>
    <a:srgbClr val="1D68FF"/>
    <a:srgbClr val="0000FF"/>
    <a:srgbClr val="0000CC"/>
    <a:srgbClr val="E5E6FD"/>
    <a:srgbClr val="E3F0FF"/>
    <a:srgbClr val="F4FCFE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06" d="100"/>
          <a:sy n="106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66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83421" y="1460938"/>
            <a:ext cx="3930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ELEKTRICKÝ  PROUD</a:t>
            </a:r>
            <a:endParaRPr lang="en-US" sz="25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ED3C88-8520-2E83-3E30-A2A0CD8442DF}"/>
              </a:ext>
            </a:extLst>
          </p:cNvPr>
          <p:cNvSpPr txBox="1"/>
          <p:nvPr/>
        </p:nvSpPr>
        <p:spPr>
          <a:xfrm>
            <a:off x="-84084" y="-1"/>
            <a:ext cx="12133843" cy="6873677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2">
                    <a:lumMod val="75000"/>
                  </a:schemeClr>
                </a:solidFill>
              </a:rPr>
              <a:t>	  ELEKTRICKÝ  PROUD  </a:t>
            </a:r>
          </a:p>
          <a:p>
            <a:endParaRPr lang="cs-CZ" sz="6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2800" b="1" dirty="0">
                <a:solidFill>
                  <a:schemeClr val="bg2">
                    <a:lumMod val="75000"/>
                  </a:schemeClr>
                </a:solidFill>
              </a:rPr>
              <a:t>	   </a:t>
            </a:r>
            <a:r>
              <a:rPr lang="cs-CZ" sz="3200" b="1" dirty="0">
                <a:solidFill>
                  <a:srgbClr val="0044CC"/>
                </a:solidFill>
              </a:rPr>
              <a:t>Elektrický proud   </a:t>
            </a:r>
            <a:r>
              <a:rPr lang="cs-CZ" sz="3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cs-CZ" sz="3200" b="1" dirty="0">
                <a:solidFill>
                  <a:srgbClr val="0044CC"/>
                </a:solidFill>
              </a:rPr>
              <a:t>  </a:t>
            </a:r>
            <a:r>
              <a:rPr lang="cs-CZ" sz="3000" dirty="0">
                <a:solidFill>
                  <a:srgbClr val="0044CC"/>
                </a:solidFill>
              </a:rPr>
              <a:t>je uspořádaný pohyb elektricky 			 	   nabitých částic (elektronů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cs-CZ" sz="32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</a:t>
            </a:r>
            <a:r>
              <a:rPr lang="cs-CZ" sz="3000" dirty="0">
                <a:solidFill>
                  <a:srgbClr val="0044CC"/>
                </a:solidFill>
              </a:rPr>
              <a:t>) </a:t>
            </a:r>
            <a:r>
              <a:rPr lang="cs-CZ" sz="2400" b="1" dirty="0">
                <a:solidFill>
                  <a:srgbClr val="0044CC"/>
                </a:solidFill>
              </a:rPr>
              <a:t>;</a:t>
            </a:r>
            <a:r>
              <a:rPr lang="cs-CZ" sz="3000" dirty="0">
                <a:solidFill>
                  <a:srgbClr val="0044CC"/>
                </a:solidFill>
              </a:rPr>
              <a:t>   </a:t>
            </a:r>
            <a:r>
              <a:rPr lang="cs-CZ" sz="24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− </a:t>
            </a:r>
            <a:r>
              <a:rPr lang="cs-CZ" sz="3000" dirty="0">
                <a:solidFill>
                  <a:srgbClr val="0044CC"/>
                </a:solidFill>
              </a:rPr>
              <a:t> je dán celkovým 				   	   nábojem </a:t>
            </a:r>
            <a:r>
              <a:rPr lang="el-GR" sz="2000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Δ</a:t>
            </a:r>
            <a:r>
              <a:rPr lang="cs-CZ" sz="3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cs-CZ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sz="3000" dirty="0">
                <a:solidFill>
                  <a:srgbClr val="0044CC"/>
                </a:solidFill>
              </a:rPr>
              <a:t>elektricky nabitých částic, které projdou 	 		 	   průřezem vodiče za dobu  </a:t>
            </a:r>
            <a:r>
              <a:rPr lang="el-GR" sz="1800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Δ</a:t>
            </a:r>
            <a:r>
              <a:rPr lang="cs-CZ" sz="3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cs-CZ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000" dirty="0">
                <a:solidFill>
                  <a:srgbClr val="0044CC"/>
                </a:solidFill>
              </a:rPr>
              <a:t>.</a:t>
            </a:r>
            <a:r>
              <a:rPr lang="cs-CZ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cs-CZ" sz="1000" i="1" baseline="30000" dirty="0">
              <a:solidFill>
                <a:srgbClr val="0044CC"/>
              </a:solidFill>
            </a:endParaRPr>
          </a:p>
          <a:p>
            <a:r>
              <a:rPr lang="cs-CZ" sz="3200" b="1" dirty="0">
                <a:solidFill>
                  <a:srgbClr val="0044CC"/>
                </a:solidFill>
              </a:rPr>
              <a:t>	   </a:t>
            </a:r>
            <a:r>
              <a:rPr lang="cs-CZ" sz="3300" b="1" dirty="0">
                <a:solidFill>
                  <a:srgbClr val="0044CC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cs-CZ" sz="3200" b="1" dirty="0">
                <a:solidFill>
                  <a:srgbClr val="0044CC"/>
                </a:solidFill>
              </a:rPr>
              <a:t>tejnosměrný elektrický proud  </a:t>
            </a:r>
            <a:r>
              <a:rPr lang="cs-CZ" sz="28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− </a:t>
            </a:r>
            <a:r>
              <a:rPr lang="cs-CZ" sz="32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3000" dirty="0">
                <a:solidFill>
                  <a:srgbClr val="0044CC"/>
                </a:solidFill>
              </a:rPr>
              <a:t>stálý směr pohybu 				   elektricky nabitých částic</a:t>
            </a:r>
          </a:p>
          <a:p>
            <a:endParaRPr lang="cs-CZ" sz="800" dirty="0">
              <a:solidFill>
                <a:srgbClr val="0044CC"/>
              </a:solidFill>
            </a:endParaRPr>
          </a:p>
          <a:p>
            <a:r>
              <a:rPr lang="cs-CZ" sz="3000" dirty="0">
                <a:solidFill>
                  <a:srgbClr val="0044CC"/>
                </a:solidFill>
              </a:rPr>
              <a:t>	   </a:t>
            </a:r>
            <a:r>
              <a:rPr lang="cs-CZ" sz="2800" i="1" u="sng" dirty="0">
                <a:solidFill>
                  <a:srgbClr val="0044CC"/>
                </a:solidFill>
              </a:rPr>
              <a:t>Nutné podmínky vzniku elektrického proudu </a:t>
            </a:r>
            <a:r>
              <a:rPr lang="cs-CZ" sz="2800" u="sng" dirty="0">
                <a:solidFill>
                  <a:srgbClr val="0044CC"/>
                </a:solidFill>
              </a:rPr>
              <a:t>:</a:t>
            </a:r>
            <a:r>
              <a:rPr lang="cs-CZ" sz="3200" dirty="0">
                <a:solidFill>
                  <a:srgbClr val="0044CC"/>
                </a:solidFill>
              </a:rPr>
              <a:t>				 </a:t>
            </a:r>
            <a:endParaRPr lang="cs-CZ" sz="3200" i="1" baseline="30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dirty="0">
                <a:solidFill>
                  <a:srgbClr val="1D68FF"/>
                </a:solidFill>
              </a:rPr>
              <a:t>	   </a:t>
            </a:r>
            <a:r>
              <a:rPr 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►</a:t>
            </a:r>
            <a:r>
              <a:rPr lang="cs-CZ" sz="3200" dirty="0">
                <a:solidFill>
                  <a:srgbClr val="1D68FF"/>
                </a:solidFill>
              </a:rPr>
              <a:t> </a:t>
            </a:r>
            <a:r>
              <a:rPr 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elektrické  pole</a:t>
            </a:r>
          </a:p>
          <a:p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</a:t>
            </a:r>
            <a:r>
              <a:rPr 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►</a:t>
            </a:r>
            <a:r>
              <a:rPr lang="cs-CZ" sz="2400" dirty="0">
                <a:solidFill>
                  <a:srgbClr val="1D68FF"/>
                </a:solidFill>
              </a:rPr>
              <a:t>  </a:t>
            </a:r>
            <a:r>
              <a:rPr 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elektrické  síly</a:t>
            </a:r>
          </a:p>
          <a:p>
            <a:r>
              <a:rPr lang="cs-CZ" sz="3200" dirty="0">
                <a:solidFill>
                  <a:srgbClr val="1D68FF"/>
                </a:solidFill>
              </a:rPr>
              <a:t>	   </a:t>
            </a:r>
            <a:r>
              <a:rPr 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►</a:t>
            </a:r>
            <a:r>
              <a:rPr lang="cs-CZ" sz="2400" dirty="0">
                <a:solidFill>
                  <a:srgbClr val="1D68FF"/>
                </a:solidFill>
              </a:rPr>
              <a:t>  </a:t>
            </a:r>
            <a:r>
              <a:rPr 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rozdíl elektrických potenciálů na konci vodiče</a:t>
            </a:r>
          </a:p>
          <a:p>
            <a:endParaRPr lang="cs-CZ" sz="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	   </a:t>
            </a:r>
            <a:r>
              <a:rPr lang="cs-CZ" sz="3200" b="1" u="sng" dirty="0">
                <a:solidFill>
                  <a:srgbClr val="0044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J</a:t>
            </a:r>
            <a:r>
              <a:rPr lang="cs-CZ" sz="3200" b="1" u="sng" dirty="0">
                <a:solidFill>
                  <a:srgbClr val="0044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ednoduchý elektrický obvod</a:t>
            </a:r>
            <a:r>
              <a:rPr lang="cs-CZ" sz="3200" b="1" dirty="0">
                <a:solidFill>
                  <a:srgbClr val="0044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:   </a:t>
            </a:r>
            <a:r>
              <a:rPr lang="cs-CZ" sz="2800" b="1" dirty="0">
                <a:solidFill>
                  <a:srgbClr val="0044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zd</a:t>
            </a:r>
            <a:r>
              <a:rPr lang="cs-CZ" sz="2800" b="1" dirty="0">
                <a:solidFill>
                  <a:srgbClr val="0044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roj, vodič, spotřebič</a:t>
            </a:r>
            <a:endParaRPr lang="cs-CZ" sz="26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6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A90F9B98-61CA-4D4E-9CAB-DE99A1A1A9D9}"/>
                  </a:ext>
                </a:extLst>
              </p:cNvPr>
              <p:cNvSpPr txBox="1"/>
              <p:nvPr/>
            </p:nvSpPr>
            <p:spPr>
              <a:xfrm>
                <a:off x="0" y="1"/>
                <a:ext cx="12098956" cy="6798400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endParaRPr lang="cs-CZ" sz="800" dirty="0">
                  <a:solidFill>
                    <a:srgbClr val="1D68FF"/>
                  </a:solidFill>
                </a:endParaRPr>
              </a:p>
              <a:p>
                <a:r>
                  <a:rPr lang="cs-CZ" sz="2600" dirty="0">
                    <a:solidFill>
                      <a:srgbClr val="FF0000"/>
                    </a:solidFill>
                    <a:effectLst/>
                    <a:ea typeface="Arial" panose="020B0604020202020204" pitchFamily="34" charset="0"/>
                    <a:cs typeface="Arial" panose="020B0604020202020204" pitchFamily="34" charset="0"/>
                  </a:rPr>
                  <a:t>	  		</a:t>
                </a:r>
                <a:r>
                  <a:rPr lang="cs-CZ" sz="2800" dirty="0">
                    <a:solidFill>
                      <a:srgbClr val="0044CC"/>
                    </a:solidFill>
                  </a:rPr>
                  <a:t>	</a:t>
                </a:r>
                <a:r>
                  <a:rPr lang="cs-CZ" sz="40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 </a:t>
                </a:r>
                <a14:m>
                  <m:oMath xmlns:m="http://schemas.openxmlformats.org/officeDocument/2006/math">
                    <m:r>
                      <a:rPr lang="cs-CZ" sz="4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cs-CZ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𝜟</m:t>
                        </m:r>
                        <m:r>
                          <a:rPr lang="cs-CZ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𝑸</m:t>
                        </m:r>
                      </m:num>
                      <m:den>
                        <m:r>
                          <a:rPr lang="cs-CZ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𝜟</m:t>
                        </m:r>
                        <m:r>
                          <a:rPr lang="cs-CZ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cs-CZ" sz="4000" b="1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  			</a:t>
                </a:r>
                <a:r>
                  <a:rPr lang="cs-CZ" sz="800" b="1" dirty="0">
                    <a:solidFill>
                      <a:srgbClr val="0044CC"/>
                    </a:solidFill>
                  </a:rPr>
                  <a:t>	</a:t>
                </a:r>
              </a:p>
              <a:p>
                <a:r>
                  <a:rPr lang="cs-CZ" sz="800" dirty="0">
                    <a:solidFill>
                      <a:srgbClr val="0044CC"/>
                    </a:solidFill>
                  </a:rPr>
                  <a:t>	   </a:t>
                </a:r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	  Jednotkou elektrického náboje je  </a:t>
                </a:r>
                <a:r>
                  <a:rPr lang="cs-CZ" sz="3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(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ampér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).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 </a:t>
                </a:r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	  Jeden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ampér</a:t>
                </a:r>
                <a:r>
                  <a:rPr lang="cs-CZ" sz="3200" dirty="0">
                    <a:solidFill>
                      <a:srgbClr val="0044CC"/>
                    </a:solidFill>
                  </a:rPr>
                  <a:t> 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je proud, při kterém prochází kolmým 	 		  průřezem vodiče náboj  1 C  za  1 s  .</a:t>
                </a:r>
                <a:r>
                  <a:rPr lang="cs-CZ" sz="2600" dirty="0">
                    <a:solidFill>
                      <a:srgbClr val="FF0000"/>
                    </a:solidFill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endParaRPr lang="cs-CZ" sz="800" dirty="0">
                  <a:solidFill>
                    <a:srgbClr val="0044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2600" dirty="0">
                    <a:solidFill>
                      <a:srgbClr val="FF0000"/>
                    </a:solidFill>
                    <a:effectLst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	  </a:t>
                </a:r>
                <a:r>
                  <a:rPr lang="cs-CZ" sz="3200" b="1" u="sng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Mezinárodní konvence 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:</a:t>
                </a:r>
                <a:r>
                  <a:rPr lang="cs-CZ" sz="32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30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Směr toku elektrického proudu je 	 	  dán konvencí jako směr pohybu částic s kladným nábojem.</a:t>
                </a:r>
              </a:p>
              <a:p>
                <a:r>
                  <a:rPr lang="cs-CZ" sz="30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     </a:t>
                </a:r>
                <a:r>
                  <a:rPr lang="cs-CZ" sz="30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V elektrických obvodech tedy proud teče od kladného pólu 		   elektrického zdroje přes spotřebič k zápornému pólu zdroje. 	 	   Tento směr je opačný ke směru pohybu volných elektronů</a:t>
                </a:r>
              </a:p>
              <a:p>
                <a:r>
                  <a:rPr lang="cs-CZ" sz="30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	  </a:t>
                </a:r>
                <a:r>
                  <a:rPr lang="cs-CZ" sz="30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v pevných vodičích. </a:t>
                </a:r>
              </a:p>
              <a:p>
                <a:r>
                  <a:rPr lang="cs-CZ" sz="30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	   </a:t>
                </a:r>
                <a:r>
                  <a:rPr lang="cs-CZ" sz="28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(  </a:t>
                </a:r>
                <a:r>
                  <a:rPr lang="cs-CZ" sz="2400" i="1" u="sng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Pozn. </a:t>
                </a:r>
                <a:r>
                  <a:rPr lang="cs-CZ" sz="2400" u="sng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:</a:t>
                </a:r>
                <a:r>
                  <a:rPr lang="cs-CZ" sz="2400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2800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V době, kdy byla tato dohoda stanovena se ještě nevědělo, 			              které částice v elektrickém obvodu proud způsobují.</a:t>
                </a:r>
                <a:r>
                  <a:rPr lang="cs-CZ" sz="28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30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)</a:t>
                </a:r>
                <a:endParaRPr lang="cs-CZ" sz="1600" b="1" dirty="0">
                  <a:solidFill>
                    <a:srgbClr val="0044CC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endParaRPr lang="cs-CZ" sz="1600" b="1" dirty="0">
                  <a:solidFill>
                    <a:srgbClr val="0044CC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A90F9B98-61CA-4D4E-9CAB-DE99A1A1A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098956" cy="6798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90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0CE8F3-6633-EF43-27F5-5BDC172E9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2703" cy="4129238"/>
          </a:xfrm>
          <a:prstGeom prst="rect">
            <a:avLst/>
          </a:prstGeom>
          <a:solidFill>
            <a:srgbClr val="C8E0FC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EB3CC5AB-1C73-60AD-000E-0CA14B7561C1}"/>
                  </a:ext>
                </a:extLst>
              </p:cNvPr>
              <p:cNvSpPr txBox="1"/>
              <p:nvPr/>
            </p:nvSpPr>
            <p:spPr>
              <a:xfrm>
                <a:off x="-1" y="4129238"/>
                <a:ext cx="12002703" cy="2585323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endParaRPr lang="cs-CZ" sz="800" b="1" u="sng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r>
                  <a:rPr lang="cs-CZ" sz="3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	 </a:t>
                </a:r>
                <a:r>
                  <a:rPr lang="cs-CZ" sz="3000" b="1" u="sng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Def</a:t>
                </a:r>
                <a:r>
                  <a:rPr lang="cs-CZ" sz="3000" b="1" u="sng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inice </a:t>
                </a:r>
                <a:r>
                  <a:rPr lang="cs-CZ" sz="3000" b="1" u="sng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jedn</a:t>
                </a:r>
                <a:r>
                  <a:rPr lang="cs-CZ" sz="3000" b="1" u="sng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otky elektrického náboje</a:t>
                </a:r>
                <a:r>
                  <a:rPr lang="cs-CZ" sz="3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:</a:t>
                </a:r>
                <a:r>
                  <a:rPr lang="cs-CZ" sz="30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3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</a:p>
              <a:p>
                <a:endParaRPr lang="cs-CZ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r>
                  <a:rPr lang="cs-CZ" sz="2400" dirty="0">
                    <a:solidFill>
                      <a:srgbClr val="FF0000"/>
                    </a:solidFill>
                    <a:ea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cs-CZ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𝛥</m:t>
                    </m:r>
                  </m:oMath>
                </a14:m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6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3600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 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cs-CZ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𝛥</m:t>
                    </m:r>
                  </m:oMath>
                </a14:m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	   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	   </a:t>
                </a:r>
                <a:r>
                  <a:rPr lang="cs-CZ" sz="3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1C</a:t>
                </a:r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3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1A</a:t>
                </a:r>
                <a:r>
                  <a:rPr lang="cs-CZ" sz="3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m:rPr>
                        <m:nor/>
                      </m:rPr>
                      <a:rPr lang="cs-CZ" sz="3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cs-CZ" sz="3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cs-CZ" sz="3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cs-CZ" sz="40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    </a:t>
                </a:r>
                <a:r>
                  <a:rPr lang="cs-CZ" sz="3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sz="40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  <a:r>
                  <a:rPr lang="cs-CZ" sz="40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0044CC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cs-CZ" sz="40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r>
                  <a:rPr lang="cs-CZ" sz="3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s</a:t>
                </a:r>
                <a:r>
                  <a:rPr lang="cs-CZ" sz="3800" b="1" dirty="0">
                    <a:solidFill>
                      <a:srgbClr val="0044CC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  </a:t>
                </a:r>
                <a:endParaRPr lang="cs-CZ" sz="38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r>
                  <a:rPr lang="cs-CZ" sz="3200" b="1" dirty="0">
                    <a:solidFill>
                      <a:srgbClr val="0044CC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    Jeden coulomb je elektrický náboj, který projde průřezem 	 vodiče za 1s  při stálém proudu 1A .</a:t>
                </a:r>
                <a:endParaRPr lang="cs-CZ" sz="3200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EB3CC5AB-1C73-60AD-000E-0CA14B756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29238"/>
                <a:ext cx="12002703" cy="2585323"/>
              </a:xfrm>
              <a:prstGeom prst="rect">
                <a:avLst/>
              </a:prstGeom>
              <a:blipFill>
                <a:blip r:embed="rId3"/>
                <a:stretch>
                  <a:fillRect r="-863" b="-68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069202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4555</TotalTime>
  <Words>325</Words>
  <Application>Microsoft Office PowerPoint</Application>
  <PresentationFormat>Širokoúhlá obrazovka</PresentationFormat>
  <Paragraphs>29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1" baseType="lpstr"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Hasmanová Veronika</cp:lastModifiedBy>
  <cp:revision>165</cp:revision>
  <dcterms:created xsi:type="dcterms:W3CDTF">2022-12-08T13:54:21Z</dcterms:created>
  <dcterms:modified xsi:type="dcterms:W3CDTF">2023-06-07T06:49:55Z</dcterms:modified>
</cp:coreProperties>
</file>