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3" r:id="rId3"/>
    <p:sldId id="288" r:id="rId4"/>
    <p:sldId id="289" r:id="rId5"/>
    <p:sldId id="292" r:id="rId6"/>
    <p:sldId id="293" r:id="rId7"/>
    <p:sldId id="290" r:id="rId8"/>
    <p:sldId id="29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565B-BC9D-4360-A7CE-B1F851BD0469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F1FA5-01C7-4A70-8C76-F63238F239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28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https://www.oberlo.com/blog/seo-tools</a:t>
            </a:r>
          </a:p>
          <a:p>
            <a:r>
              <a:rPr lang="cs-CZ" dirty="0"/>
              <a:t>https://www.trifactorcreative.com/blog/how-to-make-the-most-out-of-seo-so-you-rank-on-google-search-results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8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https://cz.linkedin.com/in/dominik-liebezeit-859014135</a:t>
            </a:r>
          </a:p>
          <a:p>
            <a:r>
              <a:rPr lang="cs-CZ" dirty="0"/>
              <a:t>https://www.liebezeit.wtf/kdo-jsem/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9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https://www.dreamstime.com/royalty-free-stock-images-grunge-free-stamp-image23534099</a:t>
            </a:r>
          </a:p>
          <a:p>
            <a:r>
              <a:rPr lang="cs-CZ" dirty="0"/>
              <a:t>https://www.livescience.com/internet</a:t>
            </a:r>
          </a:p>
          <a:p>
            <a:r>
              <a:rPr lang="cs-CZ" dirty="0"/>
              <a:t>https://www.strafelda.cz/seo#definice-seo</a:t>
            </a:r>
          </a:p>
          <a:p>
            <a:r>
              <a:rPr lang="cs-CZ" dirty="0"/>
              <a:t>https://seobootcamp.cz/p/prednasky-ze-seobootcampu-2022/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5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https://www.propagacenainternetu.cz/proc-by-si-mel-zakaznik-vybrat-prave-vas-e-shop</a:t>
            </a:r>
          </a:p>
          <a:p>
            <a:r>
              <a:rPr lang="cs-CZ" dirty="0"/>
              <a:t>https://www.shoptet.cz/slovnik-pojmu/bounce-rate/</a:t>
            </a:r>
          </a:p>
          <a:p>
            <a:r>
              <a:rPr lang="cs-CZ" dirty="0"/>
              <a:t>https://www.seoprakticky.cz/seo/#hlavni-cile-seo</a:t>
            </a:r>
          </a:p>
          <a:p>
            <a:r>
              <a:rPr lang="cs-CZ" dirty="0"/>
              <a:t>https://tenor.com/search/ok-got-it-gifs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https://zestbrand.cz/blog/seo-a-jeho-pozice-v-online-marketingovem-mixu-2/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79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https://www.jugendportal.at/mitmachen/youth-reporter-blog/generation-fragezeichen</a:t>
            </a:r>
          </a:p>
          <a:p>
            <a:r>
              <a:rPr lang="cs-CZ" dirty="0"/>
              <a:t>https://www.evolutionco.com/blog/seo_helps_in_digital_marketing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1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https://searchengineland.com/enterprise-seo-202672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1FA5-01C7-4A70-8C76-F63238F2399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8A4F2-4BC2-EE44-89CE-296D6A7A8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2524B5-103E-60AE-85F4-646D3908F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3FF77A-29B8-0CD5-BFE2-4F57CF07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E0EF04-AAE2-521D-C56F-4A3CBAFA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C552E-6846-65E4-DBAE-E5110E25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BA7A8-2D35-1DBF-A77B-87F2B7F9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623805-E540-0435-2B7D-B220AAA1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C203A-028F-33B6-D23B-2C7B8F46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A3FE73-B654-E5C3-2167-921C37E4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CFDE6E-E5DF-4C67-D7A4-3BBEFD3D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43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71871F-857C-476C-4883-283FB5C3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F8BBFF-F789-2C18-BF63-F312071A0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091E0-7412-BCA7-F14B-99676AB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1470A9-AD28-F107-70D6-9A4795DA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F8CE7-6A40-3897-A35D-8FCC2793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F768B-1997-B366-8A63-5679A16C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A6C83-A7B8-FCDB-B508-E87BEB5B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2ECAD2-29A0-1C1E-5B85-AFA26FDA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6E2DD-891D-DA7B-05FD-451DED27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F18E92-E063-18BC-8D7A-19368FB1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80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F713-80BC-67B9-6370-FB28FEAA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51E913-31E0-1073-D7C1-6853C598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202F0-9E9D-A786-542B-36B5C0F3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F51971-6E56-F2F1-E935-A38F56B4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A771F-973B-3EC0-D5A4-BBB7C63E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E65E3-4093-9C37-3B76-513FB5E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8B16C-67B5-0319-703E-D2C2EFFA3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61FBE-99DA-C172-732A-B5690E383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04312-22EA-8723-C068-05D72405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1A34CE-5D9C-AE00-94D0-50EFF1D0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F78FCF-F1A7-F83D-1004-E27D98FF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60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DE14C-AA2A-E8F0-7E11-F9B83445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557DC-2336-CA54-36EE-AD0D2614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6D9211-1870-E6CF-953B-5C4C6CD6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B223A1-70B0-8623-CA27-1CCE7ABC3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6BEB09-67DC-1668-D279-0F46214AE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FCCBBB-6AE0-1E17-8703-41D2153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8D8AD5-411B-EEDD-7129-760AAE72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6874DF-9435-5702-7F8C-85453EB0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8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09970-7716-8272-A8FC-07516343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BC0D54-DCF8-E0F8-0095-71873AC4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02087A-C314-8154-A3AA-DE1DC1ED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F81F4B-037B-47A5-7DE8-D8387206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9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059FDD-3834-4C09-2B86-F24B517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1A000-9159-D86A-9B6B-837FC226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3E4849-7DE0-035C-F96A-E6F191D6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6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A6F18-AD18-7993-7E87-A3520580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C12F6-5EB7-957E-5125-BA70F7F4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65DB34-D718-8003-1AEA-513CC3881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D57D9A-B812-598E-288F-8827F027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E47537-118B-B187-0F71-DD83D4D1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BA1021-2312-C02E-5B8E-5FEA6676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98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F98DB-B948-DB67-B671-CEB2CA90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1FCE88-A763-2E90-EA0B-630E5E616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EC9E59-D78E-6B7C-7BFD-C9E96851D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9F5610-BC6B-598E-DADF-21308C01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08C22E-6A7C-34D8-0B6D-0D6BECD8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D5CA86-68E1-8351-C870-91796A71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3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DAD3B42-1004-56FA-35BA-29A4DA64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6912AB-508F-01B9-1420-981D5473D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3F1AFF-B8AE-3BD9-8B2C-AFAA67614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C314-89C0-45D1-A2CE-3DC892350A54}" type="datetimeFigureOut">
              <a:rPr lang="cs-CZ" smtClean="0"/>
              <a:t>25.02.2023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E25F19-98DD-ECC3-13FC-0C567BBD3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A8B7A-49F9-77D4-8FE2-2B9FC93CF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3544-E0CC-4A47-AB87-95B5E66A9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4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  <a:effectLst/>
        </p:spPr>
      </p:pic>
      <p:sp>
        <p:nvSpPr>
          <p:cNvPr id="11" name="Obdélník 10"/>
          <p:cNvSpPr/>
          <p:nvPr/>
        </p:nvSpPr>
        <p:spPr>
          <a:xfrm>
            <a:off x="4286779" y="959961"/>
            <a:ext cx="358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010428" y="2833034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PREZENTACE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1644392" y="5076269"/>
            <a:ext cx="9180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Přednáška o SEO – Dominik </a:t>
            </a:r>
            <a:r>
              <a:rPr lang="cs-CZ" sz="3600" b="1" spc="-15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Liebezeit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89238" y="5802543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Michael Růžička, 1. 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56BDB5-8F4A-15E8-E770-D773A0C11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378712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5873786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Obsah prezentace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Obsah prezentace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7EE244D-616A-D94A-37D5-9224141BE215}"/>
              </a:ext>
            </a:extLst>
          </p:cNvPr>
          <p:cNvSpPr txBox="1"/>
          <p:nvPr/>
        </p:nvSpPr>
        <p:spPr>
          <a:xfrm>
            <a:off x="576000" y="1839686"/>
            <a:ext cx="414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1, Informace o Dominiku </a:t>
            </a:r>
            <a:r>
              <a:rPr lang="cs-CZ" dirty="0" err="1"/>
              <a:t>Liebezeitovi</a:t>
            </a:r>
            <a:r>
              <a:rPr lang="cs-CZ" dirty="0"/>
              <a:t>;</a:t>
            </a:r>
          </a:p>
        </p:txBody>
      </p:sp>
      <p:pic>
        <p:nvPicPr>
          <p:cNvPr id="6" name="Picture 6" descr="What Is Great Content? The 6 Standards of Content Greatness">
            <a:extLst>
              <a:ext uri="{FF2B5EF4-FFF2-40B4-BE49-F238E27FC236}">
                <a16:creationId xmlns:a16="http://schemas.microsoft.com/office/drawing/2014/main" id="{0F30CA69-E7B6-067E-68E0-4D267754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42" y="1703597"/>
            <a:ext cx="2628900" cy="1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at Is Great Content? The 6 Standards of Content Greatness">
            <a:extLst>
              <a:ext uri="{FF2B5EF4-FFF2-40B4-BE49-F238E27FC236}">
                <a16:creationId xmlns:a16="http://schemas.microsoft.com/office/drawing/2014/main" id="{9156BF8C-ECF2-F423-5310-988B4C36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69" y="4530818"/>
            <a:ext cx="2628900" cy="1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1DBE08C-9235-7989-8B79-894DEFDDDEAA}"/>
              </a:ext>
            </a:extLst>
          </p:cNvPr>
          <p:cNvSpPr txBox="1"/>
          <p:nvPr/>
        </p:nvSpPr>
        <p:spPr>
          <a:xfrm>
            <a:off x="576000" y="2215163"/>
            <a:ext cx="162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2, co je SEO;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9AD419-61FD-CACD-2816-D2AFF9602CDB}"/>
              </a:ext>
            </a:extLst>
          </p:cNvPr>
          <p:cNvSpPr txBox="1"/>
          <p:nvPr/>
        </p:nvSpPr>
        <p:spPr>
          <a:xfrm>
            <a:off x="575998" y="2574816"/>
            <a:ext cx="336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3, hlavní cíle SEO;</a:t>
            </a:r>
          </a:p>
        </p:txBody>
      </p:sp>
      <p:pic>
        <p:nvPicPr>
          <p:cNvPr id="1026" name="Picture 2" descr="18 Best SEO Tools That SEO Experts Actually Use in 2022">
            <a:extLst>
              <a:ext uri="{FF2B5EF4-FFF2-40B4-BE49-F238E27FC236}">
                <a16:creationId xmlns:a16="http://schemas.microsoft.com/office/drawing/2014/main" id="{1CFC9784-CFEF-DFF6-2683-862465F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67" y="1771536"/>
            <a:ext cx="4324004" cy="2345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Make the Most of SEO, So You Rank on Google Search Results">
            <a:extLst>
              <a:ext uri="{FF2B5EF4-FFF2-40B4-BE49-F238E27FC236}">
                <a16:creationId xmlns:a16="http://schemas.microsoft.com/office/drawing/2014/main" id="{66391FDB-5DE8-ABBD-C685-B791F1B6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5" y="4187938"/>
            <a:ext cx="4098471" cy="23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B427DC-6AD4-DC53-3520-4FCF3FD33554}"/>
              </a:ext>
            </a:extLst>
          </p:cNvPr>
          <p:cNvSpPr txBox="1"/>
          <p:nvPr/>
        </p:nvSpPr>
        <p:spPr>
          <a:xfrm>
            <a:off x="575997" y="2944147"/>
            <a:ext cx="399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4, místo SEO v marketingovém mixu;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B8F27D-B1EA-A3EB-0201-942A54C48BEF}"/>
              </a:ext>
            </a:extLst>
          </p:cNvPr>
          <p:cNvSpPr txBox="1"/>
          <p:nvPr/>
        </p:nvSpPr>
        <p:spPr>
          <a:xfrm>
            <a:off x="575996" y="3319624"/>
            <a:ext cx="336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5, co jsem se dozvěděl nového.</a:t>
            </a:r>
          </a:p>
        </p:txBody>
      </p:sp>
    </p:spTree>
    <p:extLst>
      <p:ext uri="{BB962C8B-B14F-4D97-AF65-F5344CB8AC3E}">
        <p14:creationId xmlns:p14="http://schemas.microsoft.com/office/powerpoint/2010/main" val="349460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8" grpId="0"/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5873786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Dominik </a:t>
            </a:r>
            <a:r>
              <a:rPr lang="cs-CZ" sz="4000" b="1" spc="-150" dirty="0" err="1">
                <a:latin typeface="Verdana" panose="020B0604030504040204" pitchFamily="34" charset="0"/>
                <a:ea typeface="Verdana" panose="020B0604030504040204" pitchFamily="34" charset="0"/>
              </a:rPr>
              <a:t>Liebezeit</a:t>
            </a:r>
            <a:endParaRPr lang="cs-CZ" sz="4000" b="1" spc="-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Dominik </a:t>
            </a:r>
            <a:r>
              <a:rPr lang="cs-CZ" sz="800" dirty="0" err="1">
                <a:latin typeface="Verdana" panose="020B0604030504040204" pitchFamily="34" charset="0"/>
                <a:ea typeface="Verdana" panose="020B0604030504040204" pitchFamily="34" charset="0"/>
              </a:rPr>
              <a:t>Liebezeit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Dominik Liebezeit - Freelance online marketing consultant - Na volné noze |  LinkedIn">
            <a:extLst>
              <a:ext uri="{FF2B5EF4-FFF2-40B4-BE49-F238E27FC236}">
                <a16:creationId xmlns:a16="http://schemas.microsoft.com/office/drawing/2014/main" id="{312E3E89-4C4E-3B62-A511-E676A4BC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20" y="2792199"/>
            <a:ext cx="2557153" cy="255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3E5803-36E7-9AD9-0B52-278480560CD5}"/>
              </a:ext>
            </a:extLst>
          </p:cNvPr>
          <p:cNvSpPr txBox="1"/>
          <p:nvPr/>
        </p:nvSpPr>
        <p:spPr>
          <a:xfrm>
            <a:off x="576000" y="178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oblasti e-</a:t>
            </a:r>
            <a:r>
              <a:rPr lang="cs-CZ" dirty="0" err="1"/>
              <a:t>commerce</a:t>
            </a:r>
            <a:r>
              <a:rPr lang="cs-CZ" dirty="0"/>
              <a:t> se pohybuje již 10 let.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929FEA7-CDD7-CB2A-BC52-D5AADC7BF491}"/>
              </a:ext>
            </a:extLst>
          </p:cNvPr>
          <p:cNvSpPr txBox="1"/>
          <p:nvPr/>
        </p:nvSpPr>
        <p:spPr>
          <a:xfrm>
            <a:off x="576000" y="2154979"/>
            <a:ext cx="7135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Začínal během studia, kdy si založil eshop se psím oblečením a provozoval sociální síť pro majitele psů a celou řadu dalších webů.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B25774A-A0DF-FDAA-A838-9140935D8252}"/>
              </a:ext>
            </a:extLst>
          </p:cNvPr>
          <p:cNvSpPr txBox="1"/>
          <p:nvPr/>
        </p:nvSpPr>
        <p:spPr>
          <a:xfrm>
            <a:off x="576000" y="28013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Byl zodpovědný za SEO  například u společnosti Tesco pro celou střední Evropu nebo Microsoft.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BDDC00F-A204-838F-5603-6C02D3C6C874}"/>
              </a:ext>
            </a:extLst>
          </p:cNvPr>
          <p:cNvSpPr txBox="1"/>
          <p:nvPr/>
        </p:nvSpPr>
        <p:spPr>
          <a:xfrm>
            <a:off x="576000" y="3429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agentuře se z juniorního konzultanta vypracoval na šéfa SEO a UX oddělení.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856AF17-53D6-63BE-B666-7CFA6701A0F0}"/>
              </a:ext>
            </a:extLst>
          </p:cNvPr>
          <p:cNvSpPr txBox="1"/>
          <p:nvPr/>
        </p:nvSpPr>
        <p:spPr>
          <a:xfrm>
            <a:off x="576000" y="40753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SEO přednáší pravidelně na VŠE, přednášel také několik semestrů na ČZU nebo VŠKK.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870E3C6-2D9D-A912-A4EB-2A35B915A271}"/>
              </a:ext>
            </a:extLst>
          </p:cNvPr>
          <p:cNvSpPr txBox="1"/>
          <p:nvPr/>
        </p:nvSpPr>
        <p:spPr>
          <a:xfrm>
            <a:off x="576000" y="47030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SEO proškolil stovky lidí a pravidelně ho přenáší na konferencích.</a:t>
            </a:r>
          </a:p>
        </p:txBody>
      </p:sp>
    </p:spTree>
    <p:extLst>
      <p:ext uri="{BB962C8B-B14F-4D97-AF65-F5344CB8AC3E}">
        <p14:creationId xmlns:p14="http://schemas.microsoft.com/office/powerpoint/2010/main" val="58236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5" grpId="0"/>
      <p:bldP spid="17" grpId="0"/>
      <p:bldP spid="19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3239443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Co je SEO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Co je SEO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B1A56A-B35F-000C-CD6E-6BC7BAEBF746}"/>
              </a:ext>
            </a:extLst>
          </p:cNvPr>
          <p:cNvSpPr txBox="1"/>
          <p:nvPr/>
        </p:nvSpPr>
        <p:spPr>
          <a:xfrm>
            <a:off x="576000" y="1876336"/>
            <a:ext cx="7169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Optimalizace pro vyhledávače, neboli SEO (z angl.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) je dlouhodobý proces, při kterém se ladí web a odkazy na něj vedoucí tak, aby se na relevantní dotazy co nejlépe umísťoval v neplacených výsledcích vyhledávání.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6A2A71-17C3-01AA-F87E-5073D724F0D2}"/>
              </a:ext>
            </a:extLst>
          </p:cNvPr>
          <p:cNvSpPr txBox="1"/>
          <p:nvPr/>
        </p:nvSpPr>
        <p:spPr>
          <a:xfrm>
            <a:off x="576000" y="30766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Získává z internetových vyhledávačů co největší, ale zároveň dobře cílenou návštěvnost.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773D4E-EA18-DA33-4760-BDC98D3183FF}"/>
              </a:ext>
            </a:extLst>
          </p:cNvPr>
          <p:cNvSpPr txBox="1"/>
          <p:nvPr/>
        </p:nvSpPr>
        <p:spPr>
          <a:xfrm>
            <a:off x="576000" y="3722996"/>
            <a:ext cx="712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Anglická verze Wikipedie definuje optimalizaci pro vyhledávače jako „proces zlepšování kvality a kvantity návštěvnosti webu nebo webové stránky z vyhledávačů“, přičemž „SEO“ cílí na neplacený provoz.</a:t>
            </a:r>
          </a:p>
        </p:txBody>
      </p:sp>
      <p:pic>
        <p:nvPicPr>
          <p:cNvPr id="4098" name="Picture 2" descr="Grunge free stamp stock vector. Illustration of mark - 23534099">
            <a:extLst>
              <a:ext uri="{FF2B5EF4-FFF2-40B4-BE49-F238E27FC236}">
                <a16:creationId xmlns:a16="http://schemas.microsoft.com/office/drawing/2014/main" id="{D86EF9BF-3C74-0A21-D9CE-365C0A36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59" y="1886430"/>
            <a:ext cx="3548323" cy="34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internet: History, evolution and how it works | Live Science">
            <a:extLst>
              <a:ext uri="{FF2B5EF4-FFF2-40B4-BE49-F238E27FC236}">
                <a16:creationId xmlns:a16="http://schemas.microsoft.com/office/drawing/2014/main" id="{5A01A255-6E0B-8F74-5BB3-239BA4E1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4646326"/>
            <a:ext cx="3167744" cy="2111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3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4387886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Hlavní cíle SEO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Hlavní cíle SEO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A5E42E-01F8-6D01-B813-40D3BFE9231D}"/>
              </a:ext>
            </a:extLst>
          </p:cNvPr>
          <p:cNvSpPr txBox="1"/>
          <p:nvPr/>
        </p:nvSpPr>
        <p:spPr>
          <a:xfrm>
            <a:off x="576000" y="1774763"/>
            <a:ext cx="364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Nárůst návštěvnosti webu;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D47FB0-E0AC-2CE5-F541-BD7880218EB4}"/>
              </a:ext>
            </a:extLst>
          </p:cNvPr>
          <p:cNvSpPr txBox="1"/>
          <p:nvPr/>
        </p:nvSpPr>
        <p:spPr>
          <a:xfrm>
            <a:off x="576000" y="2149147"/>
            <a:ext cx="501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Posun v pozicích sledovaných klíčových slov;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41F3625-599D-307E-0ECE-5ADB4BF1FD17}"/>
              </a:ext>
            </a:extLst>
          </p:cNvPr>
          <p:cNvSpPr txBox="1"/>
          <p:nvPr/>
        </p:nvSpPr>
        <p:spPr>
          <a:xfrm>
            <a:off x="576000" y="2518479"/>
            <a:ext cx="7244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Konverze - celé snažení o získání návštěvnosti webu vede samozřejmě k primárnímu cíli každého podnikatele. Ke konverzi, k leadům a k budování povědomí o značce (Brand </a:t>
            </a:r>
            <a:r>
              <a:rPr lang="cs-CZ" dirty="0" err="1"/>
              <a:t>Awareness</a:t>
            </a:r>
            <a:r>
              <a:rPr lang="cs-CZ" dirty="0"/>
              <a:t>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744EA9-7F5B-D1B2-2AC2-4D173E10139B}"/>
              </a:ext>
            </a:extLst>
          </p:cNvPr>
          <p:cNvSpPr txBox="1"/>
          <p:nvPr/>
        </p:nvSpPr>
        <p:spPr>
          <a:xfrm>
            <a:off x="2529441" y="6524004"/>
            <a:ext cx="46224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Konverze znamená situaci, kdy uživatel dokončí požadovanou akci na webu.</a:t>
            </a:r>
          </a:p>
        </p:txBody>
      </p:sp>
      <p:pic>
        <p:nvPicPr>
          <p:cNvPr id="8194" name="Picture 2" descr="Proč by si měl zákazník vybrat váš e-shop? | Propagace na internetu">
            <a:extLst>
              <a:ext uri="{FF2B5EF4-FFF2-40B4-BE49-F238E27FC236}">
                <a16:creationId xmlns:a16="http://schemas.microsoft.com/office/drawing/2014/main" id="{6255C671-B61E-3FCA-6CA4-C5ECCEA9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88" y="1921329"/>
            <a:ext cx="3151414" cy="3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CB28424-CADD-453C-0157-4C818243998B}"/>
              </a:ext>
            </a:extLst>
          </p:cNvPr>
          <p:cNvSpPr txBox="1"/>
          <p:nvPr/>
        </p:nvSpPr>
        <p:spPr>
          <a:xfrm>
            <a:off x="576000" y="3441809"/>
            <a:ext cx="4545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Co nejnižší (nebo přijatelná) </a:t>
            </a:r>
            <a:r>
              <a:rPr lang="cs-CZ" dirty="0" err="1"/>
              <a:t>Bounce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;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0A6C270-260C-5C82-C1D9-24FCC7FB4E6E}"/>
              </a:ext>
            </a:extLst>
          </p:cNvPr>
          <p:cNvSpPr txBox="1"/>
          <p:nvPr/>
        </p:nvSpPr>
        <p:spPr>
          <a:xfrm>
            <a:off x="2529441" y="5831491"/>
            <a:ext cx="6569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Bounce%gls109-% </a:t>
            </a:r>
            <a:r>
              <a:rPr lang="cs-CZ" sz="1200" dirty="0" err="1"/>
              <a:t>rate</a:t>
            </a:r>
            <a:r>
              <a:rPr lang="cs-CZ" sz="1200" dirty="0"/>
              <a:t>, česky míra okamžitého opuštění, je statistika v Google </a:t>
            </a:r>
            <a:r>
              <a:rPr lang="cs-CZ" sz="1200" dirty="0" err="1"/>
              <a:t>Analytics</a:t>
            </a:r>
            <a:r>
              <a:rPr lang="cs-CZ" sz="1200" dirty="0"/>
              <a:t> vyjadřující procento uživatelů, kteří přijdou na webové stránky a neprovedou na nich žádnou akci.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4C8857C-5785-0DC9-1928-E15F13A10BFF}"/>
              </a:ext>
            </a:extLst>
          </p:cNvPr>
          <p:cNvSpPr txBox="1"/>
          <p:nvPr/>
        </p:nvSpPr>
        <p:spPr>
          <a:xfrm>
            <a:off x="570557" y="3811141"/>
            <a:ext cx="3679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Průměr stránek na návštěvu;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AC3B142-E175-14C0-565A-7FE8B16573DE}"/>
              </a:ext>
            </a:extLst>
          </p:cNvPr>
          <p:cNvSpPr txBox="1"/>
          <p:nvPr/>
        </p:nvSpPr>
        <p:spPr>
          <a:xfrm>
            <a:off x="570557" y="41804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/>
              <a:t>Crawl</a:t>
            </a:r>
            <a:r>
              <a:rPr lang="cs-CZ" dirty="0"/>
              <a:t> </a:t>
            </a:r>
            <a:r>
              <a:rPr lang="cs-CZ" dirty="0" err="1"/>
              <a:t>errory</a:t>
            </a:r>
            <a:r>
              <a:rPr lang="cs-CZ" dirty="0"/>
              <a:t> - důležitý bod, který dnem i nocí hlídá Google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Console</a:t>
            </a:r>
            <a:r>
              <a:rPr lang="cs-CZ" dirty="0"/>
              <a:t>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5EC9B23-C9B8-6C26-1DB5-CE5DC3DD83D5}"/>
              </a:ext>
            </a:extLst>
          </p:cNvPr>
          <p:cNvSpPr txBox="1"/>
          <p:nvPr/>
        </p:nvSpPr>
        <p:spPr>
          <a:xfrm>
            <a:off x="2529441" y="6286818"/>
            <a:ext cx="47085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 err="1"/>
              <a:t>Crawl</a:t>
            </a:r>
            <a:r>
              <a:rPr lang="cs-CZ" sz="1100" dirty="0"/>
              <a:t> </a:t>
            </a:r>
            <a:r>
              <a:rPr lang="cs-CZ" sz="1100" dirty="0" err="1"/>
              <a:t>Error</a:t>
            </a:r>
            <a:r>
              <a:rPr lang="cs-CZ" sz="1100" dirty="0"/>
              <a:t> způsobují URL adresy, které vyhledávací robot nemůže procházet.</a:t>
            </a:r>
          </a:p>
        </p:txBody>
      </p:sp>
      <p:pic>
        <p:nvPicPr>
          <p:cNvPr id="8196" name="Picture 4" descr="Ok Got It GIFs | Tenor">
            <a:extLst>
              <a:ext uri="{FF2B5EF4-FFF2-40B4-BE49-F238E27FC236}">
                <a16:creationId xmlns:a16="http://schemas.microsoft.com/office/drawing/2014/main" id="{D8E61442-22CD-3865-DB49-4D512340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7" y="4883945"/>
            <a:ext cx="1378954" cy="11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1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0" grpId="0"/>
      <p:bldP spid="14" grpId="0"/>
      <p:bldP spid="18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8388386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Místo SEO  v marketingovém mixu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739744" y="6176964"/>
            <a:ext cx="2299608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Místo SEO v marketingovém mixu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070DBFD-E0D3-F668-7E01-C91F00440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371" y="3191571"/>
            <a:ext cx="6105371" cy="34812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31318D-75FA-1B91-656F-36FF1C81491D}"/>
              </a:ext>
            </a:extLst>
          </p:cNvPr>
          <p:cNvSpPr txBox="1"/>
          <p:nvPr/>
        </p:nvSpPr>
        <p:spPr>
          <a:xfrm>
            <a:off x="576000" y="1898909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SEO je základní součástí online marketingu, protože lidé každý rok provádějí biliony vyhledávání, často s komerčním záměrem najít informace o produktech a službách.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A5EC32-0D1E-445C-77F0-48B33C5D3590}"/>
              </a:ext>
            </a:extLst>
          </p:cNvPr>
          <p:cNvSpPr txBox="1"/>
          <p:nvPr/>
        </p:nvSpPr>
        <p:spPr>
          <a:xfrm>
            <a:off x="576000" y="2545240"/>
            <a:ext cx="861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Organické vyhledávání je často primárním zdrojem návštěvnosti a významně podporuje obsahově i technicky konverzní výkon dalších kanálů marketingového mixu.</a:t>
            </a:r>
          </a:p>
        </p:txBody>
      </p:sp>
    </p:spTree>
    <p:extLst>
      <p:ext uri="{BB962C8B-B14F-4D97-AF65-F5344CB8AC3E}">
        <p14:creationId xmlns:p14="http://schemas.microsoft.com/office/powerpoint/2010/main" val="31889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8312186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Co jsem se dozvěděl nového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Co jsem se dozvěděl nového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56FE922-CE6D-087F-B404-2DBE6C081FEE}"/>
              </a:ext>
            </a:extLst>
          </p:cNvPr>
          <p:cNvSpPr txBox="1"/>
          <p:nvPr/>
        </p:nvSpPr>
        <p:spPr>
          <a:xfrm>
            <a:off x="576001" y="1834634"/>
            <a:ext cx="2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1, Co to je SEO;</a:t>
            </a:r>
          </a:p>
        </p:txBody>
      </p:sp>
      <p:pic>
        <p:nvPicPr>
          <p:cNvPr id="5124" name="Picture 4" descr="Generation Fragezeichen | Jugendportal">
            <a:extLst>
              <a:ext uri="{FF2B5EF4-FFF2-40B4-BE49-F238E27FC236}">
                <a16:creationId xmlns:a16="http://schemas.microsoft.com/office/drawing/2014/main" id="{89AFF352-B667-777C-7213-A0B0FDA4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49" y="1926091"/>
            <a:ext cx="5410200" cy="326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F5A7E8-FD1D-28B1-D6D8-3075CF041D2B}"/>
              </a:ext>
            </a:extLst>
          </p:cNvPr>
          <p:cNvSpPr txBox="1"/>
          <p:nvPr/>
        </p:nvSpPr>
        <p:spPr>
          <a:xfrm>
            <a:off x="576000" y="2203966"/>
            <a:ext cx="24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2, jaké jsou jeho cíle;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9081C0-0EEE-38E0-54BA-29D6BA875C82}"/>
              </a:ext>
            </a:extLst>
          </p:cNvPr>
          <p:cNvSpPr txBox="1"/>
          <p:nvPr/>
        </p:nvSpPr>
        <p:spPr>
          <a:xfrm>
            <a:off x="575999" y="2573298"/>
            <a:ext cx="47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3,  jaké je místo SEO  v marketingovém mixu.</a:t>
            </a:r>
          </a:p>
        </p:txBody>
      </p:sp>
      <p:pic>
        <p:nvPicPr>
          <p:cNvPr id="5126" name="Picture 6" descr="How SEO helps in digital marketing ? | Top digital marketing agency in India">
            <a:extLst>
              <a:ext uri="{FF2B5EF4-FFF2-40B4-BE49-F238E27FC236}">
                <a16:creationId xmlns:a16="http://schemas.microsoft.com/office/drawing/2014/main" id="{3654849A-C840-9433-EEFA-59EF364B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" y="3172393"/>
            <a:ext cx="5702754" cy="2924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2" name="Picture 4" descr="What Makes Enterprise SEO And Does Your Site Need It?">
            <a:extLst>
              <a:ext uri="{FF2B5EF4-FFF2-40B4-BE49-F238E27FC236}">
                <a16:creationId xmlns:a16="http://schemas.microsoft.com/office/drawing/2014/main" id="{9C8ADF98-BEB2-E97A-1FCD-F6E1F8621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C28D54-C43F-6A15-3494-3B09FCC50C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DC4A9F91-8B0A-86CF-DFD2-CF5F8266C557}"/>
              </a:ext>
            </a:extLst>
          </p:cNvPr>
          <p:cNvSpPr/>
          <p:nvPr/>
        </p:nvSpPr>
        <p:spPr>
          <a:xfrm>
            <a:off x="5000515" y="2508765"/>
            <a:ext cx="4219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61F46B2-467B-DCC8-5A62-6A84E63048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5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662</Words>
  <Application>Microsoft Office PowerPoint</Application>
  <PresentationFormat>Širokoúhlá obrazovka</PresentationFormat>
  <Paragraphs>80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Obsah prezentace</vt:lpstr>
      <vt:lpstr>Dominik Liebezeit</vt:lpstr>
      <vt:lpstr>Co je SEO</vt:lpstr>
      <vt:lpstr>Hlavní cíle SEO</vt:lpstr>
      <vt:lpstr>Místo SEO  v marketingovém mixu</vt:lpstr>
      <vt:lpstr>Co jsem se dozvěděl nového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Růžička</dc:creator>
  <cp:lastModifiedBy>Michael Růžička</cp:lastModifiedBy>
  <cp:revision>33</cp:revision>
  <dcterms:created xsi:type="dcterms:W3CDTF">2023-02-25T11:07:29Z</dcterms:created>
  <dcterms:modified xsi:type="dcterms:W3CDTF">2023-02-27T20:55:39Z</dcterms:modified>
</cp:coreProperties>
</file>