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98" r:id="rId5"/>
    <p:sldId id="299" r:id="rId6"/>
    <p:sldId id="259" r:id="rId7"/>
    <p:sldId id="260" r:id="rId8"/>
    <p:sldId id="261" r:id="rId9"/>
    <p:sldId id="263" r:id="rId10"/>
    <p:sldId id="262" r:id="rId11"/>
    <p:sldId id="265" r:id="rId12"/>
    <p:sldId id="312" r:id="rId13"/>
    <p:sldId id="313" r:id="rId14"/>
    <p:sldId id="266" r:id="rId15"/>
    <p:sldId id="264" r:id="rId16"/>
    <p:sldId id="305" r:id="rId17"/>
    <p:sldId id="306" r:id="rId18"/>
    <p:sldId id="307" r:id="rId19"/>
    <p:sldId id="314" r:id="rId20"/>
    <p:sldId id="276" r:id="rId21"/>
    <p:sldId id="301" r:id="rId22"/>
    <p:sldId id="302" r:id="rId23"/>
    <p:sldId id="303" r:id="rId24"/>
    <p:sldId id="275" r:id="rId25"/>
    <p:sldId id="311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08" r:id="rId34"/>
    <p:sldId id="309" r:id="rId35"/>
    <p:sldId id="288" r:id="rId36"/>
    <p:sldId id="289" r:id="rId37"/>
    <p:sldId id="290" r:id="rId38"/>
    <p:sldId id="291" r:id="rId39"/>
    <p:sldId id="293" r:id="rId40"/>
    <p:sldId id="297" r:id="rId41"/>
  </p:sldIdLst>
  <p:sldSz cx="9144000" cy="5143500" type="screen16x9"/>
  <p:notesSz cx="9931400" cy="6794500"/>
  <p:embeddedFontLs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pen Sans Light" panose="020B0306030504020204" pitchFamily="34" charset="0"/>
      <p:regular r:id="rId48"/>
      <p:italic r:id="rId49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Millerová" initials="KM" lastIdx="30" clrIdx="0"/>
  <p:cmAuthor id="2" name="Olga Martinová" initials="OM" lastIdx="23" clrIdx="1">
    <p:extLst>
      <p:ext uri="{19B8F6BF-5375-455C-9EA6-DF929625EA0E}">
        <p15:presenceInfo xmlns:p15="http://schemas.microsoft.com/office/powerpoint/2012/main" userId="Olga Marti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25" autoAdjust="0"/>
  </p:normalViewPr>
  <p:slideViewPr>
    <p:cSldViewPr>
      <p:cViewPr varScale="1">
        <p:scale>
          <a:sx n="82" d="100"/>
          <a:sy n="82" d="100"/>
        </p:scale>
        <p:origin x="1402" y="58"/>
      </p:cViewPr>
      <p:guideLst>
        <p:guide orient="horz" pos="2119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15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BE0EA-A480-4D90-ABC8-8099B69C0760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0959E-B4FB-4DCA-975A-A67936947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81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4;n"/>
          <p:cNvSpPr>
            <a:spLocks noGrp="1"/>
          </p:cNvSpPr>
          <p:nvPr>
            <p:ph type="body" idx="1"/>
          </p:nvPr>
        </p:nvSpPr>
        <p:spPr bwMode="auto">
          <a:xfrm>
            <a:off x="1289892" y="2487650"/>
            <a:ext cx="7586244" cy="385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280" tIns="125280" rIns="125280" bIns="12528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 dirty="0"/>
          </a:p>
        </p:txBody>
      </p:sp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257550" y="347663"/>
            <a:ext cx="3254375" cy="1831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40" tIns="53520" rIns="107040" bIns="53520" rtlCol="0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dent.cz/publicfile/UXRPaXFiTWNQTzRyc1JmWkZDL0p6Ulh2WENYU3U3NTh3VG9jbWZGbHRORm4vWWZKS094SVI3Z01wSVkxenZ2MDhGdjlKZ2hLRkhLazdmWi9PZ3BPWHc9PQ==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c.europa.eu/eurostat/databrowser/view/tps00045/default/table?lang=en" TargetMode="External"/><Relationship Id="rId5" Type="http://schemas.openxmlformats.org/officeDocument/2006/relationships/hyperlink" Target="https://www.uzis.cz/res/f/008381/zdrroccz2019.pdf" TargetMode="External"/><Relationship Id="rId4" Type="http://schemas.openxmlformats.org/officeDocument/2006/relationships/hyperlink" Target="https://www.czso.cz/documents/10180/171419384/32019822.pdf/8ac5e2b3-d4f3-44c5-aa3f-35909556d663?version=1.1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84538" y="588963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935408" y="4487725"/>
            <a:ext cx="8859780" cy="3995111"/>
          </a:xfrm>
        </p:spPr>
        <p:txBody>
          <a:bodyPr/>
          <a:lstStyle/>
          <a:p>
            <a:pPr marL="185833" indent="0" defTabSz="1070397">
              <a:buNone/>
              <a:defRPr/>
            </a:pPr>
            <a:r>
              <a:rPr lang="cs-CZ" sz="1300" dirty="0" err="1"/>
              <a:t>Slidy</a:t>
            </a:r>
            <a:r>
              <a:rPr lang="cs-CZ" sz="1300" dirty="0"/>
              <a:t> 1-3 – 5 min.</a:t>
            </a:r>
            <a:endParaRPr dirty="0"/>
          </a:p>
          <a:p>
            <a:pPr marL="535198" indent="-349366" defTabSz="1070397">
              <a:defRPr/>
            </a:pPr>
            <a:r>
              <a:rPr lang="cs-CZ" sz="1300" dirty="0"/>
              <a:t>všechny skupinky na začátku připojíme k BBB konferenci, aby pak mohli přes počítač prezentujícího (který má také spuštěné BBB) ukázat svůj výsledek, postup apod., mohou ale sedět i po jednom, nemusí být skupinky</a:t>
            </a:r>
          </a:p>
          <a:p>
            <a:pPr marL="535198" indent="-349366" defTabSz="1070397">
              <a:defRPr/>
            </a:pPr>
            <a:r>
              <a:rPr lang="cs-CZ" sz="1300" dirty="0"/>
              <a:t>Umožníme jim připojení k NTK – použijeme testovací identity, po workshopu změním hesla zpět (na stolech budou mít přístupové údaje do NTK – připravím pro každou skupinu, 5 skupin max.)</a:t>
            </a:r>
            <a:endParaRPr dirty="0"/>
          </a:p>
          <a:p>
            <a:pPr marL="535198" indent="-349366" defTabSz="1070397">
              <a:defRPr/>
            </a:pPr>
            <a:r>
              <a:rPr lang="cs-CZ" sz="1300" dirty="0"/>
              <a:t>Cíl workshopu: ukázat vám osvědčené postupy pro vyhledávání odborných informací a naučit vás kritickému přístupu při vyhledávání a hodnocení informačních zdrojů a to vše co nejvíce prakticky</a:t>
            </a:r>
          </a:p>
          <a:p>
            <a:pPr marL="535198" indent="-349366" defTabSz="1070397">
              <a:defRPr/>
            </a:pPr>
            <a:endParaRPr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g853fbf5b44_0_7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49575" y="373063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60;g853fbf5b44_0_74:notes"/>
          <p:cNvSpPr>
            <a:spLocks noGrp="1"/>
          </p:cNvSpPr>
          <p:nvPr>
            <p:ph type="body" idx="1"/>
          </p:nvPr>
        </p:nvSpPr>
        <p:spPr bwMode="auto">
          <a:xfrm>
            <a:off x="1424897" y="4630460"/>
            <a:ext cx="11399175" cy="4386752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" dirty="0"/>
              <a:t>Slide 10</a:t>
            </a:r>
            <a:r>
              <a:rPr lang="cs" baseline="0" dirty="0"/>
              <a:t> - 15</a:t>
            </a:r>
            <a:r>
              <a:rPr lang="cs" dirty="0"/>
              <a:t> min. , 5 min. příprava</a:t>
            </a:r>
            <a:r>
              <a:rPr lang="cs" baseline="0" dirty="0"/>
              <a:t> +10 min. </a:t>
            </a:r>
            <a:r>
              <a:rPr lang="cs-CZ" baseline="0" dirty="0"/>
              <a:t>s</a:t>
            </a:r>
            <a:r>
              <a:rPr lang="cs" baseline="0" dirty="0"/>
              <a:t>hrnutí</a:t>
            </a:r>
            <a:endParaRPr lang="cs" dirty="0"/>
          </a:p>
          <a:p>
            <a:pPr marL="0" indent="0">
              <a:buNone/>
              <a:defRPr/>
            </a:pPr>
            <a:r>
              <a:rPr lang="cs" dirty="0"/>
              <a:t>Rozdělit je</a:t>
            </a:r>
            <a:r>
              <a:rPr lang="cs" baseline="0" dirty="0"/>
              <a:t> na aspoň 4 skupinky – každá jednu z těchto dvou otázek + každé přidělit jeden z typů zdrojů (na papírku s otázkou Kde hledáte – tak aby ostatní neviděli):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baseline="0" dirty="0"/>
              <a:t>O</a:t>
            </a:r>
            <a:r>
              <a:rPr lang="cs" baseline="0" dirty="0"/>
              <a:t>dborné články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baseline="0" dirty="0"/>
              <a:t>O</a:t>
            </a:r>
            <a:r>
              <a:rPr lang="cs" baseline="0" dirty="0"/>
              <a:t>dborné knihy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" baseline="0" dirty="0"/>
              <a:t>Statistické informace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" baseline="0" dirty="0"/>
              <a:t>Informace o firmách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" baseline="0" dirty="0"/>
              <a:t>Diplomové, dizertační práce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" baseline="0" dirty="0"/>
          </a:p>
          <a:p>
            <a:pPr marL="0" indent="0">
              <a:buNone/>
              <a:defRPr/>
            </a:pPr>
            <a:endParaRPr lang="cs" baseline="0" dirty="0"/>
          </a:p>
          <a:p>
            <a:pPr marL="0" indent="0">
              <a:buNone/>
              <a:defRPr/>
            </a:pPr>
            <a:r>
              <a:rPr lang="cs" baseline="0" dirty="0"/>
              <a:t> – 5 min. </a:t>
            </a:r>
            <a:r>
              <a:rPr lang="cs-CZ" baseline="0" dirty="0"/>
              <a:t>p</a:t>
            </a:r>
            <a:r>
              <a:rPr lang="cs" baseline="0" dirty="0"/>
              <a:t>říprava, pak probrat jejich odpovědi – 10 min.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36913" y="373063"/>
            <a:ext cx="5781675" cy="3252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507805" y="3872858"/>
            <a:ext cx="8759375" cy="3995111"/>
          </a:xfrm>
        </p:spPr>
        <p:txBody>
          <a:bodyPr/>
          <a:lstStyle/>
          <a:p>
            <a:pPr>
              <a:defRPr/>
            </a:pPr>
            <a:r>
              <a:rPr lang="cs-CZ" dirty="0"/>
              <a:t>Probrat nejdůležitější zdroje a jejich výhody/nevýhody a zda je vhodné je použít pro psaní školní seminární práce/odborného článku apod.: wikipedie, diplomky, odborné články, statistiky, novinové články, vlastní výzkum – ptát se na jejich zkušenosti</a:t>
            </a:r>
            <a:endParaRPr dirty="0"/>
          </a:p>
          <a:p>
            <a:pPr>
              <a:defRPr/>
            </a:pPr>
            <a:r>
              <a:rPr lang="cs-CZ" dirty="0"/>
              <a:t>Učebnice, encyklopedie – ok pro seznámení se s tématem, terminologií, ale nepoužíváme jako zdroj při psaní práce (vždy jdeme po primárních zdrojích)</a:t>
            </a:r>
            <a:endParaRPr dirty="0"/>
          </a:p>
          <a:p>
            <a:pPr>
              <a:defRPr/>
            </a:pPr>
            <a:r>
              <a:rPr lang="cs-CZ" dirty="0"/>
              <a:t>Závěrečné práce – ok pro seznámení s postupem jiných, jejich zdroji atd., x možné chyby, nejde o primární zdroj + nutné číst posudky</a:t>
            </a:r>
            <a:endParaRPr dirty="0"/>
          </a:p>
          <a:p>
            <a:pPr>
              <a:defRPr/>
            </a:pPr>
            <a:r>
              <a:rPr lang="cs-CZ" dirty="0"/>
              <a:t>Odborné knihy, články, zprávy (z konferencí, výroční, apod.), statistiky (z důvěryhodných institucí) – základ</a:t>
            </a:r>
            <a:endParaRPr dirty="0"/>
          </a:p>
          <a:p>
            <a:pPr>
              <a:defRPr/>
            </a:pPr>
            <a:r>
              <a:rPr lang="cs-CZ" dirty="0"/>
              <a:t>Média/novinové články – obezřetnost, jít vždy po zdroji informací (nutné dohledat, ověřit) x práce založené na analýze médií</a:t>
            </a:r>
            <a:endParaRPr dirty="0"/>
          </a:p>
          <a:p>
            <a:pPr>
              <a:defRPr/>
            </a:pPr>
            <a:r>
              <a:rPr lang="cs-CZ" dirty="0"/>
              <a:t>…</a:t>
            </a:r>
            <a:endParaRPr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733675" y="373063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1289892" y="4824076"/>
            <a:ext cx="7586244" cy="1521948"/>
          </a:xfrm>
        </p:spPr>
        <p:txBody>
          <a:bodyPr/>
          <a:lstStyle/>
          <a:p>
            <a:pPr>
              <a:defRPr/>
            </a:pPr>
            <a:r>
              <a:rPr lang="cs-CZ" dirty="0"/>
              <a:t>Návrat k otázce, kterou dostaly jednotlivé skupiny,</a:t>
            </a:r>
            <a:r>
              <a:rPr lang="cs-CZ" baseline="0" dirty="0"/>
              <a:t> každá pro jeden typ zdroje + diskuze</a:t>
            </a:r>
            <a:r>
              <a:rPr lang="cs-CZ" dirty="0"/>
              <a:t> – Kde byste</a:t>
            </a:r>
            <a:r>
              <a:rPr lang="cs-CZ" baseline="0" dirty="0"/>
              <a:t> hledali konkrétní informační zdroje (</a:t>
            </a:r>
            <a:r>
              <a:rPr lang="cs-CZ" baseline="0" dirty="0" err="1"/>
              <a:t>odb.čl</a:t>
            </a:r>
            <a:r>
              <a:rPr lang="cs-CZ" baseline="0" dirty="0"/>
              <a:t>, </a:t>
            </a:r>
            <a:r>
              <a:rPr lang="cs-CZ" baseline="0" dirty="0" err="1"/>
              <a:t>odb.knihy</a:t>
            </a:r>
            <a:r>
              <a:rPr lang="cs-CZ" baseline="0" dirty="0"/>
              <a:t>, statistiky, </a:t>
            </a:r>
            <a:r>
              <a:rPr lang="cs-CZ" baseline="0" dirty="0" err="1"/>
              <a:t>info</a:t>
            </a:r>
            <a:r>
              <a:rPr lang="cs-CZ" baseline="0" dirty="0"/>
              <a:t> o firmách, diplomové/dizertační práce)</a:t>
            </a:r>
          </a:p>
          <a:p>
            <a:pPr>
              <a:defRPr/>
            </a:pPr>
            <a:r>
              <a:rPr lang="cs-CZ" baseline="0" dirty="0"/>
              <a:t>5-10 min. – </a:t>
            </a:r>
            <a:r>
              <a:rPr lang="cs-CZ" baseline="0" dirty="0" err="1"/>
              <a:t>slide</a:t>
            </a:r>
            <a:r>
              <a:rPr lang="cs-CZ" baseline="0" dirty="0"/>
              <a:t> 12-15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950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936875" y="347663"/>
            <a:ext cx="6861175" cy="38608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289892" y="4728954"/>
            <a:ext cx="7586244" cy="161707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28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9" name="Google Shape;559;g895f53ab0a_3_11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05113" y="301625"/>
            <a:ext cx="6438900" cy="3622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0" name="Google Shape;560;g895f53ab0a_3_110:notes"/>
          <p:cNvSpPr txBox="1">
            <a:spLocks noGrp="1"/>
          </p:cNvSpPr>
          <p:nvPr>
            <p:ph type="body" idx="1"/>
          </p:nvPr>
        </p:nvSpPr>
        <p:spPr bwMode="auto">
          <a:xfrm>
            <a:off x="1200189" y="4589689"/>
            <a:ext cx="8103548" cy="370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5198" indent="-267599">
              <a:buSzPts val="1400"/>
              <a:buNone/>
              <a:defRPr/>
            </a:pPr>
            <a:r>
              <a:rPr lang="cs-CZ" dirty="0"/>
              <a:t>U každého informačního zdroje je třeba se zamyslet nad těmito otázkami. Zpočátku se do toho budete nutit, ale za chvíli si tento kritický přístup zažijete a bude pro vás přirozený.</a:t>
            </a:r>
            <a:endParaRPr dirty="0"/>
          </a:p>
          <a:p>
            <a:pPr marL="535198" indent="-267599" defTabSz="1070397">
              <a:buSzPts val="1400"/>
              <a:buNone/>
              <a:defRPr/>
            </a:pPr>
            <a:r>
              <a:rPr lang="cs-CZ" dirty="0"/>
              <a:t>Nepřebírejte statistické informace z novin, vždy dohledejte původní statistiku! Lze přebírat</a:t>
            </a:r>
            <a:r>
              <a:rPr lang="cs-CZ" baseline="0" dirty="0"/>
              <a:t> </a:t>
            </a:r>
            <a:r>
              <a:rPr lang="cs-CZ" baseline="0" dirty="0" err="1"/>
              <a:t>info</a:t>
            </a:r>
            <a:r>
              <a:rPr lang="cs-CZ" baseline="0" dirty="0"/>
              <a:t> ze sociálních mediích -</a:t>
            </a:r>
            <a:r>
              <a:rPr lang="cs-CZ" dirty="0"/>
              <a:t> některé instituce dávají vyjádření prostřednictvím soc. sítí - např. </a:t>
            </a:r>
            <a:r>
              <a:rPr lang="cs-CZ" dirty="0" err="1"/>
              <a:t>twitteru</a:t>
            </a:r>
            <a:r>
              <a:rPr lang="cs-CZ" dirty="0"/>
              <a:t>.</a:t>
            </a:r>
            <a:endParaRPr dirty="0"/>
          </a:p>
          <a:p>
            <a:pPr marL="535198" indent="-267599">
              <a:buSzPts val="1400"/>
              <a:buNone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878138" y="373063"/>
            <a:ext cx="6402387" cy="36020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055266" y="5109440"/>
            <a:ext cx="7586244" cy="1236582"/>
          </a:xfrm>
        </p:spPr>
        <p:txBody>
          <a:bodyPr/>
          <a:lstStyle/>
          <a:p>
            <a:pPr marL="185833" indent="0">
              <a:buNone/>
            </a:pPr>
            <a:r>
              <a:rPr lang="cs-CZ" dirty="0"/>
              <a:t>Nejprve pár obecných informací – uvědomte</a:t>
            </a:r>
            <a:r>
              <a:rPr lang="cs-CZ" baseline="0" dirty="0"/>
              <a:t> si, že vyhledávání informací je vlastně detektivní práce, není snadné a je nutné být stále ve střehu. Není to mechanická činnost.</a:t>
            </a:r>
            <a:endParaRPr lang="cs-CZ" dirty="0"/>
          </a:p>
          <a:p>
            <a:r>
              <a:rPr lang="cs-CZ" dirty="0"/>
              <a:t>K selskému rozumu – příklad – roční spotřeba šampónu na vlasy</a:t>
            </a:r>
            <a:r>
              <a:rPr lang="cs-CZ" baseline="0" dirty="0"/>
              <a:t> v ČR je 180 litrů na hlavu (trkne vás něco?)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565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g853fbf5b44_0_7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78138" y="444500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60;g853fbf5b44_0_74:notes"/>
          <p:cNvSpPr>
            <a:spLocks noGrp="1"/>
          </p:cNvSpPr>
          <p:nvPr>
            <p:ph type="body" idx="1"/>
          </p:nvPr>
        </p:nvSpPr>
        <p:spPr bwMode="auto">
          <a:xfrm>
            <a:off x="1424897" y="4630460"/>
            <a:ext cx="11399175" cy="4386752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-CZ" dirty="0" err="1"/>
              <a:t>slidy</a:t>
            </a:r>
            <a:r>
              <a:rPr lang="cs-CZ" dirty="0"/>
              <a:t> 16-18 10-15 min</a:t>
            </a:r>
          </a:p>
          <a:p>
            <a:pPr marL="0" indent="0">
              <a:buNone/>
              <a:defRPr/>
            </a:pPr>
            <a:r>
              <a:rPr lang="cs" dirty="0"/>
              <a:t>vyhledávací aktivita studentů + porovnání a diskuze výsledků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569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36913" y="373063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79155" y="4443588"/>
            <a:ext cx="9094407" cy="3329259"/>
          </a:xfrm>
        </p:spPr>
        <p:txBody>
          <a:bodyPr/>
          <a:lstStyle/>
          <a:p>
            <a:pPr marL="357283" indent="-171450">
              <a:defRPr/>
            </a:pPr>
            <a:r>
              <a:rPr lang="cs-CZ" dirty="0"/>
              <a:t> </a:t>
            </a:r>
            <a:r>
              <a:rPr lang="cs-CZ" dirty="0" err="1"/>
              <a:t>slidy</a:t>
            </a:r>
            <a:r>
              <a:rPr lang="cs-CZ" dirty="0"/>
              <a:t> 16-18 10-15 min.</a:t>
            </a:r>
          </a:p>
          <a:p>
            <a:pPr marL="357283" indent="-171450">
              <a:defRPr/>
            </a:pPr>
            <a:r>
              <a:rPr lang="cs-CZ" dirty="0"/>
              <a:t>Vysvětlení a hledání:</a:t>
            </a:r>
            <a:r>
              <a:rPr lang="cs-CZ" baseline="0" dirty="0"/>
              <a:t> 5 min, přehled výsledků 5-10 min.</a:t>
            </a:r>
            <a:endParaRPr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Vysvětlit úkol a otázky, každé skupince</a:t>
            </a:r>
            <a:r>
              <a:rPr lang="cs-CZ" baseline="0" dirty="0"/>
              <a:t> přidělit jednu konkrétní instituci, kde by se tato/či velmi blízká informace měla nacházet (</a:t>
            </a:r>
            <a:r>
              <a:rPr lang="cs-CZ" dirty="0"/>
              <a:t>ČSU, Stomatologická komora, UZIS, </a:t>
            </a:r>
            <a:r>
              <a:rPr lang="cs-CZ" dirty="0" err="1"/>
              <a:t>Eurostat</a:t>
            </a:r>
            <a:r>
              <a:rPr lang="cs-CZ" dirty="0"/>
              <a:t>) – pak 5 min. na hledání (stačí, když najdou jedno číslo).</a:t>
            </a:r>
            <a:endParaRPr dirty="0"/>
          </a:p>
          <a:p>
            <a:pPr>
              <a:defRPr/>
            </a:pPr>
            <a:r>
              <a:rPr lang="cs-CZ" dirty="0"/>
              <a:t>Napsat</a:t>
            </a:r>
            <a:r>
              <a:rPr lang="cs-CZ" baseline="0" dirty="0"/>
              <a:t> jejich výsledky na tabuli, nechat si ukázat postup</a:t>
            </a:r>
          </a:p>
          <a:p>
            <a:pPr>
              <a:defRPr/>
            </a:pPr>
            <a:r>
              <a:rPr lang="cs-CZ" baseline="0" dirty="0"/>
              <a:t>Potom ukázat naše výsledky na dalším </a:t>
            </a:r>
            <a:r>
              <a:rPr lang="cs-CZ" baseline="0" dirty="0" err="1"/>
              <a:t>slidu</a:t>
            </a:r>
            <a:endParaRPr lang="cs-C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 lIns="125301" tIns="62651" rIns="125301" bIns="62651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850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038725" y="301625"/>
            <a:ext cx="4605338" cy="25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3037210"/>
            <a:ext cx="8915793" cy="3899989"/>
          </a:xfrm>
        </p:spPr>
        <p:txBody>
          <a:bodyPr/>
          <a:lstStyle/>
          <a:p>
            <a:pPr>
              <a:defRPr/>
            </a:pPr>
            <a:r>
              <a:rPr lang="cs-CZ" dirty="0"/>
              <a:t>10-15 min. – srovnání jejich a našich výsledků, dotazů, postupů: Kritické myšlení je velmi důležité!</a:t>
            </a:r>
          </a:p>
          <a:p>
            <a:pPr marL="535198" indent="-349366" defTabSz="1070397">
              <a:defRPr/>
            </a:pPr>
            <a:r>
              <a:rPr lang="cs-CZ" dirty="0"/>
              <a:t>Vyhledávací dotaz/postup se liší podle toho, co (jaký druh dokumentu, informace) hledám a kde hledám</a:t>
            </a:r>
            <a:br>
              <a:rPr lang="cs-CZ" dirty="0"/>
            </a:br>
            <a:r>
              <a:rPr lang="cs-CZ" b="1" dirty="0"/>
              <a:t>Google</a:t>
            </a:r>
            <a:r>
              <a:rPr lang="cs-CZ" dirty="0"/>
              <a:t>: </a:t>
            </a:r>
            <a:r>
              <a:rPr lang="de-DE" dirty="0" err="1">
                <a:latin typeface="Open Sans"/>
              </a:rPr>
              <a:t>počet</a:t>
            </a:r>
            <a:r>
              <a:rPr lang="de-DE" dirty="0">
                <a:latin typeface="Open Sans"/>
              </a:rPr>
              <a:t> (</a:t>
            </a:r>
            <a:r>
              <a:rPr lang="de-DE" dirty="0" err="1">
                <a:latin typeface="Open Sans"/>
              </a:rPr>
              <a:t>zubař</a:t>
            </a:r>
            <a:r>
              <a:rPr lang="de-DE" dirty="0">
                <a:latin typeface="Open Sans"/>
              </a:rPr>
              <a:t> OR “</a:t>
            </a:r>
            <a:r>
              <a:rPr lang="de-DE" dirty="0" err="1">
                <a:latin typeface="Open Sans"/>
              </a:rPr>
              <a:t>zubní</a:t>
            </a:r>
            <a:r>
              <a:rPr lang="de-DE" dirty="0">
                <a:latin typeface="Open Sans"/>
              </a:rPr>
              <a:t> </a:t>
            </a:r>
            <a:r>
              <a:rPr lang="de-DE" dirty="0" err="1">
                <a:latin typeface="Open Sans"/>
              </a:rPr>
              <a:t>lékař</a:t>
            </a:r>
            <a:r>
              <a:rPr lang="de-DE" dirty="0">
                <a:latin typeface="Open Sans"/>
              </a:rPr>
              <a:t>“ OR </a:t>
            </a:r>
            <a:r>
              <a:rPr lang="de-DE" dirty="0" err="1">
                <a:latin typeface="Open Sans"/>
              </a:rPr>
              <a:t>stomatolog</a:t>
            </a:r>
            <a:r>
              <a:rPr lang="de-DE" dirty="0">
                <a:latin typeface="Open Sans"/>
              </a:rPr>
              <a:t>) </a:t>
            </a:r>
            <a:r>
              <a:rPr lang="de-DE" dirty="0" err="1">
                <a:latin typeface="Open Sans"/>
              </a:rPr>
              <a:t>statistika</a:t>
            </a:r>
            <a:r>
              <a:rPr lang="de-DE" dirty="0">
                <a:latin typeface="Open Sans"/>
              </a:rPr>
              <a:t> 2021</a:t>
            </a:r>
            <a:br>
              <a:rPr lang="cs-CZ" dirty="0"/>
            </a:br>
            <a:r>
              <a:rPr lang="cs-CZ" b="1" dirty="0"/>
              <a:t>ÚZIS</a:t>
            </a:r>
            <a:r>
              <a:rPr lang="cs-CZ" dirty="0"/>
              <a:t> – najdu jejich stránku – Statistické výstupy – Zdravotnická ročenka ČR</a:t>
            </a:r>
            <a:endParaRPr dirty="0"/>
          </a:p>
          <a:p>
            <a:pPr>
              <a:defRPr/>
            </a:pPr>
            <a:r>
              <a:rPr lang="cs-CZ" dirty="0"/>
              <a:t>Když mám nápad, která instituce by mohla daný údaj mít, jdu rovnou na stránky té instituce</a:t>
            </a:r>
            <a:endParaRPr dirty="0"/>
          </a:p>
          <a:p>
            <a:pPr>
              <a:defRPr/>
            </a:pPr>
            <a:r>
              <a:rPr lang="cs-CZ" dirty="0"/>
              <a:t>Nutné rozumět tomu, co dané číslo ukazuje – číst definice, v práci používat přesné formulace</a:t>
            </a:r>
            <a:endParaRPr dirty="0"/>
          </a:p>
          <a:p>
            <a:pPr>
              <a:defRPr/>
            </a:pPr>
            <a:r>
              <a:rPr lang="cs-CZ" dirty="0"/>
              <a:t>Projít s nimi otázky na konci – diskuze 5 min.</a:t>
            </a:r>
            <a:endParaRPr dirty="0"/>
          </a:p>
          <a:p>
            <a:pPr>
              <a:defRPr/>
            </a:pPr>
            <a:r>
              <a:rPr lang="cs-CZ" b="1" dirty="0" err="1"/>
              <a:t>Eurostat</a:t>
            </a:r>
            <a:r>
              <a:rPr lang="cs-CZ" dirty="0"/>
              <a:t> – z definice je jasné, že v tabulce se míchají různá čísla (počet praktikujících lékařů – dentistů vs. počet licencovaných) – tato čísla je nutné ověřit, nejlépe u národních statistických úřadů,  stomatologických komor apod., není zjevné jestli jde o přepočtené osoby (na celý úvazek) – srovnávat pouze srovnatelné</a:t>
            </a:r>
            <a:endParaRPr dirty="0"/>
          </a:p>
          <a:p>
            <a:pPr>
              <a:defRPr/>
            </a:pPr>
            <a:r>
              <a:rPr lang="cs-CZ" dirty="0"/>
              <a:t>Není vhodné použít např. dotaz počet (zubař OR “zubní lékař“ OR stomatolog)  </a:t>
            </a:r>
            <a:r>
              <a:rPr lang="cs-CZ" dirty="0" err="1"/>
              <a:t>site:uzis.cz</a:t>
            </a:r>
            <a:r>
              <a:rPr lang="cs-CZ" dirty="0"/>
              <a:t> , protože dokumenty </a:t>
            </a:r>
            <a:r>
              <a:rPr lang="cs-CZ" dirty="0" err="1"/>
              <a:t>uzis</a:t>
            </a:r>
            <a:r>
              <a:rPr lang="cs-CZ" dirty="0"/>
              <a:t>, které jsou jako </a:t>
            </a:r>
            <a:r>
              <a:rPr lang="cs-CZ" dirty="0" err="1"/>
              <a:t>pdf</a:t>
            </a:r>
            <a:r>
              <a:rPr lang="cs-CZ" dirty="0"/>
              <a:t> (Ročenka) nebo součástí nějaké databáze, 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plnotextově</a:t>
            </a:r>
            <a:r>
              <a:rPr lang="cs-CZ" dirty="0"/>
              <a:t> neprohledává, totéž počet (zubař OR “zubní lékař“ OR stomatolog)  </a:t>
            </a:r>
            <a:r>
              <a:rPr lang="cs-CZ" dirty="0" err="1"/>
              <a:t>site:czso.cz</a:t>
            </a:r>
            <a:r>
              <a:rPr lang="cs-CZ" dirty="0"/>
              <a:t> – neprohledává databáze ČSU, ale takový dotaz může navést správným směrem (ukázat příklad s czso.cz)</a:t>
            </a:r>
            <a:endParaRPr dirty="0"/>
          </a:p>
          <a:p>
            <a:pPr>
              <a:defRPr/>
            </a:pPr>
            <a:r>
              <a:rPr lang="cs-CZ" dirty="0"/>
              <a:t>Ročenka České stomatologické komory </a:t>
            </a:r>
            <a:r>
              <a:rPr lang="cs-CZ" dirty="0">
                <a:hlinkClick r:id="rId3" tooltip="https://old.dent.cz/publicfile/UXRPaXFiTWNQTzRyc1JmWkZDL0p6Ulh2WENYU3U3NTh3VG9jbWZGbHRORm4vWWZKS094SVI3Z01wSVkxenZ2MDhGdjlKZ2hLRkhLazdmWi9PZ3BPWHc9PQ=="/>
              </a:rPr>
              <a:t>https://old.dent.cz/publicfile/UXRPaXFiTWNQTzRyc1JmWkZDL0p6Ulh2WENYU3U3NTh3VG9jbWZGbHRORm4vWWZKS094SVI3Z01wSVkxenZ2MDhGdjlKZ2hLRkhLazdmWi9PZ3BPWHc9PQ==</a:t>
            </a:r>
            <a:endParaRPr lang="cs-CZ" dirty="0"/>
          </a:p>
          <a:p>
            <a:pPr>
              <a:defRPr/>
            </a:pPr>
            <a:r>
              <a:rPr lang="cs-CZ" dirty="0"/>
              <a:t>ČSU – Ročenka 2022 </a:t>
            </a:r>
            <a:r>
              <a:rPr lang="cs-CZ" dirty="0">
                <a:hlinkClick r:id="rId4" tooltip="khttps://www.czso.cz/documents/10180/171419384/32019822.pdf/8ac5e2b3-d4f3-44c5-aa3f-35909556d663?version=1.1"/>
              </a:rPr>
              <a:t>https://www.czso.cz/documents/10180/171419384/32019822.pdf/8ac5e2b3-d4f3-44c5-aa3f-35909556d663?version=1.1</a:t>
            </a:r>
            <a:endParaRPr lang="cs-CZ" dirty="0"/>
          </a:p>
          <a:p>
            <a:pPr>
              <a:defRPr/>
            </a:pPr>
            <a:r>
              <a:rPr lang="cs-CZ" dirty="0"/>
              <a:t>ÚZIS – Zdravotnická ročenka </a:t>
            </a:r>
            <a:r>
              <a:rPr lang="cs-CZ" dirty="0">
                <a:hlinkClick r:id="rId5" tooltip="1https://www.uzis.cz/res/f/008381/zdrroccz2019.pdf"/>
              </a:rPr>
              <a:t>https://www.uzis.cz/res/f/008381/zdrroccz2019.pdf</a:t>
            </a:r>
            <a:endParaRPr lang="cs-CZ" dirty="0"/>
          </a:p>
          <a:p>
            <a:pPr>
              <a:defRPr/>
            </a:pPr>
            <a:r>
              <a:rPr lang="cs-CZ" dirty="0" err="1"/>
              <a:t>Eurostat</a:t>
            </a:r>
            <a:r>
              <a:rPr lang="cs-CZ" dirty="0"/>
              <a:t> </a:t>
            </a:r>
            <a:r>
              <a:rPr lang="cs-CZ" dirty="0">
                <a:hlinkClick r:id="rId6" tooltip="Mhttps://ec.europa.eu/eurostat/databrowser/view/tps00045/default/table?lang=en"/>
              </a:rPr>
              <a:t>https://ec.europa.eu/eurostat/databrowser/view/tps00045/default/table?lang=en</a:t>
            </a:r>
            <a:endParaRPr lang="cs-C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 lIns="125301" tIns="62651" rIns="125301" bIns="62651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659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g853fbf5b44_0_7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49575" y="444500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60;g853fbf5b44_0_74:notes"/>
          <p:cNvSpPr>
            <a:spLocks noGrp="1"/>
          </p:cNvSpPr>
          <p:nvPr>
            <p:ph type="body" idx="1"/>
          </p:nvPr>
        </p:nvSpPr>
        <p:spPr bwMode="auto">
          <a:xfrm>
            <a:off x="1424897" y="4630460"/>
            <a:ext cx="11399175" cy="4386752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777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g853fbf5b44_0_7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733675" y="301625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60;g853fbf5b44_0_74:notes"/>
          <p:cNvSpPr>
            <a:spLocks noGrp="1"/>
          </p:cNvSpPr>
          <p:nvPr>
            <p:ph type="body" idx="1"/>
          </p:nvPr>
        </p:nvSpPr>
        <p:spPr bwMode="auto">
          <a:xfrm>
            <a:off x="1424897" y="4630461"/>
            <a:ext cx="8370292" cy="3186523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-CZ" dirty="0"/>
              <a:t>V průběhu</a:t>
            </a:r>
            <a:r>
              <a:rPr lang="cs-CZ" baseline="0" dirty="0"/>
              <a:t> </a:t>
            </a:r>
            <a:r>
              <a:rPr lang="cs" dirty="0"/>
              <a:t>workshopu</a:t>
            </a:r>
            <a:r>
              <a:rPr lang="cs" baseline="0" dirty="0"/>
              <a:t> na vás čeká i řada úkolů a otázek, protože chceme abyste byli co nejvíce aktivní a co nejvíce věcí si uvědomili a vyzkoušeli sami.</a:t>
            </a:r>
            <a:endParaRPr lang="cs" dirty="0"/>
          </a:p>
          <a:p>
            <a:pPr marL="0" indent="0">
              <a:buNone/>
              <a:defRPr/>
            </a:pPr>
            <a:r>
              <a:rPr lang="cs" dirty="0"/>
              <a:t>- </a:t>
            </a:r>
            <a:r>
              <a:rPr lang="cs-CZ" dirty="0"/>
              <a:t>S</a:t>
            </a:r>
            <a:r>
              <a:rPr lang="cs" dirty="0"/>
              <a:t>lide 1-3 – 5 min.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g853fbf5b44_0_7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49575" y="444500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60;g853fbf5b44_0_74:notes"/>
          <p:cNvSpPr>
            <a:spLocks noGrp="1"/>
          </p:cNvSpPr>
          <p:nvPr>
            <p:ph type="body" idx="1"/>
          </p:nvPr>
        </p:nvSpPr>
        <p:spPr bwMode="auto">
          <a:xfrm>
            <a:off x="1424897" y="4630460"/>
            <a:ext cx="11399175" cy="4386752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" dirty="0"/>
              <a:t>Praktická část teorie (budu ukazovat vyhledávání přímo na internetu)</a:t>
            </a:r>
            <a:endParaRPr dirty="0"/>
          </a:p>
          <a:p>
            <a:pPr marL="0" indent="0">
              <a:buNone/>
              <a:defRPr/>
            </a:pPr>
            <a:r>
              <a:rPr lang="cs-CZ" dirty="0"/>
              <a:t>S</a:t>
            </a:r>
            <a:r>
              <a:rPr lang="cs" dirty="0"/>
              <a:t>l.21-29 – 10 min.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78138" y="301625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156" y="4189338"/>
            <a:ext cx="8859780" cy="3995111"/>
          </a:xfrm>
        </p:spPr>
        <p:txBody>
          <a:bodyPr/>
          <a:lstStyle/>
          <a:p>
            <a:pPr marL="217535" indent="0">
              <a:buNone/>
              <a:defRPr/>
            </a:pPr>
            <a:r>
              <a:rPr lang="cs-CZ" dirty="0" err="1"/>
              <a:t>Slide</a:t>
            </a:r>
            <a:r>
              <a:rPr lang="cs-CZ" dirty="0"/>
              <a:t> 21 – 5 min.</a:t>
            </a:r>
          </a:p>
          <a:p>
            <a:pPr marL="217535" indent="0">
              <a:buNone/>
              <a:defRPr/>
            </a:pPr>
            <a:r>
              <a:rPr lang="cs-CZ" dirty="0"/>
              <a:t>Abyste byli schopni dobře vyhledávat, je nutné znát alespoň základní principy, které platí ve většině vyhledávácích systémů. </a:t>
            </a:r>
            <a:endParaRPr dirty="0"/>
          </a:p>
          <a:p>
            <a:pPr marL="217535" indent="0">
              <a:buNone/>
              <a:defRPr/>
            </a:pPr>
            <a:r>
              <a:rPr lang="cs-CZ" dirty="0"/>
              <a:t>Než začnete vyhledávat, je nutné se aspoň trochu v daném tématu zorientovat a</a:t>
            </a:r>
            <a:r>
              <a:rPr lang="pt-BR" dirty="0"/>
              <a:t> seznámit se s používanou terminologií</a:t>
            </a:r>
            <a:r>
              <a:rPr lang="cs-CZ" dirty="0"/>
              <a:t>. </a:t>
            </a:r>
          </a:p>
          <a:p>
            <a:pPr marL="217535" indent="0">
              <a:buNone/>
              <a:defRPr/>
            </a:pPr>
            <a:r>
              <a:rPr lang="cs-CZ" dirty="0"/>
              <a:t>Otázka</a:t>
            </a:r>
            <a:r>
              <a:rPr lang="cs-CZ" baseline="0" dirty="0"/>
              <a:t> – víte co jsou klíčová slova? Jaká klíčová slova byste zvolili pro naše téma? (na klik se pak zobrazí box s klíčovými slovy)</a:t>
            </a:r>
            <a:endParaRPr lang="cs-CZ" dirty="0"/>
          </a:p>
          <a:p>
            <a:pPr marL="217535" indent="0">
              <a:buNone/>
              <a:defRPr/>
            </a:pPr>
            <a:r>
              <a:rPr lang="cs-CZ" dirty="0"/>
              <a:t>V dnešní době nejběžnější vyhledávání v plných textech – musím používat termíny, které se používají.</a:t>
            </a:r>
            <a:endParaRPr dirty="0"/>
          </a:p>
          <a:p>
            <a:pPr marL="217535" indent="0">
              <a:buNone/>
              <a:defRPr/>
            </a:pPr>
            <a:r>
              <a:rPr lang="cs-CZ" dirty="0"/>
              <a:t>Někdy je používaných termínů pro jednu věc více  - zeptat se, jaká synonyma je napadnou ke slovu zubař….</a:t>
            </a:r>
          </a:p>
          <a:p>
            <a:pPr marL="217535" indent="0">
              <a:buNone/>
              <a:defRPr/>
            </a:pPr>
            <a:endParaRPr lang="cs-CZ" dirty="0"/>
          </a:p>
          <a:p>
            <a:pPr>
              <a:defRPr/>
            </a:pPr>
            <a:r>
              <a:rPr dirty="0" err="1"/>
              <a:t>Začněte</a:t>
            </a:r>
            <a:r>
              <a:rPr dirty="0"/>
              <a:t> </a:t>
            </a:r>
            <a:r>
              <a:rPr dirty="0" err="1"/>
              <a:t>wikipedií</a:t>
            </a:r>
            <a:r>
              <a:rPr dirty="0"/>
              <a:t> – </a:t>
            </a:r>
            <a:r>
              <a:rPr dirty="0" err="1"/>
              <a:t>terminologie</a:t>
            </a:r>
            <a:r>
              <a:rPr dirty="0"/>
              <a:t> – </a:t>
            </a:r>
            <a:r>
              <a:rPr dirty="0" err="1"/>
              <a:t>klíčová</a:t>
            </a:r>
            <a:r>
              <a:rPr dirty="0"/>
              <a:t> </a:t>
            </a:r>
            <a:r>
              <a:rPr dirty="0" err="1"/>
              <a:t>slova</a:t>
            </a:r>
            <a:r>
              <a:rPr dirty="0"/>
              <a:t> v ČJ, AJ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jiných</a:t>
            </a:r>
            <a:r>
              <a:rPr dirty="0"/>
              <a:t> </a:t>
            </a:r>
            <a:r>
              <a:rPr dirty="0" err="1"/>
              <a:t>jazycích</a:t>
            </a:r>
            <a:r>
              <a:rPr dirty="0"/>
              <a:t> + </a:t>
            </a:r>
            <a:r>
              <a:rPr dirty="0" err="1"/>
              <a:t>zdroje</a:t>
            </a:r>
            <a:r>
              <a:rPr dirty="0"/>
              <a:t>, z </a:t>
            </a:r>
            <a:r>
              <a:rPr dirty="0" err="1"/>
              <a:t>nichž</a:t>
            </a:r>
            <a:r>
              <a:rPr dirty="0"/>
              <a:t> </a:t>
            </a:r>
            <a:r>
              <a:rPr dirty="0" err="1"/>
              <a:t>čerpá</a:t>
            </a:r>
            <a:r>
              <a:rPr dirty="0"/>
              <a:t>.</a:t>
            </a:r>
          </a:p>
          <a:p>
            <a:pPr>
              <a:defRPr/>
            </a:pPr>
            <a:r>
              <a:rPr dirty="0" err="1"/>
              <a:t>Konzultujte</a:t>
            </a:r>
            <a:r>
              <a:rPr dirty="0"/>
              <a:t> </a:t>
            </a:r>
            <a:r>
              <a:rPr dirty="0" err="1"/>
              <a:t>vaši</a:t>
            </a:r>
            <a:r>
              <a:rPr dirty="0"/>
              <a:t> </a:t>
            </a:r>
            <a:r>
              <a:rPr dirty="0" err="1"/>
              <a:t>terminologii</a:t>
            </a:r>
            <a:r>
              <a:rPr dirty="0"/>
              <a:t> s </a:t>
            </a:r>
            <a:r>
              <a:rPr dirty="0" err="1"/>
              <a:t>tezaury</a:t>
            </a:r>
            <a:r>
              <a:rPr dirty="0"/>
              <a:t>, </a:t>
            </a:r>
            <a:r>
              <a:rPr dirty="0" err="1"/>
              <a:t>vytvořte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seznam</a:t>
            </a:r>
            <a:r>
              <a:rPr dirty="0"/>
              <a:t> </a:t>
            </a:r>
            <a:r>
              <a:rPr dirty="0" err="1"/>
              <a:t>klíčových</a:t>
            </a:r>
            <a:r>
              <a:rPr dirty="0"/>
              <a:t> </a:t>
            </a:r>
            <a:r>
              <a:rPr dirty="0" err="1"/>
              <a:t>slov</a:t>
            </a:r>
            <a:r>
              <a:rPr dirty="0"/>
              <a:t> (2-4, </a:t>
            </a:r>
            <a:r>
              <a:rPr dirty="0" err="1"/>
              <a:t>vyhněte</a:t>
            </a:r>
            <a:r>
              <a:rPr dirty="0"/>
              <a:t> se </a:t>
            </a:r>
            <a:r>
              <a:rPr dirty="0" err="1"/>
              <a:t>obecným</a:t>
            </a:r>
            <a:r>
              <a:rPr dirty="0"/>
              <a:t> </a:t>
            </a:r>
            <a:r>
              <a:rPr dirty="0" err="1"/>
              <a:t>slovům</a:t>
            </a:r>
            <a:r>
              <a:rPr dirty="0"/>
              <a:t>), </a:t>
            </a:r>
            <a:r>
              <a:rPr dirty="0" err="1"/>
              <a:t>pokuste</a:t>
            </a:r>
            <a:r>
              <a:rPr dirty="0"/>
              <a:t> se </a:t>
            </a:r>
            <a:r>
              <a:rPr dirty="0" err="1"/>
              <a:t>nalézt</a:t>
            </a:r>
            <a:r>
              <a:rPr dirty="0"/>
              <a:t> </a:t>
            </a:r>
            <a:r>
              <a:rPr dirty="0" err="1"/>
              <a:t>synonyma</a:t>
            </a:r>
            <a:r>
              <a:rPr dirty="0"/>
              <a:t> </a:t>
            </a:r>
            <a:r>
              <a:rPr dirty="0" err="1"/>
              <a:t>těchto</a:t>
            </a:r>
            <a:r>
              <a:rPr dirty="0"/>
              <a:t> </a:t>
            </a:r>
            <a:r>
              <a:rPr dirty="0" err="1"/>
              <a:t>klíčových</a:t>
            </a:r>
            <a:r>
              <a:rPr dirty="0"/>
              <a:t> </a:t>
            </a:r>
            <a:r>
              <a:rPr dirty="0" err="1"/>
              <a:t>slov</a:t>
            </a:r>
            <a:r>
              <a:rPr dirty="0"/>
              <a:t> (to se </a:t>
            </a:r>
            <a:r>
              <a:rPr dirty="0" err="1"/>
              <a:t>nejlépe</a:t>
            </a:r>
            <a:r>
              <a:rPr dirty="0"/>
              <a:t> </a:t>
            </a:r>
            <a:r>
              <a:rPr dirty="0" err="1"/>
              <a:t>dělá</a:t>
            </a:r>
            <a:r>
              <a:rPr dirty="0"/>
              <a:t> </a:t>
            </a:r>
            <a:r>
              <a:rPr dirty="0" err="1"/>
              <a:t>čtením</a:t>
            </a:r>
            <a:r>
              <a:rPr dirty="0"/>
              <a:t> </a:t>
            </a:r>
            <a:r>
              <a:rPr dirty="0" err="1"/>
              <a:t>odborné</a:t>
            </a:r>
            <a:r>
              <a:rPr dirty="0"/>
              <a:t> </a:t>
            </a:r>
            <a:r>
              <a:rPr dirty="0" err="1"/>
              <a:t>literatury</a:t>
            </a:r>
            <a:r>
              <a:rPr dirty="0"/>
              <a:t>) – </a:t>
            </a:r>
            <a:r>
              <a:rPr dirty="0" err="1"/>
              <a:t>postupně</a:t>
            </a:r>
            <a:r>
              <a:rPr dirty="0"/>
              <a:t> </a:t>
            </a:r>
            <a:r>
              <a:rPr dirty="0" err="1"/>
              <a:t>svá</a:t>
            </a:r>
            <a:r>
              <a:rPr dirty="0"/>
              <a:t> </a:t>
            </a:r>
            <a:r>
              <a:rPr dirty="0" err="1"/>
              <a:t>klíčová</a:t>
            </a:r>
            <a:r>
              <a:rPr dirty="0"/>
              <a:t> </a:t>
            </a:r>
            <a:r>
              <a:rPr dirty="0" err="1"/>
              <a:t>slova</a:t>
            </a:r>
            <a:r>
              <a:rPr dirty="0"/>
              <a:t> </a:t>
            </a:r>
            <a:r>
              <a:rPr dirty="0" err="1"/>
              <a:t>zpřesňujte</a:t>
            </a:r>
            <a:r>
              <a:rPr dirty="0"/>
              <a:t>.</a:t>
            </a:r>
          </a:p>
          <a:p>
            <a:pPr>
              <a:defRPr/>
            </a:pPr>
            <a:r>
              <a:rPr dirty="0" err="1"/>
              <a:t>Najděte</a:t>
            </a:r>
            <a:r>
              <a:rPr dirty="0"/>
              <a:t> a </a:t>
            </a:r>
            <a:r>
              <a:rPr dirty="0" err="1"/>
              <a:t>přečtěte</a:t>
            </a:r>
            <a:r>
              <a:rPr dirty="0"/>
              <a:t> </a:t>
            </a:r>
            <a:r>
              <a:rPr dirty="0" err="1"/>
              <a:t>odborné</a:t>
            </a:r>
            <a:r>
              <a:rPr dirty="0"/>
              <a:t> </a:t>
            </a:r>
            <a:r>
              <a:rPr dirty="0" err="1"/>
              <a:t>práce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pro </a:t>
            </a:r>
            <a:r>
              <a:rPr dirty="0" err="1"/>
              <a:t>dané</a:t>
            </a:r>
            <a:r>
              <a:rPr dirty="0"/>
              <a:t> </a:t>
            </a:r>
            <a:r>
              <a:rPr dirty="0" err="1"/>
              <a:t>téma</a:t>
            </a:r>
            <a:r>
              <a:rPr dirty="0"/>
              <a:t> </a:t>
            </a:r>
            <a:r>
              <a:rPr dirty="0" err="1"/>
              <a:t>zásadní</a:t>
            </a:r>
            <a:r>
              <a:rPr dirty="0"/>
              <a:t>. 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 lIns="125301" tIns="62651" rIns="125301" bIns="62651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331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92;g853fbf5b44_0_10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49575" y="373063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93;g853fbf5b44_0_104:notes"/>
          <p:cNvSpPr>
            <a:spLocks noGrp="1"/>
          </p:cNvSpPr>
          <p:nvPr>
            <p:ph type="body" idx="1"/>
          </p:nvPr>
        </p:nvSpPr>
        <p:spPr bwMode="auto">
          <a:xfrm>
            <a:off x="935407" y="4630461"/>
            <a:ext cx="8859782" cy="3471888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-CZ" dirty="0" err="1"/>
              <a:t>Slidy</a:t>
            </a:r>
            <a:r>
              <a:rPr lang="cs-CZ" dirty="0"/>
              <a:t> 22-24 – 5-10 min.</a:t>
            </a:r>
          </a:p>
          <a:p>
            <a:pPr marL="0" indent="0">
              <a:buNone/>
              <a:defRPr/>
            </a:pPr>
            <a:r>
              <a:rPr lang="cs-CZ" dirty="0"/>
              <a:t>Existují různé nástroje, které vám mohou s klíčovými slovy pomoci:</a:t>
            </a:r>
          </a:p>
          <a:p>
            <a:pPr marL="0" indent="0">
              <a:buNone/>
              <a:defRPr/>
            </a:pPr>
            <a:r>
              <a:rPr lang="cs-CZ" dirty="0"/>
              <a:t>Ukázat wiki (stomatologie), přepínání jazyků, </a:t>
            </a:r>
          </a:p>
          <a:p>
            <a:pPr marL="0" indent="0">
              <a:buNone/>
              <a:defRPr/>
            </a:pPr>
            <a:r>
              <a:rPr lang="cs-CZ" dirty="0"/>
              <a:t>- zmínit statistický úřad a jiné instituce, které vydávají ročenky/statistiky (zpravidla dvoujazyčně) – dobré zdroje klíčových slov (i dat) – někdy časově náročnější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695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1;g853fbf5b44_0_116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517775" y="444500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102;g853fbf5b44_0_116:notes"/>
          <p:cNvSpPr>
            <a:spLocks noGrp="1"/>
          </p:cNvSpPr>
          <p:nvPr>
            <p:ph type="body" idx="1"/>
          </p:nvPr>
        </p:nvSpPr>
        <p:spPr bwMode="auto">
          <a:xfrm>
            <a:off x="778991" y="4630461"/>
            <a:ext cx="9016199" cy="3662132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-CZ" dirty="0"/>
              <a:t>Ve chvíli, kdy máte nějaká klíčová slova popisující to, co hledáte, může začít tvořit vyhledávací dotaz. </a:t>
            </a:r>
          </a:p>
          <a:p>
            <a:pPr marL="0" indent="0">
              <a:buNone/>
              <a:defRPr/>
            </a:pPr>
            <a:r>
              <a:rPr lang="cs-CZ" dirty="0"/>
              <a:t>Dotaz: používá</a:t>
            </a:r>
            <a:r>
              <a:rPr lang="cs-CZ" baseline="0" dirty="0"/>
              <a:t> někdo z vás při vyhledávání některé z těchto operátorů, znaků?</a:t>
            </a:r>
          </a:p>
          <a:p>
            <a:pPr marL="0" indent="0">
              <a:buNone/>
              <a:defRPr/>
            </a:pPr>
            <a:r>
              <a:rPr lang="cs-CZ" baseline="0" dirty="0"/>
              <a:t>Pak projít postupně – na klik se zobrazí vysvětlení</a:t>
            </a:r>
            <a:endParaRPr lang="cs" dirty="0"/>
          </a:p>
          <a:p>
            <a:pPr marL="0" indent="0">
              <a:buNone/>
              <a:defRPr/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3625993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49575" y="373063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1289892" y="4824076"/>
            <a:ext cx="7586244" cy="1521948"/>
          </a:xfrm>
        </p:spPr>
        <p:txBody>
          <a:bodyPr/>
          <a:lstStyle/>
          <a:p>
            <a:pPr marL="217535" indent="0" defTabSz="1253007">
              <a:buNone/>
              <a:defRPr/>
            </a:pPr>
            <a:r>
              <a:rPr lang="cs-CZ" dirty="0"/>
              <a:t>Vyhledávací dotazy pro jednotlivé databáze/vyhledávače se mohou mírně lišit. Probrat specifika Googlu + praktická ukázka později.</a:t>
            </a:r>
          </a:p>
          <a:p>
            <a:pPr marL="626503" indent="-408968" defTabSz="1253007">
              <a:defRPr/>
            </a:pPr>
            <a:r>
              <a:rPr lang="cs-CZ" dirty="0"/>
              <a:t>("</a:t>
            </a:r>
            <a:r>
              <a:rPr lang="cs-CZ" dirty="0" err="1"/>
              <a:t>dental</a:t>
            </a:r>
            <a:r>
              <a:rPr lang="cs-CZ" dirty="0"/>
              <a:t> care" OR "oral </a:t>
            </a:r>
            <a:r>
              <a:rPr lang="cs-CZ" dirty="0" err="1"/>
              <a:t>healthcare</a:t>
            </a:r>
            <a:r>
              <a:rPr lang="cs-CZ" dirty="0"/>
              <a:t>") </a:t>
            </a:r>
            <a:r>
              <a:rPr lang="cs-CZ" dirty="0" err="1"/>
              <a:t>system</a:t>
            </a:r>
            <a:r>
              <a:rPr lang="cs-CZ" dirty="0"/>
              <a:t> ("</a:t>
            </a:r>
            <a:r>
              <a:rPr lang="cs-CZ" dirty="0" err="1"/>
              <a:t>united</a:t>
            </a:r>
            <a:r>
              <a:rPr lang="cs-CZ" dirty="0"/>
              <a:t> </a:t>
            </a:r>
            <a:r>
              <a:rPr lang="cs-CZ" dirty="0" err="1"/>
              <a:t>kingdom</a:t>
            </a:r>
            <a:r>
              <a:rPr lang="cs-CZ" dirty="0"/>
              <a:t>" OR "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britain</a:t>
            </a:r>
            <a:r>
              <a:rPr lang="cs-CZ" dirty="0"/>
              <a:t>")</a:t>
            </a:r>
            <a:endParaRPr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733675" y="373063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1289892" y="4824076"/>
            <a:ext cx="7586244" cy="1521948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Slidy</a:t>
            </a:r>
            <a:r>
              <a:rPr lang="cs-CZ" dirty="0"/>
              <a:t> 25-31 – 10 min.</a:t>
            </a:r>
          </a:p>
          <a:p>
            <a:pPr>
              <a:defRPr/>
            </a:pPr>
            <a:r>
              <a:rPr lang="cs-CZ" dirty="0"/>
              <a:t>Před</a:t>
            </a:r>
            <a:r>
              <a:rPr lang="cs-CZ" baseline="0" dirty="0"/>
              <a:t> přestávkou jsme si už říkali, že řadu</a:t>
            </a:r>
            <a:r>
              <a:rPr lang="cs-CZ" dirty="0"/>
              <a:t> informací v dnešní</a:t>
            </a:r>
            <a:r>
              <a:rPr lang="cs-CZ" baseline="0" dirty="0"/>
              <a:t> době</a:t>
            </a:r>
            <a:r>
              <a:rPr lang="cs-CZ" dirty="0"/>
              <a:t> hledáme přes </a:t>
            </a:r>
            <a:r>
              <a:rPr lang="cs-CZ" dirty="0" err="1"/>
              <a:t>google</a:t>
            </a:r>
            <a:r>
              <a:rPr lang="cs-CZ" dirty="0"/>
              <a:t> a jeho části, takže se za chvilku vrhneme na praktické vyhledávání,</a:t>
            </a:r>
            <a:r>
              <a:rPr lang="cs-CZ" baseline="0" dirty="0"/>
              <a:t> ale jen pro připomenutí, kde co v rámci Googlu hledat</a:t>
            </a:r>
            <a:r>
              <a:rPr lang="cs-CZ" dirty="0"/>
              <a:t>– tady začíná praktická ukázka Google, Google </a:t>
            </a:r>
            <a:r>
              <a:rPr lang="cs-CZ" dirty="0" err="1"/>
              <a:t>Books</a:t>
            </a:r>
            <a:r>
              <a:rPr lang="cs-CZ" dirty="0"/>
              <a:t>, Google </a:t>
            </a:r>
            <a:r>
              <a:rPr lang="cs-CZ" dirty="0" err="1"/>
              <a:t>Scholar</a:t>
            </a:r>
            <a:r>
              <a:rPr lang="cs-CZ" dirty="0"/>
              <a:t> (popsané na </a:t>
            </a:r>
            <a:r>
              <a:rPr lang="cs-CZ" dirty="0" err="1"/>
              <a:t>slidech</a:t>
            </a:r>
            <a:r>
              <a:rPr lang="cs-CZ" dirty="0"/>
              <a:t> 26-31, tyto </a:t>
            </a:r>
            <a:r>
              <a:rPr lang="cs-CZ" dirty="0" err="1"/>
              <a:t>slidy</a:t>
            </a:r>
            <a:r>
              <a:rPr lang="cs-CZ" dirty="0"/>
              <a:t> přeskočíme –</a:t>
            </a:r>
            <a:r>
              <a:rPr lang="cs-CZ" baseline="0" dirty="0"/>
              <a:t> v prezentaci jsou proto, aby i tyto informace uživatelé v prezentaci měli</a:t>
            </a:r>
            <a:r>
              <a:rPr lang="cs-CZ" dirty="0"/>
              <a:t>) </a:t>
            </a:r>
            <a:endParaRPr dirty="0"/>
          </a:p>
          <a:p>
            <a:pPr marL="535198" indent="-349366" defTabSz="1070397">
              <a:defRPr/>
            </a:pPr>
            <a:r>
              <a:rPr lang="cs-CZ" dirty="0"/>
              <a:t>Jak funguje vyhledávač (</a:t>
            </a:r>
            <a:r>
              <a:rPr lang="cs-CZ" dirty="0" err="1"/>
              <a:t>google</a:t>
            </a:r>
            <a:r>
              <a:rPr lang="cs-CZ" dirty="0"/>
              <a:t>) https://www.google.com/intl/cs/search/howsearchworks/crawling-indexing/</a:t>
            </a:r>
            <a:endParaRPr dirty="0"/>
          </a:p>
          <a:p>
            <a:pPr marL="185833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064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2238" y="517525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1289892" y="4919197"/>
            <a:ext cx="7586244" cy="1426827"/>
          </a:xfrm>
        </p:spPr>
        <p:txBody>
          <a:bodyPr/>
          <a:lstStyle/>
          <a:p>
            <a:pPr>
              <a:defRPr/>
            </a:pPr>
            <a:r>
              <a:rPr lang="cs-CZ" dirty="0"/>
              <a:t>Naživo ukázat příklad: počet (zubař OR "zubní lékař“ OR stomatolog) statistika </a:t>
            </a:r>
            <a:r>
              <a:rPr lang="cs-CZ" dirty="0" err="1"/>
              <a:t>site:czso.cz</a:t>
            </a:r>
            <a:endParaRPr lang="cs-CZ" dirty="0"/>
          </a:p>
          <a:p>
            <a:pPr>
              <a:defRPr/>
            </a:pPr>
            <a:r>
              <a:rPr lang="cs-CZ" dirty="0"/>
              <a:t>U hledání obrázků a knížek: (zubař OR "zubní lékař“ OR stomatolog) nebo anglicky </a:t>
            </a:r>
            <a:r>
              <a:rPr lang="cs-CZ" dirty="0" err="1"/>
              <a:t>dentist</a:t>
            </a:r>
            <a:r>
              <a:rPr lang="cs-CZ" dirty="0"/>
              <a:t> OR </a:t>
            </a:r>
            <a:r>
              <a:rPr lang="cs-CZ" dirty="0" err="1"/>
              <a:t>stomatologist</a:t>
            </a:r>
            <a:endParaRPr 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973388" y="347663"/>
            <a:ext cx="6437312" cy="36210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289892" y="5299684"/>
            <a:ext cx="7586244" cy="1046340"/>
          </a:xfrm>
        </p:spPr>
        <p:txBody>
          <a:bodyPr/>
          <a:lstStyle/>
          <a:p>
            <a:r>
              <a:rPr lang="cs-CZ" dirty="0"/>
              <a:t>("</a:t>
            </a:r>
            <a:r>
              <a:rPr lang="cs-CZ" dirty="0" err="1"/>
              <a:t>dental</a:t>
            </a:r>
            <a:r>
              <a:rPr lang="cs-CZ" dirty="0"/>
              <a:t> care" OR stomatology OR "</a:t>
            </a:r>
            <a:r>
              <a:rPr lang="cs-CZ" dirty="0" err="1"/>
              <a:t>dental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") (</a:t>
            </a:r>
            <a:r>
              <a:rPr lang="cs-CZ" dirty="0" err="1"/>
              <a:t>pediatric</a:t>
            </a:r>
            <a:r>
              <a:rPr lang="cs-CZ" baseline="0" dirty="0"/>
              <a:t> OR </a:t>
            </a:r>
            <a:r>
              <a:rPr lang="cs-CZ" baseline="0" dirty="0" err="1"/>
              <a:t>children</a:t>
            </a:r>
            <a:r>
              <a:rPr lang="cs-CZ" baseline="0" dirty="0"/>
              <a:t>) (</a:t>
            </a:r>
            <a:r>
              <a:rPr lang="cs-CZ" baseline="0" dirty="0" err="1"/>
              <a:t>autism</a:t>
            </a:r>
            <a:r>
              <a:rPr lang="cs-CZ" baseline="0" dirty="0"/>
              <a:t> OR </a:t>
            </a:r>
            <a:r>
              <a:rPr lang="cs-CZ" baseline="0" dirty="0" err="1"/>
              <a:t>autistic</a:t>
            </a:r>
            <a:r>
              <a:rPr lang="cs-CZ" baseline="0" dirty="0"/>
              <a:t>)</a:t>
            </a:r>
            <a:br>
              <a:rPr lang="cs-CZ" baseline="0" dirty="0"/>
            </a:br>
            <a:r>
              <a:rPr lang="cs-CZ" baseline="0" dirty="0"/>
              <a:t>nebo </a:t>
            </a:r>
            <a:r>
              <a:rPr lang="cs-CZ" baseline="0" dirty="0" err="1"/>
              <a:t>preschool</a:t>
            </a:r>
            <a:r>
              <a:rPr lang="cs-CZ" baseline="0" dirty="0"/>
              <a:t> </a:t>
            </a:r>
            <a:r>
              <a:rPr lang="cs-CZ" baseline="0" dirty="0" err="1"/>
              <a:t>children</a:t>
            </a:r>
            <a:r>
              <a:rPr lang="cs-CZ" baseline="0" dirty="0"/>
              <a:t>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114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960688" y="347663"/>
            <a:ext cx="6602412" cy="37147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289892" y="4919197"/>
            <a:ext cx="7586244" cy="142682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668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954338" y="347663"/>
            <a:ext cx="6670675" cy="37528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289892" y="5299684"/>
            <a:ext cx="7586244" cy="104634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70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g853fbf5b44_0_7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05113" y="123825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60;g853fbf5b44_0_74:notes"/>
          <p:cNvSpPr>
            <a:spLocks noGrp="1"/>
          </p:cNvSpPr>
          <p:nvPr>
            <p:ph type="body" idx="1"/>
          </p:nvPr>
        </p:nvSpPr>
        <p:spPr bwMode="auto">
          <a:xfrm>
            <a:off x="664223" y="3777737"/>
            <a:ext cx="8426301" cy="3662132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-CZ" sz="1200" dirty="0"/>
              <a:t>Úvod – zjednodušený postup při psaní práce</a:t>
            </a:r>
            <a:endParaRPr sz="1200" dirty="0"/>
          </a:p>
          <a:p>
            <a:pPr marL="200699" indent="-200699" defTabSz="1070397">
              <a:defRPr/>
            </a:pPr>
            <a:r>
              <a:rPr lang="cs-CZ" sz="1200" dirty="0"/>
              <a:t>Nejprve si určete téma, které vás zajímá (budete se jím zabývat poměrně dlouho) a bude zajímavé/přínosné i pro ostatní. </a:t>
            </a:r>
            <a:endParaRPr sz="1200" dirty="0"/>
          </a:p>
          <a:p>
            <a:pPr marL="735898" lvl="1" indent="-200699">
              <a:defRPr/>
            </a:pPr>
            <a:r>
              <a:rPr lang="cs-CZ" sz="1200" dirty="0"/>
              <a:t>Nevybírejte téma, které je zcela nové nebo okrajové/zvláštní – nemusí pro něj být dostatek odborných zdrojů </a:t>
            </a:r>
            <a:endParaRPr sz="1200" dirty="0"/>
          </a:p>
          <a:p>
            <a:pPr marL="735898" lvl="1" indent="-200699">
              <a:defRPr/>
            </a:pPr>
            <a:r>
              <a:rPr lang="cs-CZ" sz="1200" dirty="0"/>
              <a:t>Téma nesmí být příliš široké, volte téma, které jste schopni do hloubky zpracovat x téma nesmí být příliš úzké, abyste měli o čem psát</a:t>
            </a:r>
            <a:endParaRPr sz="1200" dirty="0"/>
          </a:p>
          <a:p>
            <a:pPr marL="735898" lvl="1" indent="-200699" defTabSz="1070397">
              <a:defRPr/>
            </a:pPr>
            <a:r>
              <a:rPr lang="cs-CZ" sz="1200" dirty="0"/>
              <a:t>Vybírejte téma, ke kterému jste schopni získat potřebné údaje/informace, a/nebo o něm hodně víte (na začátku si udělejte rešerši, zorientujte se)</a:t>
            </a:r>
            <a:endParaRPr sz="1200" dirty="0"/>
          </a:p>
          <a:p>
            <a:pPr marL="535198" indent="-349366">
              <a:defRPr/>
            </a:pPr>
            <a:r>
              <a:rPr lang="cs-CZ" sz="1200" dirty="0"/>
              <a:t>Předtím, než zformulujete svou výzkumnou otázku, seznamte se s tím, co bylo o vašem tématu napsáno a jak v podobných případech postupovali jiní.</a:t>
            </a:r>
            <a:endParaRPr sz="1200" dirty="0"/>
          </a:p>
          <a:p>
            <a:pPr marL="535198" indent="-349366" defTabSz="1070397">
              <a:defRPr/>
            </a:pPr>
            <a:r>
              <a:rPr lang="cs-CZ" sz="1200" dirty="0"/>
              <a:t>Ujasněte si, jaký typ informací budete potřebovat (statistiky, produktové specifikace, finanční informace, odborné studie,...) a zda jste schopni je získat.</a:t>
            </a:r>
            <a:endParaRPr sz="1200" dirty="0"/>
          </a:p>
          <a:p>
            <a:pPr marL="535198" indent="-349366" defTabSz="1070397">
              <a:defRPr/>
            </a:pPr>
            <a:r>
              <a:rPr lang="cs-CZ" sz="1200" dirty="0"/>
              <a:t>Rozhodněte se, jak budete k tématu přistupovat vy – komparace vs. případová studie vs. váš vlastní výzkum, časové/geografické omezení atd.</a:t>
            </a:r>
            <a:endParaRPr sz="1200" dirty="0"/>
          </a:p>
          <a:p>
            <a:pPr>
              <a:defRPr/>
            </a:pPr>
            <a:r>
              <a:rPr lang="cs-CZ" sz="1200" dirty="0"/>
              <a:t>Rozhodněte se, jaká bude vaše metodologie, postup v praktické části práce.</a:t>
            </a:r>
            <a:endParaRPr sz="1200" dirty="0"/>
          </a:p>
          <a:p>
            <a:pPr marL="200699" indent="-200699"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005138" y="347663"/>
            <a:ext cx="6096000" cy="34305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289892" y="5394806"/>
            <a:ext cx="7586244" cy="95121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334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019425" y="347663"/>
            <a:ext cx="5927725" cy="33353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289892" y="5014319"/>
            <a:ext cx="7586244" cy="133170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416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94063" y="449263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1017221" y="4348467"/>
            <a:ext cx="8191674" cy="3709745"/>
          </a:xfrm>
        </p:spPr>
        <p:txBody>
          <a:bodyPr/>
          <a:lstStyle/>
          <a:p>
            <a:pPr marL="158750" indent="0">
              <a:buNone/>
              <a:defRPr/>
            </a:pPr>
            <a:r>
              <a:rPr lang="cs-CZ" dirty="0" err="1"/>
              <a:t>Slide</a:t>
            </a:r>
            <a:r>
              <a:rPr lang="cs-CZ" dirty="0"/>
              <a:t> 32 – 5 min.</a:t>
            </a:r>
          </a:p>
          <a:p>
            <a:pPr>
              <a:defRPr/>
            </a:pPr>
            <a:r>
              <a:rPr lang="cs-CZ" dirty="0"/>
              <a:t>Ukázat tento </a:t>
            </a:r>
            <a:r>
              <a:rPr lang="cs-CZ" dirty="0" err="1"/>
              <a:t>slide</a:t>
            </a:r>
            <a:r>
              <a:rPr lang="cs-CZ" dirty="0"/>
              <a:t> a pak rychle vyhledávač NTK, katalog NTK, el. databáze a knihovny.cz, případně i </a:t>
            </a:r>
            <a:r>
              <a:rPr lang="cs-CZ" dirty="0" err="1"/>
              <a:t>SciHub</a:t>
            </a:r>
            <a:endParaRPr lang="cs-CZ" dirty="0"/>
          </a:p>
          <a:p>
            <a:pPr>
              <a:defRPr/>
            </a:pPr>
            <a:r>
              <a:rPr lang="cs-CZ" dirty="0"/>
              <a:t>Vyhledávač NTK: </a:t>
            </a:r>
            <a:r>
              <a:rPr lang="en-US" dirty="0"/>
              <a:t>(stomatology OR "dental care") AND (pediatric OR children) AND (autism OR autistic)</a:t>
            </a:r>
            <a:br>
              <a:rPr lang="cs-CZ" dirty="0"/>
            </a:br>
            <a:r>
              <a:rPr lang="cs-CZ" dirty="0"/>
              <a:t>- pak dát OPEN</a:t>
            </a:r>
            <a:r>
              <a:rPr lang="cs-CZ" baseline="0" dirty="0"/>
              <a:t> ACCESS</a:t>
            </a:r>
            <a:br>
              <a:rPr lang="cs-CZ" baseline="0" dirty="0"/>
            </a:br>
            <a:r>
              <a:rPr lang="cs-CZ" baseline="0" dirty="0"/>
              <a:t>- pak Plný text online</a:t>
            </a:r>
            <a:br>
              <a:rPr lang="cs-CZ" baseline="0" dirty="0"/>
            </a:br>
            <a:r>
              <a:rPr lang="cs-CZ" baseline="0" dirty="0"/>
              <a:t>- e-knihy</a:t>
            </a:r>
            <a:br>
              <a:rPr lang="cs-CZ" baseline="0" dirty="0"/>
            </a:br>
            <a:endParaRPr lang="cs-CZ" baseline="0" dirty="0"/>
          </a:p>
          <a:p>
            <a:pPr>
              <a:defRPr/>
            </a:pPr>
            <a:r>
              <a:rPr lang="cs-CZ" baseline="0" dirty="0"/>
              <a:t>Dojít k plnému textu</a:t>
            </a:r>
          </a:p>
          <a:p>
            <a:pPr>
              <a:defRPr/>
            </a:pPr>
            <a:r>
              <a:rPr lang="cs-CZ" baseline="0" dirty="0"/>
              <a:t>Knihovny.cz – stomatologie děti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g853fbf5b44_0_7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589213" y="228600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60;g853fbf5b44_0_74:notes"/>
          <p:cNvSpPr>
            <a:spLocks noGrp="1"/>
          </p:cNvSpPr>
          <p:nvPr>
            <p:ph type="body" idx="1"/>
          </p:nvPr>
        </p:nvSpPr>
        <p:spPr bwMode="auto">
          <a:xfrm>
            <a:off x="1424897" y="4630461"/>
            <a:ext cx="8370292" cy="3471888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-CZ" dirty="0"/>
              <a:t>Ú</a:t>
            </a:r>
            <a:r>
              <a:rPr lang="cs" dirty="0"/>
              <a:t>kol č. 1 – slide 34 – 10-15 min.</a:t>
            </a:r>
            <a:endParaRPr dirty="0"/>
          </a:p>
          <a:p>
            <a:pPr marL="0" indent="0">
              <a:buNone/>
              <a:defRPr/>
            </a:pPr>
            <a:r>
              <a:rPr lang="cs" dirty="0"/>
              <a:t>Úkol č. 2 – slide 40-41 – 15-20 min.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118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427538" y="68263"/>
            <a:ext cx="5181600" cy="2916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320011" y="2749179"/>
            <a:ext cx="9619670" cy="4045322"/>
          </a:xfrm>
        </p:spPr>
        <p:txBody>
          <a:bodyPr/>
          <a:lstStyle/>
          <a:p>
            <a:pPr marL="185833" indent="0">
              <a:buNone/>
              <a:defRPr/>
            </a:pPr>
            <a:r>
              <a:rPr lang="cs-CZ" sz="1050" dirty="0"/>
              <a:t>Tato aktivita s vyhodnocením –10-15 min. </a:t>
            </a:r>
          </a:p>
          <a:p>
            <a:pPr marL="185833" indent="0">
              <a:buNone/>
              <a:defRPr/>
            </a:pPr>
            <a:r>
              <a:rPr lang="cs-CZ" sz="1050" dirty="0"/>
              <a:t>Každá skupinka/jedinec</a:t>
            </a:r>
            <a:r>
              <a:rPr lang="cs-CZ" sz="1050" baseline="0" dirty="0"/>
              <a:t> si vybere jedno téma – </a:t>
            </a:r>
            <a:r>
              <a:rPr lang="cs-CZ" sz="1050" dirty="0"/>
              <a:t>my budeme chodit mezi nimi, ukáží nám své výsledky</a:t>
            </a:r>
            <a:r>
              <a:rPr lang="cs-CZ" sz="1050" baseline="0" dirty="0"/>
              <a:t> a postup. Pak shrnutí – na jaké problémy narazili, co je zaujalo</a:t>
            </a:r>
            <a:endParaRPr sz="1050" dirty="0"/>
          </a:p>
          <a:p>
            <a:pPr marL="401399" indent="-401399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/>
              <a:t>Historický vývoj zaměstnaneckých výhod/benefitů - "</a:t>
            </a:r>
            <a:r>
              <a:rPr lang="cs-CZ" sz="1050" dirty="0" err="1"/>
              <a:t>employee</a:t>
            </a:r>
            <a:r>
              <a:rPr lang="cs-CZ" sz="1050" dirty="0"/>
              <a:t> benefit" </a:t>
            </a:r>
            <a:r>
              <a:rPr lang="cs-CZ" sz="1050" dirty="0" err="1"/>
              <a:t>history</a:t>
            </a:r>
            <a:r>
              <a:rPr lang="cs-CZ" sz="1050" dirty="0"/>
              <a:t> </a:t>
            </a:r>
            <a:r>
              <a:rPr lang="cs-CZ" sz="1050" dirty="0" err="1"/>
              <a:t>development</a:t>
            </a:r>
            <a:endParaRPr lang="cs-CZ" sz="1050" dirty="0"/>
          </a:p>
          <a:p>
            <a:pPr marL="401399" indent="-401399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/>
              <a:t>Role marketingu v politice - </a:t>
            </a:r>
            <a:r>
              <a:rPr lang="en-US" sz="1050" dirty="0"/>
              <a:t>"marketing in politics" OR "political marketing"</a:t>
            </a:r>
            <a:endParaRPr lang="cs-CZ" sz="1050" dirty="0"/>
          </a:p>
          <a:p>
            <a:pPr marL="401399" indent="-401399" defTabSz="1070397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/>
              <a:t>Důvody pro nutkavé nakupování/závislost na nakupování (</a:t>
            </a:r>
            <a:r>
              <a:rPr lang="cs-CZ" sz="1050" dirty="0" err="1"/>
              <a:t>Shopaholismus</a:t>
            </a:r>
            <a:r>
              <a:rPr lang="cs-CZ" sz="1050" dirty="0"/>
              <a:t>, </a:t>
            </a:r>
            <a:r>
              <a:rPr lang="cs-CZ" sz="1050" dirty="0" err="1"/>
              <a:t>compulsive</a:t>
            </a:r>
            <a:r>
              <a:rPr lang="cs-CZ" sz="1050" dirty="0"/>
              <a:t> </a:t>
            </a:r>
            <a:r>
              <a:rPr lang="cs-CZ" sz="1050" dirty="0" err="1"/>
              <a:t>buying</a:t>
            </a:r>
            <a:r>
              <a:rPr lang="cs-CZ" sz="1050" dirty="0"/>
              <a:t>, shopping </a:t>
            </a:r>
            <a:r>
              <a:rPr lang="cs-CZ" sz="1050" dirty="0" err="1"/>
              <a:t>addiction</a:t>
            </a:r>
            <a:r>
              <a:rPr lang="cs-CZ" sz="1050" dirty="0"/>
              <a:t>) - </a:t>
            </a:r>
            <a:r>
              <a:rPr lang="en-US" sz="1050" dirty="0"/>
              <a:t>("compulsive buying" OR shopaholic OR "shopping addiction") reason</a:t>
            </a:r>
            <a:endParaRPr lang="cs-CZ" sz="1050" dirty="0"/>
          </a:p>
          <a:p>
            <a:pPr marL="401399" indent="-401399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/>
              <a:t>Ekonomický model(y) </a:t>
            </a:r>
            <a:r>
              <a:rPr lang="cs-CZ" sz="1050" dirty="0" err="1"/>
              <a:t>multi-level</a:t>
            </a:r>
            <a:r>
              <a:rPr lang="cs-CZ" sz="1050" dirty="0"/>
              <a:t> marketingu - </a:t>
            </a:r>
            <a:r>
              <a:rPr lang="cs-CZ" sz="1050" dirty="0" err="1"/>
              <a:t>economic</a:t>
            </a:r>
            <a:r>
              <a:rPr lang="cs-CZ" sz="1050" dirty="0"/>
              <a:t> model "</a:t>
            </a:r>
            <a:r>
              <a:rPr lang="cs-CZ" sz="1050" dirty="0" err="1"/>
              <a:t>multi-level</a:t>
            </a:r>
            <a:r>
              <a:rPr lang="cs-CZ" sz="1050" dirty="0"/>
              <a:t> marketing"</a:t>
            </a:r>
            <a:endParaRPr sz="1050" dirty="0"/>
          </a:p>
          <a:p>
            <a:pPr marL="401399" indent="-401399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/>
              <a:t>Korupční jednání v politice v evropských zemích - </a:t>
            </a:r>
            <a:r>
              <a:rPr lang="cs-CZ" sz="1050" dirty="0" err="1"/>
              <a:t>corruption</a:t>
            </a:r>
            <a:r>
              <a:rPr lang="cs-CZ" sz="1050" dirty="0"/>
              <a:t> (</a:t>
            </a:r>
            <a:r>
              <a:rPr lang="cs-CZ" sz="1050" dirty="0" err="1"/>
              <a:t>government</a:t>
            </a:r>
            <a:r>
              <a:rPr lang="cs-CZ" sz="1050" dirty="0"/>
              <a:t> OR </a:t>
            </a:r>
            <a:r>
              <a:rPr lang="cs-CZ" sz="1050" dirty="0" err="1"/>
              <a:t>politics</a:t>
            </a:r>
            <a:r>
              <a:rPr lang="cs-CZ" sz="1050" dirty="0"/>
              <a:t>) </a:t>
            </a:r>
            <a:r>
              <a:rPr lang="cs-CZ" sz="1050" dirty="0" err="1"/>
              <a:t>europe</a:t>
            </a:r>
            <a:endParaRPr lang="cs-CZ" sz="1050" dirty="0"/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>
                <a:latin typeface="Open Sans"/>
              </a:rPr>
              <a:t>Vliv používání dentálních nití na výskyt paradontózy - </a:t>
            </a:r>
            <a:r>
              <a:rPr lang="en-US" sz="1050" dirty="0">
                <a:latin typeface="Open Sans"/>
              </a:rPr>
              <a:t>"dental floss" (</a:t>
            </a:r>
            <a:r>
              <a:rPr lang="en-US" sz="1050" dirty="0" err="1">
                <a:latin typeface="Open Sans"/>
              </a:rPr>
              <a:t>parodontitis</a:t>
            </a:r>
            <a:r>
              <a:rPr lang="en-US" sz="1050" dirty="0">
                <a:latin typeface="Open Sans"/>
              </a:rPr>
              <a:t> OR "periodontal disease" OR periodontitis)</a:t>
            </a:r>
            <a:endParaRPr lang="cs-CZ" sz="1050" dirty="0">
              <a:latin typeface="Open Sans"/>
            </a:endParaRPr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>
                <a:latin typeface="Open Sans"/>
              </a:rPr>
              <a:t>Doporučená frekvence návštěv zubního lékaře v různých zemích - </a:t>
            </a:r>
            <a:r>
              <a:rPr lang="en-US" sz="1050" dirty="0">
                <a:latin typeface="Open Sans"/>
              </a:rPr>
              <a:t>dental (visit OR attendance) (habits OR frequency)</a:t>
            </a:r>
            <a:r>
              <a:rPr lang="cs-CZ" sz="1050" dirty="0">
                <a:latin typeface="Open Sans"/>
              </a:rPr>
              <a:t> (</a:t>
            </a:r>
            <a:r>
              <a:rPr lang="cs-CZ" sz="1050" dirty="0" err="1">
                <a:latin typeface="Open Sans"/>
              </a:rPr>
              <a:t>recommended</a:t>
            </a:r>
            <a:r>
              <a:rPr lang="cs-CZ" sz="1050" baseline="0" dirty="0">
                <a:latin typeface="Open Sans"/>
              </a:rPr>
              <a:t> OR </a:t>
            </a:r>
            <a:r>
              <a:rPr lang="cs-CZ" sz="1050" baseline="0" dirty="0" err="1">
                <a:latin typeface="Open Sans"/>
              </a:rPr>
              <a:t>optimal</a:t>
            </a:r>
            <a:r>
              <a:rPr lang="cs-CZ" sz="1050" baseline="0" dirty="0">
                <a:latin typeface="Open Sans"/>
              </a:rPr>
              <a:t>)</a:t>
            </a:r>
            <a:endParaRPr sz="1050" dirty="0"/>
          </a:p>
          <a:p>
            <a:pPr marL="401399" indent="-401399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/>
              <a:t>Rizika častého/nadměrného požívání energetických nápojů u mladé populace - „</a:t>
            </a:r>
            <a:r>
              <a:rPr lang="cs-CZ" sz="1050" dirty="0" err="1"/>
              <a:t>energy</a:t>
            </a:r>
            <a:r>
              <a:rPr lang="cs-CZ" sz="1050" dirty="0"/>
              <a:t> </a:t>
            </a:r>
            <a:r>
              <a:rPr lang="cs-CZ" sz="1050" dirty="0" err="1"/>
              <a:t>drinks</a:t>
            </a:r>
            <a:r>
              <a:rPr lang="cs-CZ" sz="1050" dirty="0"/>
              <a:t>“ (risk OR </a:t>
            </a:r>
            <a:r>
              <a:rPr lang="cs-CZ" sz="1050" dirty="0" err="1"/>
              <a:t>danger</a:t>
            </a:r>
            <a:r>
              <a:rPr lang="cs-CZ" sz="1050" dirty="0"/>
              <a:t> OR </a:t>
            </a:r>
            <a:r>
              <a:rPr lang="cs-CZ" sz="1050" dirty="0" err="1"/>
              <a:t>threat</a:t>
            </a:r>
            <a:r>
              <a:rPr lang="cs-CZ" sz="1050" dirty="0"/>
              <a:t> OR „</a:t>
            </a:r>
            <a:r>
              <a:rPr lang="cs-CZ" sz="1050" dirty="0" err="1"/>
              <a:t>health</a:t>
            </a:r>
            <a:r>
              <a:rPr lang="cs-CZ" sz="1050" dirty="0"/>
              <a:t> hazard“)  (</a:t>
            </a:r>
            <a:r>
              <a:rPr lang="cs-CZ" sz="1050" dirty="0" err="1"/>
              <a:t>young</a:t>
            </a:r>
            <a:r>
              <a:rPr lang="cs-CZ" sz="1050" dirty="0"/>
              <a:t> OR adolescent OR </a:t>
            </a:r>
            <a:r>
              <a:rPr lang="cs-CZ" sz="1050" dirty="0" err="1"/>
              <a:t>teenage</a:t>
            </a:r>
            <a:r>
              <a:rPr lang="cs-CZ" sz="1050" dirty="0"/>
              <a:t> OR </a:t>
            </a:r>
            <a:r>
              <a:rPr lang="cs-CZ" sz="1050" dirty="0" err="1"/>
              <a:t>children</a:t>
            </a:r>
            <a:r>
              <a:rPr lang="cs-CZ" sz="1050" dirty="0"/>
              <a:t> OR </a:t>
            </a:r>
            <a:r>
              <a:rPr lang="cs-CZ" sz="1050" dirty="0" err="1"/>
              <a:t>youth</a:t>
            </a:r>
            <a:endParaRPr lang="cs-CZ" sz="1050" dirty="0"/>
          </a:p>
          <a:p>
            <a:pPr marL="401399" indent="-401399" defTabSz="1070397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/>
              <a:t>Léčivé účinky včelího bodnutí – „</a:t>
            </a:r>
            <a:r>
              <a:rPr lang="cs-CZ" sz="1050" dirty="0" err="1"/>
              <a:t>bee</a:t>
            </a:r>
            <a:r>
              <a:rPr lang="cs-CZ" sz="1050" dirty="0"/>
              <a:t> </a:t>
            </a:r>
            <a:r>
              <a:rPr lang="cs-CZ" sz="1050" dirty="0" err="1"/>
              <a:t>sting</a:t>
            </a:r>
            <a:r>
              <a:rPr lang="cs-CZ" sz="1050" dirty="0"/>
              <a:t>“ </a:t>
            </a:r>
            <a:r>
              <a:rPr lang="cs-CZ" sz="1050" dirty="0" err="1"/>
              <a:t>healt</a:t>
            </a:r>
            <a:r>
              <a:rPr lang="cs-CZ" sz="1050" dirty="0"/>
              <a:t> </a:t>
            </a:r>
            <a:r>
              <a:rPr lang="cs-CZ" sz="1050" dirty="0" err="1"/>
              <a:t>effect</a:t>
            </a:r>
            <a:endParaRPr lang="cs-CZ" sz="1050" dirty="0"/>
          </a:p>
          <a:p>
            <a:pPr marL="401399" marR="0" lvl="0" indent="-401399" algn="l" defTabSz="107039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  <a:tabLst/>
              <a:defRPr/>
            </a:pPr>
            <a:r>
              <a:rPr lang="cs-CZ" sz="1050" dirty="0"/>
              <a:t>Nežádoucí účinky dlouhodobého užívání léků na snížení cholesterolu (</a:t>
            </a:r>
            <a:r>
              <a:rPr lang="cs-CZ" sz="1050" dirty="0" err="1"/>
              <a:t>statiny</a:t>
            </a:r>
            <a:r>
              <a:rPr lang="cs-CZ" sz="1050" dirty="0"/>
              <a:t>) – </a:t>
            </a:r>
            <a:r>
              <a:rPr lang="cs-CZ" sz="1050" dirty="0" err="1"/>
              <a:t>statins</a:t>
            </a:r>
            <a:r>
              <a:rPr lang="cs-CZ" sz="1050" dirty="0"/>
              <a:t> „</a:t>
            </a:r>
            <a:r>
              <a:rPr lang="cs-CZ" sz="1050" dirty="0" err="1"/>
              <a:t>side</a:t>
            </a:r>
            <a:r>
              <a:rPr lang="cs-CZ" sz="1050" dirty="0"/>
              <a:t> </a:t>
            </a:r>
            <a:r>
              <a:rPr lang="cs-CZ" sz="1050" dirty="0" err="1"/>
              <a:t>effects</a:t>
            </a:r>
            <a:r>
              <a:rPr lang="cs-CZ" sz="1050" dirty="0"/>
              <a:t>“</a:t>
            </a:r>
          </a:p>
          <a:p>
            <a:pPr marL="401399" indent="-401399" defTabSz="1070397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/>
              <a:t>Vliv veganské stravy na vývoj dítěte předškolního věku - </a:t>
            </a:r>
            <a:r>
              <a:rPr lang="cs-CZ" sz="1050" dirty="0" err="1"/>
              <a:t>impact</a:t>
            </a:r>
            <a:r>
              <a:rPr lang="cs-CZ" sz="1050" dirty="0"/>
              <a:t> "vegan diet" </a:t>
            </a:r>
            <a:r>
              <a:rPr lang="cs-CZ" sz="1050" dirty="0" err="1"/>
              <a:t>children</a:t>
            </a:r>
            <a:r>
              <a:rPr lang="cs-CZ" sz="1050" dirty="0"/>
              <a:t> </a:t>
            </a:r>
            <a:r>
              <a:rPr lang="cs-CZ" sz="1050" dirty="0" err="1"/>
              <a:t>preschool</a:t>
            </a:r>
            <a:endParaRPr lang="cs-CZ" sz="1050" dirty="0"/>
          </a:p>
          <a:p>
            <a:pPr marL="401399" indent="-401399" defTabSz="1070397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050" dirty="0"/>
              <a:t>Faktory vedoucí k obezitě domácích králíků (mazlíčků) - obesity "</a:t>
            </a:r>
            <a:r>
              <a:rPr lang="cs-CZ" sz="1050" dirty="0" err="1"/>
              <a:t>pet</a:t>
            </a:r>
            <a:r>
              <a:rPr lang="cs-CZ" sz="1050" dirty="0"/>
              <a:t> </a:t>
            </a:r>
            <a:r>
              <a:rPr lang="cs-CZ" sz="1050" dirty="0" err="1"/>
              <a:t>rabbit</a:t>
            </a:r>
            <a:r>
              <a:rPr lang="cs-CZ" sz="1050" dirty="0"/>
              <a:t>"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484777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g853fbf5b44_0_7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78138" y="301625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60;g853fbf5b44_0_74:notes"/>
          <p:cNvSpPr>
            <a:spLocks noGrp="1"/>
          </p:cNvSpPr>
          <p:nvPr>
            <p:ph type="body" idx="1"/>
          </p:nvPr>
        </p:nvSpPr>
        <p:spPr bwMode="auto">
          <a:xfrm>
            <a:off x="1424899" y="4630461"/>
            <a:ext cx="8582718" cy="3376767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-CZ" dirty="0" err="1"/>
              <a:t>Slide</a:t>
            </a:r>
            <a:r>
              <a:rPr lang="cs-CZ" dirty="0"/>
              <a:t> 35-39– 5-10 min.</a:t>
            </a: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986088" y="354013"/>
            <a:ext cx="6426200" cy="36147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289892" y="4728954"/>
            <a:ext cx="7586244" cy="161707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909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973388" y="347663"/>
            <a:ext cx="6437312" cy="36210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289892" y="5299684"/>
            <a:ext cx="7586244" cy="104634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4889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960688" y="347663"/>
            <a:ext cx="6602412" cy="37147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289892" y="5109441"/>
            <a:ext cx="7586244" cy="1236583"/>
          </a:xfrm>
        </p:spPr>
        <p:txBody>
          <a:bodyPr/>
          <a:lstStyle/>
          <a:p>
            <a:pPr marL="158750" indent="0">
              <a:buNone/>
            </a:pPr>
            <a:r>
              <a:rPr lang="cs-CZ" dirty="0" err="1"/>
              <a:t>ChatGPT</a:t>
            </a:r>
            <a:r>
              <a:rPr lang="cs-CZ" baseline="0" dirty="0"/>
              <a:t> není vyhledávací nástroj (spíš nástroj pro psaní, brainstorming)…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707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973388" y="347663"/>
            <a:ext cx="6437312" cy="36210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289892" y="4824076"/>
            <a:ext cx="7586244" cy="152194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32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3572" y="325854"/>
            <a:ext cx="5586413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13258" y="3471179"/>
            <a:ext cx="9329032" cy="3995111"/>
          </a:xfrm>
        </p:spPr>
        <p:txBody>
          <a:bodyPr/>
          <a:lstStyle/>
          <a:p>
            <a:pPr marL="217535" indent="0">
              <a:buNone/>
              <a:defRPr/>
            </a:pPr>
            <a:r>
              <a:rPr lang="cs-CZ" dirty="0"/>
              <a:t>Brainstorming studentů 10-15 min. - představit téma a zeptat se davu:</a:t>
            </a:r>
          </a:p>
          <a:p>
            <a:pPr marL="388985" indent="-171450">
              <a:buFontTx/>
              <a:buChar char="-"/>
              <a:defRPr/>
            </a:pPr>
            <a:r>
              <a:rPr lang="cs-CZ" baseline="0" dirty="0"/>
              <a:t>co se myslí dostupností (finanční dostupnost, geografická dostupnost, atd.), </a:t>
            </a:r>
          </a:p>
          <a:p>
            <a:pPr marL="38898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cs-CZ" dirty="0"/>
              <a:t>Jak v našem případě může vypadat výzkumná otázka?</a:t>
            </a:r>
          </a:p>
          <a:p>
            <a:pPr marL="38898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cs-CZ" dirty="0"/>
              <a:t>A jak by mohla/mohly vypadat hypotézy, které budeme posuzovat,</a:t>
            </a:r>
            <a:r>
              <a:rPr lang="cs-CZ" baseline="0" dirty="0"/>
              <a:t> jaké </a:t>
            </a:r>
            <a:r>
              <a:rPr lang="cs-CZ" dirty="0"/>
              <a:t>informace by pro danou hypotézu hledali</a:t>
            </a:r>
            <a:br>
              <a:rPr lang="cs-CZ" dirty="0"/>
            </a:br>
            <a:r>
              <a:rPr lang="cs-CZ" dirty="0"/>
              <a:t>Brainstorming studentů, zapisovat jejich nápady na tabuli</a:t>
            </a:r>
          </a:p>
          <a:p>
            <a:pPr marL="38898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cs-CZ" dirty="0"/>
          </a:p>
          <a:p>
            <a:pPr marL="217535" indent="0">
              <a:buFontTx/>
              <a:buNone/>
              <a:defRPr/>
            </a:pPr>
            <a:br>
              <a:rPr lang="cs-CZ" dirty="0"/>
            </a:br>
            <a:r>
              <a:rPr lang="cs-CZ" dirty="0"/>
              <a:t>Ve vaší práci se zpravidla budete snažit na základě existujících odborných informací, případně na základě vašeho vlastního výzkumu, zodpovědět vámi stanovenou výzkumnou otázku/problém, přijmout/odmítnout vaši hypotézu.  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/>
              <a:t>Hypotézu je možné chápat jako domněnku či podmíněný pravdivý výrok o vztahu mezi 2 a více jevy, o existenci nějaké skutečnosti, jevu či faktu a jejích příčinách, jejich změnách apod. Hypotéza</a:t>
            </a:r>
            <a:r>
              <a:rPr lang="cs-CZ" dirty="0"/>
              <a:t> </a:t>
            </a:r>
            <a:r>
              <a:rPr lang="cs-CZ" b="1" dirty="0"/>
              <a:t>předjímá určitý vztah</a:t>
            </a:r>
            <a:r>
              <a:rPr lang="cs-CZ" dirty="0"/>
              <a:t>, který je možné zkoumat, empiricky ověřovat či jinak zjišťovat – je testovatelná, a měla by být vyvozena z vědecké teorie. )</a:t>
            </a:r>
          </a:p>
          <a:p>
            <a:pPr>
              <a:defRPr/>
            </a:pPr>
            <a:r>
              <a:rPr lang="cs-CZ" b="1" dirty="0"/>
              <a:t>Další možné hypotézy </a:t>
            </a:r>
            <a:r>
              <a:rPr lang="cs-CZ" dirty="0"/>
              <a:t>– napsat na tabuli jejich nápady:</a:t>
            </a:r>
          </a:p>
          <a:p>
            <a:pPr marL="158750" indent="0">
              <a:buNone/>
              <a:defRPr/>
            </a:pPr>
            <a:r>
              <a:rPr lang="cs-CZ" sz="1200" baseline="0" dirty="0"/>
              <a:t>V ČR je stomatologická péče hůře dostupná sociálně znevýhodněným skupinám (fyzicky x finančně). </a:t>
            </a:r>
          </a:p>
          <a:p>
            <a:pPr marL="185833" indent="0">
              <a:buNone/>
              <a:defRPr/>
            </a:pPr>
            <a:r>
              <a:rPr lang="cs-CZ" b="1" dirty="0"/>
              <a:t>Fyzická dostupnost </a:t>
            </a:r>
            <a:r>
              <a:rPr lang="cs-CZ" dirty="0"/>
              <a:t>péče: V ČR je větší počet pacientů na jednoho zubního lékaře než v </a:t>
            </a:r>
            <a:r>
              <a:rPr lang="cs-CZ" dirty="0" err="1"/>
              <a:t>xx</a:t>
            </a:r>
            <a:r>
              <a:rPr lang="cs-CZ" dirty="0"/>
              <a:t>.</a:t>
            </a:r>
            <a:endParaRPr sz="1200" dirty="0"/>
          </a:p>
          <a:p>
            <a:pPr marL="185833" indent="0">
              <a:buNone/>
              <a:defRPr/>
            </a:pPr>
            <a:r>
              <a:rPr lang="cs-CZ" dirty="0"/>
              <a:t>V ČR je počet ošetření ve stomatologické ordinaci na jednoho pacienta menší než v XX.</a:t>
            </a:r>
            <a:endParaRPr sz="1200" dirty="0"/>
          </a:p>
          <a:p>
            <a:pPr marL="185833" indent="0">
              <a:buNone/>
              <a:defRPr/>
            </a:pPr>
            <a:r>
              <a:rPr lang="cs-CZ" dirty="0"/>
              <a:t>Lidé v ČR podstupují dentální hygienu méně často než v XX.</a:t>
            </a:r>
          </a:p>
          <a:p>
            <a:pPr marL="18583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sz="1100" b="1" dirty="0"/>
              <a:t>Jaké informace pro danou hypotézu pro ČR budu hledat (</a:t>
            </a:r>
            <a:r>
              <a:rPr lang="cs-CZ" sz="1100" dirty="0"/>
              <a:t>Počet zubařů (na obyvatele, na 10 tis. Obyvatel), nebo počet pacientů na 1 zubaře?, co dentální hygienistky?, průměrný počet návštěv stomatologické ordinace za rok na obyvatele, informace</a:t>
            </a:r>
            <a:r>
              <a:rPr lang="cs-CZ" sz="1100" baseline="0" dirty="0"/>
              <a:t> o financování zubní péče, </a:t>
            </a:r>
            <a:r>
              <a:rPr lang="cs-CZ" sz="1100" dirty="0"/>
              <a:t>musím zjistit, jak je strukturovaná péče u nás a ve srovnávané zemi)</a:t>
            </a:r>
            <a:endParaRPr lang="cs-CZ" sz="1200" dirty="0"/>
          </a:p>
          <a:p>
            <a:pPr marL="18583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sz="1200" b="1" dirty="0" err="1"/>
              <a:t>Finační</a:t>
            </a:r>
            <a:r>
              <a:rPr lang="cs-CZ" sz="1200" b="1" baseline="0" dirty="0"/>
              <a:t> dostupnost </a:t>
            </a:r>
            <a:r>
              <a:rPr lang="cs-CZ" sz="1200" baseline="0" dirty="0"/>
              <a:t>– x% praktikujících zubních lékařů/ordinací nemá smlouvu se zdravotní pojišťovnou; x% prováděných zákroků není placeno ze zdravotního pojištění; x% obyvatel vnímá stomatologickou péči jako finančně dostupnou/nedostupnou…. ; Vlastní výzkum ve skupině sociálně znevýhodněných (nutné jasně definovat tuto skupinu)</a:t>
            </a:r>
            <a:endParaRPr lang="cs-CZ" sz="1200" dirty="0"/>
          </a:p>
          <a:p>
            <a:pPr marL="185833" indent="0">
              <a:buNone/>
              <a:defRPr/>
            </a:pPr>
            <a:r>
              <a:rPr lang="cs-CZ" dirty="0"/>
              <a:t>https://www.odborne-prace.cz/blog/hypoteza-vyzkumna-otazka-prace-jak-je-spravne-formulovat</a:t>
            </a: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 lIns="125301" tIns="62651" rIns="125301" bIns="62651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546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38575" y="354013"/>
            <a:ext cx="5527675" cy="310991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11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093492" y="444922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01204" y="4477370"/>
            <a:ext cx="8937990" cy="3995111"/>
          </a:xfrm>
        </p:spPr>
        <p:txBody>
          <a:bodyPr/>
          <a:lstStyle/>
          <a:p>
            <a:pPr marL="418234" indent="-200699">
              <a:defRPr/>
            </a:pPr>
            <a:r>
              <a:rPr lang="cs-CZ" dirty="0"/>
              <a:t>Porovnat nápady studentů s našimi na tomto </a:t>
            </a:r>
            <a:r>
              <a:rPr lang="cs-CZ" dirty="0" err="1"/>
              <a:t>slidu</a:t>
            </a:r>
            <a:r>
              <a:rPr lang="cs-CZ" dirty="0"/>
              <a:t> – vysvětlit rozdíly mezi jednotlivými řádky</a:t>
            </a:r>
            <a:endParaRPr dirty="0"/>
          </a:p>
          <a:p>
            <a:pPr marL="418234" indent="-200699">
              <a:defRPr/>
            </a:pPr>
            <a:r>
              <a:rPr lang="cs-CZ" dirty="0"/>
              <a:t>Často nevím předem, co přesně hledám, nevím, co je dostupné apod. – je nutné přemýšlet, přicházet s novými nápady, zkoušet…</a:t>
            </a:r>
            <a:endParaRPr dirty="0"/>
          </a:p>
          <a:p>
            <a:pPr marL="418234" indent="-200699">
              <a:defRPr/>
            </a:pPr>
            <a:r>
              <a:rPr lang="cs-CZ" dirty="0"/>
              <a:t>V řadě prací studenti kromě dat z oficiálních statistik získávají informace i ze svých vlastních výzkumů (kvalitativních, kvantitativních).</a:t>
            </a:r>
            <a:endParaRPr dirty="0"/>
          </a:p>
          <a:p>
            <a:pPr marL="217535" indent="0">
              <a:buNone/>
              <a:defRPr/>
            </a:pPr>
            <a:endParaRPr lang="cs-CZ" dirty="0"/>
          </a:p>
          <a:p>
            <a:pPr marL="217535" indent="0">
              <a:buNone/>
              <a:defRPr/>
            </a:pPr>
            <a:r>
              <a:rPr lang="cs-CZ" dirty="0"/>
              <a:t>Oslí můstek – Nyní už víte, co za informace vás zajímá a pojďme</a:t>
            </a:r>
            <a:r>
              <a:rPr lang="cs-CZ" baseline="0" dirty="0"/>
              <a:t> si vyzkoušet vyhledávání v praxi.</a:t>
            </a: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 lIns="125301" tIns="62651" rIns="125301" bIns="62651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80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g853fbf5b44_0_7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77468" y="156890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60;g853fbf5b44_0_74:notes"/>
          <p:cNvSpPr>
            <a:spLocks noGrp="1"/>
          </p:cNvSpPr>
          <p:nvPr>
            <p:ph type="body" idx="1"/>
          </p:nvPr>
        </p:nvSpPr>
        <p:spPr bwMode="auto">
          <a:xfrm>
            <a:off x="1424897" y="4630460"/>
            <a:ext cx="11399175" cy="4386752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-CZ" dirty="0"/>
              <a:t>S</a:t>
            </a:r>
            <a:r>
              <a:rPr lang="cs" dirty="0"/>
              <a:t>lide 6-8 – 10-15 min.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1444" y="84882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51388" y="3913424"/>
            <a:ext cx="9094409" cy="3995111"/>
          </a:xfrm>
        </p:spPr>
        <p:txBody>
          <a:bodyPr/>
          <a:lstStyle/>
          <a:p>
            <a:pPr marL="217535" indent="0">
              <a:buNone/>
              <a:defRPr/>
            </a:pPr>
            <a:r>
              <a:rPr lang="cs-CZ" sz="1200" dirty="0"/>
              <a:t>Téma, které nás bude provázet prezentací. Druhou zemi záměrně nedoplňuji, doporučuji (pokud to lze) vybrat si zemi, pro kterou máte dostatek dat (jste schopni data najít – např. statistiky jsou pouze v jazyce dané země, je třeba daný jazyk aspoň trochu ovládat, abyste našli správná data).</a:t>
            </a:r>
            <a:br>
              <a:rPr lang="cs-CZ" sz="1200" dirty="0"/>
            </a:br>
            <a:endParaRPr lang="cs-CZ" sz="1200" dirty="0"/>
          </a:p>
          <a:p>
            <a:pPr marL="217535" indent="0" defTabSz="1070397">
              <a:buNone/>
              <a:defRPr/>
            </a:pPr>
            <a:r>
              <a:rPr lang="cs-CZ" sz="1200" dirty="0"/>
              <a:t>Jeden z údajů, který vás u tohoto tématu bude určitě zajímat, bude počet zubařů v ČR (neřešíme, co dalšího</a:t>
            </a:r>
            <a:r>
              <a:rPr lang="cs-CZ" sz="1200" baseline="0" dirty="0"/>
              <a:t> by mohlo být součástí tématu – např. finanční dostupnost atd.)</a:t>
            </a:r>
            <a:r>
              <a:rPr lang="cs-CZ" sz="1200" dirty="0"/>
              <a:t>.</a:t>
            </a:r>
            <a:endParaRPr sz="1200" dirty="0"/>
          </a:p>
          <a:p>
            <a:pPr marL="217535" indent="0" defTabSz="1070397">
              <a:buNone/>
              <a:defRPr/>
            </a:pPr>
            <a:r>
              <a:rPr lang="cs-CZ" sz="1200" dirty="0"/>
              <a:t>Na úvod jsme se rozhodli vás rovnou vhodit do vody a uvidíme, jak to půjde.  Z chyb se člověk nejlépe učí! Všichni víceméně žijete na internetu, takže pro vás bude jistě snadné takový údaj najít.</a:t>
            </a:r>
            <a:endParaRPr sz="1200" dirty="0"/>
          </a:p>
          <a:p>
            <a:pPr marL="217535" indent="0">
              <a:buNone/>
              <a:defRPr/>
            </a:pPr>
            <a:r>
              <a:rPr lang="cs-CZ" sz="1200" dirty="0"/>
              <a:t>Máte 5 minut, aby každá z vašich skupinek našla odpověď.  Hledáme jedno číslo, takže by to měla být brnkačka.</a:t>
            </a:r>
            <a:endParaRPr sz="1200" dirty="0"/>
          </a:p>
          <a:p>
            <a:pPr marL="217535" indent="0">
              <a:buNone/>
              <a:defRPr/>
            </a:pPr>
            <a:r>
              <a:rPr lang="cs-CZ" sz="1200" dirty="0"/>
              <a:t>Nějaké otázky? (záměrně je položena vágní otázka, čekáme jestli je napadne, jestli hledáme nějaký konkrétní rok, např. 2021, poslední dostupný apod. nebo mě zajímá 19. st.?) – když je to nenapadne, necháme je být.</a:t>
            </a:r>
            <a:br>
              <a:rPr lang="cs-CZ" sz="1200" dirty="0"/>
            </a:br>
            <a:endParaRPr lang="cs-CZ" sz="1200" dirty="0"/>
          </a:p>
          <a:p>
            <a:pPr marL="217535" indent="0">
              <a:buNone/>
              <a:defRPr/>
            </a:pPr>
            <a:r>
              <a:rPr lang="cs-CZ" sz="1200" dirty="0"/>
              <a:t>Start – 5 min. – pak vyhodnocení (všechny na začátku připojíme k BBB konferenci, aby pak mohli ukázat svůj výsledek, postup apod.)</a:t>
            </a:r>
            <a:endParaRPr sz="1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 lIns="125301" tIns="62651" rIns="125301" bIns="62651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49476" y="228898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45220" y="4045322"/>
            <a:ext cx="8937990" cy="3995111"/>
          </a:xfrm>
        </p:spPr>
        <p:txBody>
          <a:bodyPr/>
          <a:lstStyle/>
          <a:p>
            <a:pPr marL="217535" indent="0">
              <a:buNone/>
              <a:defRPr/>
            </a:pPr>
            <a:r>
              <a:rPr lang="cs-CZ" dirty="0"/>
              <a:t> Po 5 min. vyhodnocení (všechny na začátku připojíme k BBB konferenci, aby pak mohli ukázat svůj výsledek, postup apod.) -5-10 min.</a:t>
            </a:r>
            <a:endParaRPr dirty="0"/>
          </a:p>
          <a:p>
            <a:pPr marL="552034" indent="-334499">
              <a:buFontTx/>
              <a:buChar char="-"/>
              <a:defRPr/>
            </a:pPr>
            <a:r>
              <a:rPr lang="cs-CZ" dirty="0"/>
              <a:t>Neprozrazujeme, co je správně a co ne, jen někdo z nás napíše výsledky (číslo, zdroj) na tabuli a řekneme ke každému údaji, jestli bychom sami takový údaj použili ve své práci.</a:t>
            </a:r>
            <a:endParaRPr dirty="0"/>
          </a:p>
          <a:p>
            <a:pPr marL="552034" indent="-334499">
              <a:buFontTx/>
              <a:buChar char="-"/>
              <a:defRPr/>
            </a:pPr>
            <a:r>
              <a:rPr lang="cs-CZ" b="1" dirty="0"/>
              <a:t>Podnítíme je k diskuzi, proč si myslí, že bychom údaj, který nalezli, použili/nepoužili a proč.</a:t>
            </a:r>
            <a:endParaRPr dirty="0"/>
          </a:p>
          <a:p>
            <a:pPr marL="552034" indent="-334499">
              <a:buFontTx/>
              <a:buChar char="-"/>
              <a:defRPr/>
            </a:pPr>
            <a:r>
              <a:rPr lang="cs-CZ" dirty="0"/>
              <a:t>Snad nebudou mít všechno správně .</a:t>
            </a:r>
            <a:endParaRPr dirty="0"/>
          </a:p>
          <a:p>
            <a:pPr marL="552034" indent="-334499">
              <a:buFontTx/>
              <a:buChar char="-"/>
              <a:defRPr/>
            </a:pPr>
            <a:r>
              <a:rPr lang="cs-CZ" dirty="0"/>
              <a:t>Pak oslí můstek k teorii:</a:t>
            </a:r>
            <a:endParaRPr dirty="0"/>
          </a:p>
          <a:p>
            <a:pPr marL="552034" indent="-334499">
              <a:buFontTx/>
              <a:buChar char="-"/>
              <a:defRPr/>
            </a:pPr>
            <a:endParaRPr lang="cs-CZ" dirty="0"/>
          </a:p>
          <a:p>
            <a:pPr marL="217535" indent="0">
              <a:buNone/>
              <a:defRPr/>
            </a:pPr>
            <a:r>
              <a:rPr lang="cs-CZ" b="1" dirty="0"/>
              <a:t>Po tomto cvičení, kdy mnozí z vás zjistili, že i nalezení jednoho čísla není úplně snadné, bude asi správné si říci, jak a kde vyhledávat, jaké zdroje je dobré používat. Pojďme</a:t>
            </a:r>
            <a:r>
              <a:rPr lang="cs-CZ" b="1" baseline="0" dirty="0"/>
              <a:t> ale nejprve společně probrat, jaké zdroje používáte při psaní vašich školních prací vy a jak poznáte, že je zdroj spolehlivý.</a:t>
            </a:r>
            <a:endParaRPr dirty="0"/>
          </a:p>
          <a:p>
            <a:pPr marL="552034" indent="-334499">
              <a:buFontTx/>
              <a:buChar char="-"/>
              <a:defRPr/>
            </a:pPr>
            <a:endParaRPr lang="cs-C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 lIns="125301" tIns="62651" rIns="125301" bIns="62651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g853fbf5b44_0_7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021013" y="228600"/>
            <a:ext cx="6496050" cy="365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" name="Google Shape;60;g853fbf5b44_0_74:notes"/>
          <p:cNvSpPr>
            <a:spLocks noGrp="1"/>
          </p:cNvSpPr>
          <p:nvPr>
            <p:ph type="body" idx="1"/>
          </p:nvPr>
        </p:nvSpPr>
        <p:spPr bwMode="auto">
          <a:xfrm>
            <a:off x="116761" y="4394485"/>
            <a:ext cx="9814639" cy="2332024"/>
          </a:xfrm>
          <a:prstGeom prst="rect">
            <a:avLst/>
          </a:prstGeom>
        </p:spPr>
        <p:txBody>
          <a:bodyPr spcFirstLastPara="1" wrap="square" lIns="125280" tIns="125280" rIns="125280" bIns="125280" anchor="t" anchorCtr="0">
            <a:noAutofit/>
          </a:bodyPr>
          <a:lstStyle/>
          <a:p>
            <a:pPr marL="0" indent="0">
              <a:buNone/>
              <a:defRPr/>
            </a:pPr>
            <a:r>
              <a:rPr lang="cs-CZ" dirty="0" err="1"/>
              <a:t>Slide</a:t>
            </a:r>
            <a:r>
              <a:rPr lang="cs-CZ" dirty="0"/>
              <a:t> 9-15 – 20-25</a:t>
            </a:r>
            <a:r>
              <a:rPr lang="cs-CZ" baseline="0" dirty="0"/>
              <a:t> </a:t>
            </a:r>
            <a:r>
              <a:rPr lang="cs-CZ" dirty="0"/>
              <a:t>min.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b="0" dirty="0"/>
              <a:t>Po tomto cvičení a diskuzi, kdy mnozí z vás zjistili, že i nalezení jednoho čísla nemusí</a:t>
            </a:r>
            <a:r>
              <a:rPr lang="cs-CZ" b="0" baseline="0" dirty="0"/>
              <a:t> být </a:t>
            </a:r>
            <a:r>
              <a:rPr lang="cs-CZ" b="0" dirty="0"/>
              <a:t>úplně snadné, je,</a:t>
            </a:r>
            <a:r>
              <a:rPr lang="cs-CZ" b="0" baseline="0" dirty="0"/>
              <a:t> myslím, ta pravá chvíle na trochu teorie. </a:t>
            </a:r>
            <a:br>
              <a:rPr lang="cs-CZ" b="0" baseline="0" dirty="0"/>
            </a:br>
            <a:r>
              <a:rPr lang="cs-CZ" b="0" baseline="0" dirty="0"/>
              <a:t>Podívejme se nejprve společně na informační zdroje.</a:t>
            </a:r>
            <a:endParaRPr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Grp="1"/>
          </p:cNvSpPr>
          <p:nvPr>
            <p:ph type="ctrTitle"/>
          </p:nvPr>
        </p:nvSpPr>
        <p:spPr bwMode="auto">
          <a:xfrm>
            <a:off x="311709" y="744575"/>
            <a:ext cx="8520601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1;p2"/>
          <p:cNvSpPr>
            <a:spLocks noGrp="1"/>
          </p:cNvSpPr>
          <p:nvPr>
            <p:ph type="subTitle" idx="1"/>
          </p:nvPr>
        </p:nvSpPr>
        <p:spPr bwMode="auto">
          <a:xfrm>
            <a:off x="311701" y="2834125"/>
            <a:ext cx="8520601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2;p2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9;p12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Nadpis a obsa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cs-CZ"/>
              <a:t>Kliknutím lze upravit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9362C2-D2D0-4800-A93C-967723E6CAB1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Dva obsah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1" cy="3263504"/>
          </a:xfrm>
        </p:spPr>
        <p:txBody>
          <a:bodyPr/>
          <a:lstStyle/>
          <a:p>
            <a:pPr lvl="0">
              <a:defRPr/>
            </a:pPr>
            <a:r>
              <a:rPr lang="cs-CZ"/>
              <a:t>Kliknutím lze upravit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 bwMode="auto">
          <a:xfrm>
            <a:off x="4629152" y="1369218"/>
            <a:ext cx="3886201" cy="3263504"/>
          </a:xfrm>
        </p:spPr>
        <p:txBody>
          <a:bodyPr/>
          <a:lstStyle/>
          <a:p>
            <a:pPr lvl="0">
              <a:defRPr/>
            </a:pPr>
            <a:r>
              <a:rPr lang="cs-CZ"/>
              <a:t>Kliknutím lze upravit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9362C2-D2D0-4800-A93C-967723E6CAB1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4"/>
          <p:cNvSpPr>
            <a:spLocks noGrp="1"/>
          </p:cNvSpPr>
          <p:nvPr>
            <p:ph type="title"/>
          </p:nvPr>
        </p:nvSpPr>
        <p:spPr bwMode="auto">
          <a:xfrm>
            <a:off x="311701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;p4"/>
          <p:cNvSpPr>
            <a:spLocks noGrp="1"/>
          </p:cNvSpPr>
          <p:nvPr>
            <p:ph type="body" idx="1"/>
          </p:nvPr>
        </p:nvSpPr>
        <p:spPr bwMode="auto">
          <a:xfrm>
            <a:off x="311701" y="1152475"/>
            <a:ext cx="85206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6" lvl="0" indent="-34290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1pPr>
            <a:lvl2pPr marL="914411" lvl="1" indent="-31750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2pPr>
            <a:lvl3pPr marL="1371617" lvl="2" indent="-31750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3pPr>
            <a:lvl4pPr marL="1828823" lvl="3" indent="-31750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4pPr>
            <a:lvl5pPr marL="2286029" lvl="4" indent="-31750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5pPr>
            <a:lvl6pPr marL="2743234" lvl="5" indent="-31750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6pPr>
            <a:lvl7pPr marL="3200440" lvl="6" indent="-31750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7pPr>
            <a:lvl8pPr marL="3657646" lvl="7" indent="-31750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8pPr>
            <a:lvl9pPr marL="4114851" lvl="8" indent="-317503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9;p4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;p5"/>
          <p:cNvSpPr>
            <a:spLocks noGrp="1"/>
          </p:cNvSpPr>
          <p:nvPr>
            <p:ph type="title"/>
          </p:nvPr>
        </p:nvSpPr>
        <p:spPr bwMode="auto">
          <a:xfrm>
            <a:off x="311701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2;p5"/>
          <p:cNvSpPr>
            <a:spLocks noGrp="1"/>
          </p:cNvSpPr>
          <p:nvPr>
            <p:ph type="body" idx="1"/>
          </p:nvPr>
        </p:nvSpPr>
        <p:spPr bwMode="auto">
          <a:xfrm>
            <a:off x="311701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6" lvl="0" indent="-31750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1pPr>
            <a:lvl2pPr marL="914411" lvl="1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2pPr>
            <a:lvl3pPr marL="1371617" lvl="2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3pPr>
            <a:lvl4pPr marL="1828823" lvl="3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4pPr>
            <a:lvl5pPr marL="2286029" lvl="4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5pPr>
            <a:lvl6pPr marL="2743234" lvl="5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6pPr>
            <a:lvl7pPr marL="3200440" lvl="6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7pPr>
            <a:lvl8pPr marL="3657646" lvl="7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8pPr>
            <a:lvl9pPr marL="4114851" lvl="8" indent="-304804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3;p5"/>
          <p:cNvSpPr>
            <a:spLocks noGrp="1"/>
          </p:cNvSpPr>
          <p:nvPr>
            <p:ph type="body" idx="2"/>
          </p:nvPr>
        </p:nvSpPr>
        <p:spPr bwMode="auto">
          <a:xfrm>
            <a:off x="4832399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6" lvl="0" indent="-31750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1pPr>
            <a:lvl2pPr marL="914411" lvl="1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2pPr>
            <a:lvl3pPr marL="1371617" lvl="2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3pPr>
            <a:lvl4pPr marL="1828823" lvl="3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4pPr>
            <a:lvl5pPr marL="2286029" lvl="4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5pPr>
            <a:lvl6pPr marL="2743234" lvl="5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6pPr>
            <a:lvl7pPr marL="3200440" lvl="6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7pPr>
            <a:lvl8pPr marL="3657646" lvl="7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8pPr>
            <a:lvl9pPr marL="4114851" lvl="8" indent="-304804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4;p5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;p6"/>
          <p:cNvSpPr>
            <a:spLocks noGrp="1"/>
          </p:cNvSpPr>
          <p:nvPr>
            <p:ph type="title"/>
          </p:nvPr>
        </p:nvSpPr>
        <p:spPr bwMode="auto">
          <a:xfrm>
            <a:off x="311701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7;p6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7"/>
          <p:cNvSpPr>
            <a:spLocks noGrp="1"/>
          </p:cNvSpPr>
          <p:nvPr>
            <p:ph type="title"/>
          </p:nvPr>
        </p:nvSpPr>
        <p:spPr bwMode="auto"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7"/>
          <p:cNvSpPr>
            <a:spLocks noGrp="1"/>
          </p:cNvSpPr>
          <p:nvPr>
            <p:ph type="body" idx="1"/>
          </p:nvPr>
        </p:nvSpPr>
        <p:spPr bwMode="auto"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6" lvl="0" indent="-30480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1pPr>
            <a:lvl2pPr marL="914411" lvl="1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2pPr>
            <a:lvl3pPr marL="1371617" lvl="2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3pPr>
            <a:lvl4pPr marL="1828823" lvl="3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4pPr>
            <a:lvl5pPr marL="2286029" lvl="4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5pPr>
            <a:lvl6pPr marL="2743234" lvl="5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6pPr>
            <a:lvl7pPr marL="3200440" lvl="6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7pPr>
            <a:lvl8pPr marL="3657646" lvl="7" indent="-30480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8pPr>
            <a:lvl9pPr marL="4114851" lvl="8" indent="-304804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7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3;p8"/>
          <p:cNvSpPr>
            <a:spLocks noGrp="1"/>
          </p:cNvSpPr>
          <p:nvPr>
            <p:ph type="title"/>
          </p:nvPr>
        </p:nvSpPr>
        <p:spPr bwMode="auto">
          <a:xfrm>
            <a:off x="490250" y="450150"/>
            <a:ext cx="6367801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4;p8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;p9"/>
          <p:cNvSpPr/>
          <p:nvPr/>
        </p:nvSpPr>
        <p:spPr bwMode="auto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5" name="Google Shape;37;p9"/>
          <p:cNvSpPr>
            <a:spLocks noGrp="1"/>
          </p:cNvSpPr>
          <p:nvPr>
            <p:ph type="title"/>
          </p:nvPr>
        </p:nvSpPr>
        <p:spPr bwMode="auto">
          <a:xfrm>
            <a:off x="265502" y="1233175"/>
            <a:ext cx="404519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>
                <a:latin typeface="Open Sans"/>
                <a:ea typeface="Open Sans"/>
                <a:cs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>
                <a:latin typeface="Open Sans"/>
                <a:ea typeface="Open Sans"/>
                <a:cs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>
                <a:latin typeface="Open Sans"/>
                <a:ea typeface="Open Sans"/>
                <a:cs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>
                <a:latin typeface="Open Sans"/>
                <a:ea typeface="Open Sans"/>
                <a:cs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>
                <a:latin typeface="Open Sans"/>
                <a:ea typeface="Open Sans"/>
                <a:cs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>
                <a:latin typeface="Open Sans"/>
                <a:ea typeface="Open Sans"/>
                <a:cs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>
                <a:latin typeface="Open Sans"/>
                <a:ea typeface="Open Sans"/>
                <a:cs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>
                <a:latin typeface="Open Sans"/>
                <a:ea typeface="Open Sans"/>
                <a:cs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8;p9"/>
          <p:cNvSpPr>
            <a:spLocks noGrp="1"/>
          </p:cNvSpPr>
          <p:nvPr>
            <p:ph type="subTitle" idx="1"/>
          </p:nvPr>
        </p:nvSpPr>
        <p:spPr bwMode="auto">
          <a:xfrm>
            <a:off x="265502" y="2803077"/>
            <a:ext cx="4045199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9;p9"/>
          <p:cNvSpPr>
            <a:spLocks noGrp="1"/>
          </p:cNvSpPr>
          <p:nvPr>
            <p:ph type="body" idx="2"/>
          </p:nvPr>
        </p:nvSpPr>
        <p:spPr bwMode="auto">
          <a:xfrm>
            <a:off x="4939502" y="724075"/>
            <a:ext cx="3837001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6" lvl="0" indent="-34290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11" lvl="1" indent="-317503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17" lvl="2" indent="-317503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23" lvl="3" indent="-317503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29" lvl="4" indent="-317503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34" lvl="5" indent="-317503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40" lvl="6" indent="-317503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46" lvl="7" indent="-317503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51" lvl="8" indent="-317503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0;p9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2;p10"/>
          <p:cNvSpPr>
            <a:spLocks noGrp="1"/>
          </p:cNvSpPr>
          <p:nvPr>
            <p:ph type="body" idx="1"/>
          </p:nvPr>
        </p:nvSpPr>
        <p:spPr bwMode="auto"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6" lvl="0" indent="-22860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43;p10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5;p11"/>
          <p:cNvSpPr>
            <a:spLocks noGrp="1"/>
          </p:cNvSpPr>
          <p:nvPr>
            <p:ph type="title" hasCustomPrompt="1"/>
          </p:nvPr>
        </p:nvSpPr>
        <p:spPr bwMode="auto">
          <a:xfrm>
            <a:off x="311701" y="1106125"/>
            <a:ext cx="8520601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5" name="Google Shape;46;p11"/>
          <p:cNvSpPr>
            <a:spLocks noGrp="1"/>
          </p:cNvSpPr>
          <p:nvPr>
            <p:ph type="body" idx="1"/>
          </p:nvPr>
        </p:nvSpPr>
        <p:spPr bwMode="auto">
          <a:xfrm>
            <a:off x="311701" y="3152225"/>
            <a:ext cx="8520601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6" lvl="0" indent="-34290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1pPr>
            <a:lvl2pPr marL="914411" lvl="1" indent="-317503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2pPr>
            <a:lvl3pPr marL="1371617" lvl="2" indent="-317503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3pPr>
            <a:lvl4pPr marL="1828823" lvl="3" indent="-317503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4pPr>
            <a:lvl5pPr marL="2286029" lvl="4" indent="-317503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5pPr>
            <a:lvl6pPr marL="2743234" lvl="5" indent="-317503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6pPr>
            <a:lvl7pPr marL="3200440" lvl="6" indent="-317503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7pPr>
            <a:lvl8pPr marL="3657646" lvl="7" indent="-317503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8pPr>
            <a:lvl9pPr marL="4114851" lvl="8" indent="-317503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7;p11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1"/>
          <p:cNvSpPr>
            <a:spLocks noGrp="1"/>
          </p:cNvSpPr>
          <p:nvPr>
            <p:ph type="title"/>
          </p:nvPr>
        </p:nvSpPr>
        <p:spPr bwMode="auto"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1"/>
          <p:cNvSpPr>
            <a:spLocks noGrp="1"/>
          </p:cNvSpPr>
          <p:nvPr>
            <p:ph type="body" idx="1"/>
          </p:nvPr>
        </p:nvSpPr>
        <p:spPr bwMode="auto">
          <a:xfrm>
            <a:off x="311701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</a:defRPr>
            </a:lvl1pPr>
            <a:lvl2pPr marL="914400" lvl="1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</a:defRPr>
            </a:lvl2pPr>
            <a:lvl3pPr marL="1371600" lvl="2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</a:defRPr>
            </a:lvl3pPr>
            <a:lvl4pPr marL="1828800" lvl="3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</a:defRPr>
            </a:lvl4pPr>
            <a:lvl5pPr marL="2286000" lvl="4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</a:defRPr>
            </a:lvl5pPr>
            <a:lvl6pPr marL="2743200" lvl="5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</a:defRPr>
            </a:lvl6pPr>
            <a:lvl7pPr marL="3200400" lvl="6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</a:defRPr>
            </a:lvl7pPr>
            <a:lvl8pPr marL="3657600" lvl="7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</a:defRPr>
            </a:lvl8pPr>
            <a:lvl9pPr marL="4114800" lvl="8" indent="-31750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1"/>
          <p:cNvSpPr>
            <a:spLocks noGrp="1"/>
          </p:cNvSpPr>
          <p:nvPr>
            <p:ph type="sldNum" idx="12"/>
          </p:nvPr>
        </p:nvSpPr>
        <p:spPr bwMode="auto"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rostat" TargetMode="External"/><Relationship Id="rId13" Type="http://schemas.openxmlformats.org/officeDocument/2006/relationships/hyperlink" Target="https://www.eiu.com/default.aspx" TargetMode="External"/><Relationship Id="rId3" Type="http://schemas.openxmlformats.org/officeDocument/2006/relationships/hyperlink" Target="https://scholar.google.com/" TargetMode="External"/><Relationship Id="rId7" Type="http://schemas.openxmlformats.org/officeDocument/2006/relationships/hyperlink" Target="https://www.cnb.cz/cs/statistika/" TargetMode="External"/><Relationship Id="rId12" Type="http://schemas.openxmlformats.org/officeDocument/2006/relationships/hyperlink" Target="https://stats.oecd.org/" TargetMode="External"/><Relationship Id="rId17" Type="http://schemas.openxmlformats.org/officeDocument/2006/relationships/hyperlink" Target="https://www.unwto.org/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www.itu.int/en/Pages/default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zso.cz/" TargetMode="External"/><Relationship Id="rId11" Type="http://schemas.openxmlformats.org/officeDocument/2006/relationships/hyperlink" Target="https://data.oecd.org/" TargetMode="External"/><Relationship Id="rId5" Type="http://schemas.openxmlformats.org/officeDocument/2006/relationships/hyperlink" Target="https://theses.cz/" TargetMode="External"/><Relationship Id="rId15" Type="http://schemas.openxmlformats.org/officeDocument/2006/relationships/hyperlink" Target="https://www.fao.org/faostat/en/#home" TargetMode="External"/><Relationship Id="rId10" Type="http://schemas.openxmlformats.org/officeDocument/2006/relationships/hyperlink" Target="https://data.worldbank.org/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s://www.ecb.europa.eu/home/html/index.en.html" TargetMode="External"/><Relationship Id="rId14" Type="http://schemas.openxmlformats.org/officeDocument/2006/relationships/hyperlink" Target="https://www.who.int/data/gho/publications/world-health-statistic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lib.cz/cs/83145-patenty" TargetMode="External"/><Relationship Id="rId3" Type="http://schemas.openxmlformats.org/officeDocument/2006/relationships/hyperlink" Target="https://www.zakonyprolidi.cz/" TargetMode="External"/><Relationship Id="rId7" Type="http://schemas.openxmlformats.org/officeDocument/2006/relationships/hyperlink" Target="https://patents.googl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eb.archive.org/" TargetMode="External"/><Relationship Id="rId5" Type="http://schemas.openxmlformats.org/officeDocument/2006/relationships/hyperlink" Target="https://www.techlib.cz/cs/83080-technicke-normy" TargetMode="External"/><Relationship Id="rId4" Type="http://schemas.openxmlformats.org/officeDocument/2006/relationships/hyperlink" Target="https://sponzorpristup.agentura-cas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hink_ta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dent.cz/publicfile/UXRPaXFiTWNQTzRyc1JmWkZDL0p6Ulh2WENYU3U3NTh3VG9jbWZGbHRORm4vWWZKS094SVI3Z01wSVkxenZ2MDhGdjlKZ2hLRkhLazdmWi9PZ3BPWHc9PQ==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databrowser/view/tps00045/default/table?lang=en" TargetMode="External"/><Relationship Id="rId5" Type="http://schemas.openxmlformats.org/officeDocument/2006/relationships/hyperlink" Target="https://www.uzis.cz/res/f/008381/zdrroccz2019.pdf" TargetMode="External"/><Relationship Id="rId4" Type="http://schemas.openxmlformats.org/officeDocument/2006/relationships/hyperlink" Target="https://www.czso.cz/documents/10180/171419384/32019822.pdf/8ac5e2b3-d4f3-44c5-aa3f-35909556d663?version=1.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cr.cz/struktura-sp-cr/clenska-zakladna/odvetvove-svazy" TargetMode="External"/><Relationship Id="rId13" Type="http://schemas.openxmlformats.org/officeDocument/2006/relationships/hyperlink" Target="https://www.ecb.europa.eu/home/html/index.en.html" TargetMode="External"/><Relationship Id="rId18" Type="http://schemas.openxmlformats.org/officeDocument/2006/relationships/hyperlink" Target="https://www.who.int/data/gho/publications/world-health-statistics" TargetMode="External"/><Relationship Id="rId26" Type="http://schemas.openxmlformats.org/officeDocument/2006/relationships/hyperlink" Target="http://search.ebscohost.com/login.aspx?authtype=ip,shib&amp;custid=s5929763&amp;profile=ehost&amp;defaultdb=inh" TargetMode="External"/><Relationship Id="rId3" Type="http://schemas.openxmlformats.org/officeDocument/2006/relationships/hyperlink" Target="https://cs.wikipedia.org/wiki/Hlavn%C3%AD_strana" TargetMode="External"/><Relationship Id="rId21" Type="http://schemas.openxmlformats.org/officeDocument/2006/relationships/hyperlink" Target="https://www.unwto.org/" TargetMode="External"/><Relationship Id="rId7" Type="http://schemas.openxmlformats.org/officeDocument/2006/relationships/hyperlink" Target="https://www.cnb.cz/cs/statistika/" TargetMode="External"/><Relationship Id="rId12" Type="http://schemas.openxmlformats.org/officeDocument/2006/relationships/hyperlink" Target="https://ec.europa.eu/eurostat" TargetMode="External"/><Relationship Id="rId17" Type="http://schemas.openxmlformats.org/officeDocument/2006/relationships/hyperlink" Target="https://www.eiu.com/default.aspx" TargetMode="External"/><Relationship Id="rId25" Type="http://schemas.openxmlformats.org/officeDocument/2006/relationships/hyperlink" Target="https://www.ieee.org/publications/services/thesaurus-access-page.html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stats.oecd.org/" TargetMode="External"/><Relationship Id="rId20" Type="http://schemas.openxmlformats.org/officeDocument/2006/relationships/hyperlink" Target="https://www.itu.int/en/Page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so.cz/" TargetMode="External"/><Relationship Id="rId11" Type="http://schemas.openxmlformats.org/officeDocument/2006/relationships/hyperlink" Target="https://askpcr.cz/" TargetMode="External"/><Relationship Id="rId24" Type="http://schemas.openxmlformats.org/officeDocument/2006/relationships/hyperlink" Target="https://mathscinet.ams.org/mathscinet/msc/msc2010.html" TargetMode="External"/><Relationship Id="rId5" Type="http://schemas.openxmlformats.org/officeDocument/2006/relationships/hyperlink" Target="https://www.semanticscholar.org/" TargetMode="External"/><Relationship Id="rId15" Type="http://schemas.openxmlformats.org/officeDocument/2006/relationships/hyperlink" Target="https://data.oecd.org/" TargetMode="External"/><Relationship Id="rId23" Type="http://schemas.openxmlformats.org/officeDocument/2006/relationships/hyperlink" Target="https://www.ncbi.nlm.nih.gov/mesh" TargetMode="External"/><Relationship Id="rId10" Type="http://schemas.openxmlformats.org/officeDocument/2006/relationships/hyperlink" Target="https://www.uzis.cz/" TargetMode="External"/><Relationship Id="rId19" Type="http://schemas.openxmlformats.org/officeDocument/2006/relationships/hyperlink" Target="https://www.fao.org/faostat/en/#home" TargetMode="External"/><Relationship Id="rId4" Type="http://schemas.openxmlformats.org/officeDocument/2006/relationships/hyperlink" Target="https://scholar.google.com/" TargetMode="External"/><Relationship Id="rId9" Type="http://schemas.openxmlformats.org/officeDocument/2006/relationships/hyperlink" Target="https://sberdat.uiv.cz/rozcestnik/" TargetMode="External"/><Relationship Id="rId14" Type="http://schemas.openxmlformats.org/officeDocument/2006/relationships/hyperlink" Target="https://data.worldbank.org/" TargetMode="External"/><Relationship Id="rId22" Type="http://schemas.openxmlformats.org/officeDocument/2006/relationships/hyperlink" Target="https://op.europa.eu/en/web/eu-vocabularies/concept-scheme/-/resource?uri=http://data.europa.eu/uxp/det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nasfransson.com/8-search-technique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techlib.cz/cs/83776-jak-efektivneji-vyhledavat#tab_tab2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ic.gc.ca/eic/site/cipointernet-internetopic.nsf/eng/Home" TargetMode="External"/><Relationship Id="rId18" Type="http://schemas.openxmlformats.org/officeDocument/2006/relationships/hyperlink" Target="https://www.semanticscholar.org/" TargetMode="External"/><Relationship Id="rId3" Type="http://schemas.openxmlformats.org/officeDocument/2006/relationships/hyperlink" Target="http://google.cz/" TargetMode="External"/><Relationship Id="rId7" Type="http://schemas.openxmlformats.org/officeDocument/2006/relationships/hyperlink" Target="http://patents.google.cz/" TargetMode="External"/><Relationship Id="rId12" Type="http://schemas.openxmlformats.org/officeDocument/2006/relationships/hyperlink" Target="https://www.dpma.de/" TargetMode="Externa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6" Type="http://schemas.openxmlformats.org/officeDocument/2006/relationships/hyperlink" Target="https://www.wipo.int/portal/e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s://www.uspto.gov/" TargetMode="External"/><Relationship Id="rId5" Type="http://schemas.openxmlformats.org/officeDocument/2006/relationships/hyperlink" Target="http://scholar.google.cz/" TargetMode="External"/><Relationship Id="rId15" Type="http://schemas.openxmlformats.org/officeDocument/2006/relationships/hyperlink" Target="https://www.epo.org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://books.google.cz/" TargetMode="External"/><Relationship Id="rId14" Type="http://schemas.openxmlformats.org/officeDocument/2006/relationships/hyperlink" Target="http://english.cnipa.gov.cn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docs.google.com/document/d/1ydVaJJeL1EYbWtlfj9TPfBTE5IBADkQfZrQaBZxqXGs/edit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support.google.com/websearch/answer/2466433?hl=en&amp;ref_topic=308162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techlib.cz/cs/84365-google-scholar#tab_tab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vufind.techlib.cz/" TargetMode="External"/><Relationship Id="rId3" Type="http://schemas.openxmlformats.org/officeDocument/2006/relationships/hyperlink" Target="https://www.knihovny.cz/" TargetMode="External"/><Relationship Id="rId7" Type="http://schemas.openxmlformats.org/officeDocument/2006/relationships/hyperlink" Target="https://www.techlib.cz/c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en.wikipedia.org/wiki/Library_Genesis" TargetMode="External"/><Relationship Id="rId5" Type="http://schemas.openxmlformats.org/officeDocument/2006/relationships/hyperlink" Target="https://en.wikipedia.org/wiki/Sci-Hub" TargetMode="External"/><Relationship Id="rId4" Type="http://schemas.openxmlformats.org/officeDocument/2006/relationships/hyperlink" Target="https://www.techlib.cz/cs/2731-meziknihovni-sluzby-a-objednavani-clanku" TargetMode="External"/><Relationship Id="rId9" Type="http://schemas.openxmlformats.org/officeDocument/2006/relationships/hyperlink" Target="https://www.techlib.cz/cs/2792-e-zdroje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note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cvut.cz/seminare-a-vyuka/jak-psat/citacni-nastroje?start=3" TargetMode="External"/><Relationship Id="rId3" Type="http://schemas.openxmlformats.org/officeDocument/2006/relationships/hyperlink" Target="https://www.zotero.org/" TargetMode="External"/><Relationship Id="rId7" Type="http://schemas.openxmlformats.org/officeDocument/2006/relationships/hyperlink" Target="https://www.chemtk.cz/en/82957-endnot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bref.org/" TargetMode="External"/><Relationship Id="rId5" Type="http://schemas.openxmlformats.org/officeDocument/2006/relationships/hyperlink" Target="https://www.mendeley.com/?interaction_required=true" TargetMode="External"/><Relationship Id="rId10" Type="http://schemas.openxmlformats.org/officeDocument/2006/relationships/hyperlink" Target="https://www.techlib.cz/cs/83076-citovani#tab_tab4" TargetMode="External"/><Relationship Id="rId4" Type="http://schemas.openxmlformats.org/officeDocument/2006/relationships/hyperlink" Target="https://www.citacepro.com/" TargetMode="External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chat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lib.cz/cs/83779-konzultace" TargetMode="External"/><Relationship Id="rId7" Type="http://schemas.openxmlformats.org/officeDocument/2006/relationships/hyperlink" Target="https://moodle.techlib.cz/course/index.php?categoryid=18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istina.millerova@techlib.cz" TargetMode="External"/><Relationship Id="rId5" Type="http://schemas.openxmlformats.org/officeDocument/2006/relationships/image" Target="../media/image35.jpg"/><Relationship Id="rId4" Type="http://schemas.openxmlformats.org/officeDocument/2006/relationships/hyperlink" Target="https://www.techlib.cz/cs/2795-online-podpor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dent.cz/publicfile/UXRPaXFiTWNQTzRyc1JmWkZDL0p6Ulh2WENYU3U3NTh3VG9jbWZGbHRORm4vWWZKS094SVI3Z01wSVkxenZ2MDhGdjlKZ2hLRkhLazdmWi9PZ3BPWHc9PQ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150.statcan.gc.ca/t1/tbl1/en/cv!recreate.action?pid=3210005401&amp;selectedNodeIds=2D1" TargetMode="External"/><Relationship Id="rId5" Type="http://schemas.openxmlformats.org/officeDocument/2006/relationships/hyperlink" Target="https://ec.europa.eu/eurostat/databrowser/view/tps00045/default/table?lang=en" TargetMode="External"/><Relationship Id="rId4" Type="http://schemas.openxmlformats.org/officeDocument/2006/relationships/hyperlink" Target="https://www.czso.cz/documents/10180/165278791/2701392201.pdf/e6e3334c-3c53-4a09-bbc8-b2a465b0a49f?version=1.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>
            <a:spLocks noGrp="1"/>
          </p:cNvSpPr>
          <p:nvPr>
            <p:ph type="ctrTitle"/>
          </p:nvPr>
        </p:nvSpPr>
        <p:spPr bwMode="auto">
          <a:xfrm>
            <a:off x="338611" y="1491631"/>
            <a:ext cx="8520601" cy="696601"/>
          </a:xfrm>
          <a:prstGeom prst="rect">
            <a:avLst/>
          </a:prstGeom>
        </p:spPr>
        <p:txBody>
          <a:bodyPr spcFirstLastPara="1" wrap="square" lIns="91426" tIns="91426" rIns="91426" bIns="91426" anchor="b" anchorCtr="0">
            <a:noAutofit/>
          </a:bodyPr>
          <a:lstStyle/>
          <a:p>
            <a:pPr>
              <a:defRPr/>
            </a:pPr>
            <a:r>
              <a:rPr lang="cs" sz="2800" b="1">
                <a:solidFill>
                  <a:srgbClr val="C00000"/>
                </a:solidFill>
              </a:rPr>
              <a:t>Vyhledávání a hodnocení informací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6" name="Google Shape;56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587150" y="3"/>
            <a:ext cx="1556849" cy="10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7;p13"/>
          <p:cNvSpPr/>
          <p:nvPr/>
        </p:nvSpPr>
        <p:spPr bwMode="auto">
          <a:xfrm>
            <a:off x="5830785" y="3738247"/>
            <a:ext cx="3001516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r">
              <a:defRPr/>
            </a:pPr>
            <a:r>
              <a:rPr lang="cs-CZ" sz="1400">
                <a:latin typeface="Open Sans"/>
                <a:ea typeface="Open Sans"/>
                <a:cs typeface="Open Sans"/>
              </a:rPr>
              <a:t>červen </a:t>
            </a:r>
            <a:r>
              <a:rPr lang="cs-CZ" sz="1400" dirty="0">
                <a:latin typeface="Open Sans"/>
                <a:ea typeface="Open Sans"/>
                <a:cs typeface="Open Sans"/>
              </a:rPr>
              <a:t>2023</a:t>
            </a:r>
            <a:endParaRPr sz="1400" dirty="0"/>
          </a:p>
          <a:p>
            <a:pPr algn="r">
              <a:defRPr/>
            </a:pPr>
            <a:r>
              <a:rPr lang="cs" sz="1400" dirty="0">
                <a:latin typeface="Open Sans"/>
                <a:ea typeface="Open Sans"/>
                <a:cs typeface="Open Sans"/>
              </a:rPr>
              <a:t>Národní technická knihovna</a:t>
            </a:r>
            <a:endParaRPr sz="1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9" name="TextovéPole 3"/>
          <p:cNvSpPr/>
          <p:nvPr/>
        </p:nvSpPr>
        <p:spPr bwMode="auto">
          <a:xfrm>
            <a:off x="311700" y="3738247"/>
            <a:ext cx="3166286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>
                <a:latin typeface="Open Sans"/>
                <a:ea typeface="Open Sans"/>
                <a:cs typeface="Open Sans"/>
              </a:rPr>
              <a:t>Kristina Millerová</a:t>
            </a:r>
            <a:endParaRPr/>
          </a:p>
          <a:p>
            <a:pPr>
              <a:defRPr/>
            </a:pPr>
            <a:r>
              <a:rPr lang="cs-CZ" sz="1400">
                <a:latin typeface="Open Sans"/>
              </a:rPr>
              <a:t>Naděžda Firsová</a:t>
            </a:r>
            <a:endParaRPr sz="14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1</a:t>
            </a:fld>
            <a:endParaRPr lang="cs"/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2699795" y="2346165"/>
            <a:ext cx="2743059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400"/>
              <a:t>Interaktivní workshop pro VŠEM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/>
          <p:nvPr/>
        </p:nvSpPr>
        <p:spPr bwMode="auto">
          <a:xfrm>
            <a:off x="130690" y="9507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-CZ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Diskuze</a:t>
            </a:r>
            <a:endParaRPr sz="2000" b="1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10</a:t>
            </a:fld>
            <a:endParaRPr lang="cs"/>
          </a:p>
        </p:txBody>
      </p:sp>
      <p:sp>
        <p:nvSpPr>
          <p:cNvPr id="5" name="Google Shape;63;p14"/>
          <p:cNvSpPr/>
          <p:nvPr/>
        </p:nvSpPr>
        <p:spPr bwMode="auto">
          <a:xfrm>
            <a:off x="394546" y="3511089"/>
            <a:ext cx="7992888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marL="114302" algn="ctr">
              <a:lnSpc>
                <a:spcPct val="150000"/>
              </a:lnSpc>
              <a:buSzPts val="1800"/>
              <a:defRPr/>
            </a:pPr>
            <a:r>
              <a:rPr lang="cs-CZ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Podle čeho poznáte, že je informační zdroj spolehlivý?</a:t>
            </a:r>
            <a:endParaRPr dirty="0">
              <a:solidFill>
                <a:srgbClr val="FF0000"/>
              </a:solidFill>
            </a:endParaRPr>
          </a:p>
          <a:p>
            <a:pPr algn="ctr">
              <a:defRPr/>
            </a:pPr>
            <a:endParaRPr sz="1600" dirty="0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0930" y="1203598"/>
            <a:ext cx="842007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2" algn="ctr">
              <a:lnSpc>
                <a:spcPct val="150000"/>
              </a:lnSpc>
              <a:buSzPts val="1800"/>
              <a:defRPr/>
            </a:pPr>
            <a:r>
              <a:rPr lang="cs-CZ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Jaké informační zdroje používáte při psaní seminárních prací?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27584" y="433679"/>
            <a:ext cx="2980747" cy="4605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000" b="1">
                <a:solidFill>
                  <a:srgbClr val="C00000"/>
                </a:solidFill>
                <a:cs typeface="Arial"/>
              </a:rPr>
              <a:t>Informační zdroje</a:t>
            </a:r>
            <a:endParaRPr/>
          </a:p>
        </p:txBody>
      </p:sp>
      <p:sp>
        <p:nvSpPr>
          <p:cNvPr id="5" name="Nadpis 1"/>
          <p:cNvSpPr txBox="1"/>
          <p:nvPr/>
        </p:nvSpPr>
        <p:spPr bwMode="auto">
          <a:xfrm>
            <a:off x="5220076" y="418909"/>
            <a:ext cx="3448964" cy="4970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000" b="1">
                <a:solidFill>
                  <a:srgbClr val="C00000"/>
                </a:solidFill>
                <a:latin typeface="Open Sans"/>
                <a:cs typeface="Arial"/>
              </a:rPr>
              <a:t>Co s nimi</a:t>
            </a:r>
            <a:endParaRPr/>
          </a:p>
        </p:txBody>
      </p:sp>
      <p:sp>
        <p:nvSpPr>
          <p:cNvPr id="6" name="Zástupný symbol pro obsah 2"/>
          <p:cNvSpPr>
            <a:spLocks noGrp="1"/>
          </p:cNvSpPr>
          <p:nvPr>
            <p:ph sz="half" idx="1"/>
          </p:nvPr>
        </p:nvSpPr>
        <p:spPr bwMode="auto">
          <a:xfrm>
            <a:off x="5080236" y="840409"/>
            <a:ext cx="3971888" cy="360910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Informace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Inspirace 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Orientace v tématu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Terminologie (ČJ, AJ), definice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Metody, postupy, interpretace dat 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Klíčová slova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Použité zdroje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Metoda sběru dat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Analýza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Interpretace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Vysvětlení</a:t>
            </a:r>
            <a:endParaRPr/>
          </a:p>
          <a:p>
            <a:pPr>
              <a:lnSpc>
                <a:spcPct val="16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Kontext(ualizace)</a:t>
            </a:r>
            <a:endParaRPr lang="cs-CZ" sz="1200">
              <a:cs typeface="Arial"/>
            </a:endParaRPr>
          </a:p>
          <a:p>
            <a:pPr>
              <a:lnSpc>
                <a:spcPct val="160000"/>
              </a:lnSpc>
              <a:defRPr/>
            </a:pPr>
            <a:endParaRPr lang="cs-CZ" sz="120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 bwMode="auto">
          <a:xfrm>
            <a:off x="589383" y="803368"/>
            <a:ext cx="3758084" cy="400352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Učebnice, příručky, slovníky</a:t>
            </a:r>
            <a:endParaRPr/>
          </a:p>
          <a:p>
            <a:pPr>
              <a:lnSpc>
                <a:spcPct val="17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Encyklopedie (wiki, Britannica, oborové)</a:t>
            </a:r>
            <a:endParaRPr/>
          </a:p>
          <a:p>
            <a:pPr>
              <a:lnSpc>
                <a:spcPct val="17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Závěrečné práce (diplomové, dizertační)</a:t>
            </a:r>
            <a:endParaRPr/>
          </a:p>
          <a:p>
            <a:pPr>
              <a:lnSpc>
                <a:spcPct val="170000"/>
              </a:lnSpc>
              <a:defRPr/>
            </a:pPr>
            <a:r>
              <a:rPr lang="cs-CZ" sz="1200" b="1">
                <a:cs typeface="Arial"/>
              </a:rPr>
              <a:t>Knihy (odborné)</a:t>
            </a:r>
            <a:endParaRPr lang="cs-CZ" sz="1200" b="1">
              <a:solidFill>
                <a:schemeClr val="tx1"/>
              </a:solidFill>
              <a:cs typeface="Arial"/>
            </a:endParaRPr>
          </a:p>
          <a:p>
            <a:pPr>
              <a:lnSpc>
                <a:spcPct val="170000"/>
              </a:lnSpc>
              <a:defRPr/>
            </a:pPr>
            <a:r>
              <a:rPr lang="cs-CZ" sz="1200" b="1">
                <a:solidFill>
                  <a:schemeClr val="tx1"/>
                </a:solidFill>
                <a:cs typeface="Arial"/>
              </a:rPr>
              <a:t>Články, zprávy (odborné)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cs-CZ" sz="1200" b="1">
                <a:solidFill>
                  <a:schemeClr val="tx1"/>
                </a:solidFill>
                <a:cs typeface="Arial"/>
              </a:rPr>
              <a:t>Statistiky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Finanční výkazy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cs-CZ" sz="1200">
                <a:cs typeface="Arial"/>
              </a:rPr>
              <a:t>Média / novinové články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Příspěvky na sociálních médiích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Mapy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Průzkumy veřejného mínění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cs-CZ" sz="1200" b="1">
                <a:solidFill>
                  <a:schemeClr val="tx1"/>
                </a:solidFill>
                <a:cs typeface="Arial"/>
              </a:rPr>
              <a:t>Vlastní výzkum</a:t>
            </a:r>
            <a:r>
              <a:rPr lang="cs-CZ" sz="1200">
                <a:solidFill>
                  <a:schemeClr val="tx1"/>
                </a:solidFill>
                <a:cs typeface="Arial"/>
              </a:rPr>
              <a:t>: pozorování, měření, rozhovory, dotazníky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cs-CZ" sz="1200">
                <a:solidFill>
                  <a:schemeClr val="tx1"/>
                </a:solidFill>
                <a:cs typeface="Arial"/>
              </a:rPr>
              <a:t>…</a:t>
            </a:r>
            <a:endParaRPr/>
          </a:p>
          <a:p>
            <a:pPr>
              <a:lnSpc>
                <a:spcPct val="170000"/>
              </a:lnSpc>
              <a:defRPr/>
            </a:pPr>
            <a:endParaRPr lang="cs-CZ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TextovéPole 7"/>
          <p:cNvSpPr txBox="1"/>
          <p:nvPr/>
        </p:nvSpPr>
        <p:spPr bwMode="auto">
          <a:xfrm rot="16199998">
            <a:off x="-1481696" y="2661994"/>
            <a:ext cx="3748403" cy="254044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1050">
                <a:solidFill>
                  <a:schemeClr val="bg1"/>
                </a:solidFill>
                <a:latin typeface="Open Sans"/>
                <a:cs typeface="Arial"/>
              </a:rPr>
              <a:t>tištěné nebo online</a:t>
            </a:r>
            <a:endParaRPr/>
          </a:p>
        </p:txBody>
      </p:sp>
      <p:sp>
        <p:nvSpPr>
          <p:cNvPr id="10" name="Google Shape;564;p75"/>
          <p:cNvSpPr txBox="1"/>
          <p:nvPr/>
        </p:nvSpPr>
        <p:spPr bwMode="auto">
          <a:xfrm>
            <a:off x="107504" y="69270"/>
            <a:ext cx="6009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ts val="2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Jaké informační zdroje použít?</a:t>
            </a:r>
            <a:endParaRPr sz="2000" b="1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9362C2-D2D0-4800-A93C-967723E6CAB1}" type="slidenum">
              <a:rPr lang="cs-CZ"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2443" y="18477"/>
            <a:ext cx="8520601" cy="572700"/>
          </a:xfrm>
        </p:spPr>
        <p:txBody>
          <a:bodyPr/>
          <a:lstStyle/>
          <a:p>
            <a:pPr>
              <a:defRPr/>
            </a:pPr>
            <a:r>
              <a:rPr lang="cs-CZ" sz="2000" b="1">
                <a:solidFill>
                  <a:srgbClr val="C00000"/>
                </a:solidFill>
              </a:rPr>
              <a:t>Kde co hledat -1/2</a:t>
            </a:r>
            <a:endParaRPr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12</a:t>
            </a:fld>
            <a:endParaRPr lang="cs"/>
          </a:p>
        </p:txBody>
      </p:sp>
      <p:sp>
        <p:nvSpPr>
          <p:cNvPr id="4" name="TextovéPole 3"/>
          <p:cNvSpPr txBox="1"/>
          <p:nvPr/>
        </p:nvSpPr>
        <p:spPr bwMode="auto">
          <a:xfrm>
            <a:off x="452944" y="597949"/>
            <a:ext cx="2017977" cy="307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1400" b="1">
                <a:latin typeface="Open Sans"/>
              </a:rPr>
              <a:t>Odborné články</a:t>
            </a:r>
            <a:endParaRPr/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452944" y="916900"/>
            <a:ext cx="2017977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3" indent="-171453">
              <a:buFont typeface="Arial"/>
              <a:buChar char="•"/>
              <a:defRPr/>
            </a:pPr>
            <a:r>
              <a:rPr lang="cs-CZ" sz="1300" u="sng" dirty="0">
                <a:latin typeface="Open Sans"/>
                <a:hlinkClick r:id="rId3" tooltip="https://scholar.google.com/"/>
              </a:rPr>
              <a:t>Google </a:t>
            </a:r>
            <a:r>
              <a:rPr lang="cs-CZ" sz="1300" u="sng" dirty="0" err="1">
                <a:latin typeface="Open Sans"/>
                <a:hlinkClick r:id="rId3" tooltip="https://scholar.google.com/"/>
              </a:rPr>
              <a:t>Scholar</a:t>
            </a:r>
            <a:endParaRPr lang="cs-CZ" sz="1300" dirty="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cs-CZ" sz="1300" dirty="0">
                <a:latin typeface="Open Sans"/>
              </a:rPr>
              <a:t>databáze knihoven</a:t>
            </a:r>
            <a:endParaRPr dirty="0"/>
          </a:p>
          <a:p>
            <a:pPr marL="171453" indent="-171453">
              <a:buFont typeface="Arial"/>
              <a:buChar char="•"/>
              <a:defRPr/>
            </a:pPr>
            <a:r>
              <a:rPr lang="cs-CZ" sz="1300" dirty="0">
                <a:latin typeface="Open Sans"/>
              </a:rPr>
              <a:t>Google</a:t>
            </a:r>
            <a:endParaRPr dirty="0"/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2908791" y="581589"/>
            <a:ext cx="2093840" cy="307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1400" b="1">
                <a:latin typeface="Open Sans"/>
              </a:rPr>
              <a:t>Odborné knihy</a:t>
            </a:r>
            <a:endParaRPr/>
          </a:p>
        </p:txBody>
      </p:sp>
      <p:sp>
        <p:nvSpPr>
          <p:cNvPr id="9" name="TextovéPole 8"/>
          <p:cNvSpPr txBox="1"/>
          <p:nvPr/>
        </p:nvSpPr>
        <p:spPr bwMode="auto">
          <a:xfrm>
            <a:off x="2904386" y="881690"/>
            <a:ext cx="2098245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3" indent="-171453">
              <a:buFont typeface="Arial"/>
              <a:buChar char="•"/>
              <a:defRPr/>
            </a:pPr>
            <a:r>
              <a:rPr lang="cs-CZ" sz="1300" u="sng">
                <a:latin typeface="Open Sans"/>
                <a:hlinkClick r:id="rId3" tooltip="https://scholar.google.com/"/>
              </a:rPr>
              <a:t>Google Scholar</a:t>
            </a:r>
            <a:endParaRPr lang="cs-CZ" sz="13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cs-CZ" sz="1300">
                <a:latin typeface="Open Sans"/>
              </a:rPr>
              <a:t>Google Books</a:t>
            </a:r>
          </a:p>
          <a:p>
            <a:pPr marL="171453" indent="-171453">
              <a:buFont typeface="Arial"/>
              <a:buChar char="•"/>
              <a:defRPr/>
            </a:pPr>
            <a:r>
              <a:rPr lang="cs-CZ" sz="1300" u="sng">
                <a:latin typeface="Open Sans"/>
                <a:hlinkClick r:id="rId4" tooltip="https://www.knihovny.cz/"/>
              </a:rPr>
              <a:t>knihovny.cz</a:t>
            </a:r>
            <a:r>
              <a:rPr lang="cs-CZ" sz="1300">
                <a:latin typeface="Open Sans"/>
              </a:rPr>
              <a:t> </a:t>
            </a:r>
            <a:endParaRPr/>
          </a:p>
          <a:p>
            <a:pPr marL="171453" indent="-171453">
              <a:buFont typeface="Arial"/>
              <a:buChar char="•"/>
              <a:defRPr/>
            </a:pPr>
            <a:r>
              <a:rPr lang="cs-CZ" sz="1300">
                <a:latin typeface="Open Sans"/>
              </a:rPr>
              <a:t>databáze knihoven</a:t>
            </a:r>
            <a:endParaRPr/>
          </a:p>
        </p:txBody>
      </p:sp>
      <p:sp>
        <p:nvSpPr>
          <p:cNvPr id="7" name="TextovéPole 6"/>
          <p:cNvSpPr txBox="1"/>
          <p:nvPr/>
        </p:nvSpPr>
        <p:spPr bwMode="auto">
          <a:xfrm>
            <a:off x="5436097" y="591180"/>
            <a:ext cx="2736304" cy="523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1400" b="1">
                <a:latin typeface="Open Sans"/>
              </a:rPr>
              <a:t>Diplomové,</a:t>
            </a:r>
            <a:br>
              <a:rPr lang="cs-CZ" sz="1400" b="1">
                <a:latin typeface="Open Sans"/>
              </a:rPr>
            </a:br>
            <a:r>
              <a:rPr lang="cs-CZ" sz="1400" b="1">
                <a:latin typeface="Open Sans"/>
              </a:rPr>
              <a:t>dizertační práce</a:t>
            </a:r>
            <a:endParaRPr/>
          </a:p>
        </p:txBody>
      </p:sp>
      <p:sp>
        <p:nvSpPr>
          <p:cNvPr id="10" name="TextovéPole 9"/>
          <p:cNvSpPr txBox="1"/>
          <p:nvPr/>
        </p:nvSpPr>
        <p:spPr bwMode="auto">
          <a:xfrm>
            <a:off x="5436097" y="1104569"/>
            <a:ext cx="2736304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3" indent="-171453">
              <a:buFont typeface="Arial"/>
              <a:buChar char="•"/>
              <a:defRPr/>
            </a:pPr>
            <a:r>
              <a:rPr lang="cs-CZ" sz="1300" u="sng">
                <a:latin typeface="Open Sans"/>
                <a:hlinkClick r:id="rId3" tooltip="https://scholar.google.com/"/>
              </a:rPr>
              <a:t>Google Scholar</a:t>
            </a:r>
            <a:endParaRPr lang="cs-CZ" sz="13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cs-CZ" sz="1300">
                <a:latin typeface="Open Sans"/>
              </a:rPr>
              <a:t>special. portály (</a:t>
            </a:r>
            <a:r>
              <a:rPr lang="cs-CZ" sz="1300" u="sng">
                <a:latin typeface="Open Sans"/>
                <a:hlinkClick r:id="rId5" tooltip="https://theses.cz/"/>
              </a:rPr>
              <a:t>theses.cz</a:t>
            </a:r>
            <a:r>
              <a:rPr lang="cs-CZ" sz="1300">
                <a:latin typeface="Open Sans"/>
              </a:rPr>
              <a:t>)</a:t>
            </a:r>
            <a:endParaRPr/>
          </a:p>
          <a:p>
            <a:pPr marL="171453" indent="-171453">
              <a:buFont typeface="Arial"/>
              <a:buChar char="•"/>
              <a:defRPr/>
            </a:pPr>
            <a:r>
              <a:rPr lang="cs-CZ" sz="1300">
                <a:latin typeface="Open Sans"/>
              </a:rPr>
              <a:t>repozitáře univerzit</a:t>
            </a:r>
            <a:endParaRPr/>
          </a:p>
          <a:p>
            <a:pPr marL="171453" indent="-171453">
              <a:buFont typeface="Arial"/>
              <a:buChar char="•"/>
              <a:defRPr/>
            </a:pPr>
            <a:r>
              <a:rPr lang="cs-CZ" sz="1300">
                <a:latin typeface="Open Sans"/>
              </a:rPr>
              <a:t>databáze knihoven </a:t>
            </a:r>
            <a:endParaRPr/>
          </a:p>
        </p:txBody>
      </p:sp>
      <p:sp>
        <p:nvSpPr>
          <p:cNvPr id="24" name="TextovéPole 23"/>
          <p:cNvSpPr txBox="1"/>
          <p:nvPr/>
        </p:nvSpPr>
        <p:spPr bwMode="auto">
          <a:xfrm>
            <a:off x="249770" y="2640091"/>
            <a:ext cx="3818174" cy="1732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3" indent="-171453">
              <a:buFont typeface="Arial"/>
              <a:buChar char="•"/>
              <a:defRPr/>
            </a:pPr>
            <a:r>
              <a:rPr lang="cs-CZ" sz="1300" dirty="0">
                <a:latin typeface="Open Sans"/>
              </a:rPr>
              <a:t>statistické úřady jednotlivých zemí</a:t>
            </a:r>
            <a:endParaRPr dirty="0"/>
          </a:p>
          <a:p>
            <a:pPr marL="171453" indent="-171453">
              <a:buFont typeface="Arial"/>
              <a:buChar char="•"/>
              <a:defRPr/>
            </a:pPr>
            <a:r>
              <a:rPr lang="cs-CZ" sz="1300" dirty="0">
                <a:latin typeface="Open Sans"/>
              </a:rPr>
              <a:t>centrální banky</a:t>
            </a:r>
            <a:endParaRPr dirty="0"/>
          </a:p>
          <a:p>
            <a:pPr marL="171453" indent="-171453">
              <a:buFont typeface="Arial"/>
              <a:buChar char="•"/>
              <a:defRPr/>
            </a:pPr>
            <a:r>
              <a:rPr lang="cs-CZ" sz="1300" dirty="0">
                <a:latin typeface="Open Sans"/>
              </a:rPr>
              <a:t>odborné asociace (národní, nadnárodní) </a:t>
            </a:r>
            <a:endParaRPr dirty="0"/>
          </a:p>
          <a:p>
            <a:pPr marL="171453" indent="-171453">
              <a:buFont typeface="Arial"/>
              <a:buChar char="•"/>
              <a:defRPr/>
            </a:pPr>
            <a:r>
              <a:rPr lang="cs-CZ" sz="1300" dirty="0">
                <a:latin typeface="Open Sans"/>
              </a:rPr>
              <a:t>např. </a:t>
            </a:r>
            <a:br>
              <a:rPr lang="cs-CZ" sz="1300" dirty="0">
                <a:latin typeface="Open Sans"/>
              </a:rPr>
            </a:br>
            <a:r>
              <a:rPr lang="cs-CZ" sz="1300" u="sng" dirty="0">
                <a:latin typeface="Open Sans"/>
                <a:hlinkClick r:id="rId6" tooltip="https://www.czso.cz/"/>
              </a:rPr>
              <a:t>ČSU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>
                <a:latin typeface="Open Sans"/>
                <a:hlinkClick r:id="rId7" tooltip="https://www.cnb.cz/cs/statistika/"/>
              </a:rPr>
              <a:t>ČNB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 err="1">
                <a:latin typeface="Open Sans"/>
                <a:hlinkClick r:id="rId8" tooltip="https://ec.europa.eu/eurostat"/>
              </a:rPr>
              <a:t>Eurostat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>
                <a:latin typeface="Open Sans"/>
                <a:hlinkClick r:id="rId9" tooltip="https://www.ecb.europa.eu/home/html/index.en.html"/>
              </a:rPr>
              <a:t>ECB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 err="1">
                <a:latin typeface="Open Sans"/>
                <a:hlinkClick r:id="rId10" tooltip="https://data.worldbank.org/"/>
              </a:rPr>
              <a:t>World</a:t>
            </a:r>
            <a:r>
              <a:rPr lang="cs-CZ" sz="1300" u="sng" dirty="0">
                <a:latin typeface="Open Sans"/>
                <a:hlinkClick r:id="rId10" tooltip="https://data.worldbank.org/"/>
              </a:rPr>
              <a:t> Bank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>
                <a:latin typeface="Open Sans"/>
                <a:hlinkClick r:id="rId11" tooltip="https://data.oecd.org/"/>
              </a:rPr>
              <a:t>OECD Data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>
                <a:latin typeface="Open Sans"/>
                <a:hlinkClick r:id="rId12" tooltip="https://stats.oecd.org/"/>
              </a:rPr>
              <a:t>OECD </a:t>
            </a:r>
            <a:r>
              <a:rPr lang="cs-CZ" sz="1300" u="sng" dirty="0" err="1">
                <a:latin typeface="Open Sans"/>
                <a:hlinkClick r:id="rId12" tooltip="https://stats.oecd.org/"/>
              </a:rPr>
              <a:t>Stats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>
                <a:latin typeface="Open Sans"/>
                <a:hlinkClick r:id="rId13" tooltip="https://www.eiu.com/default.aspx"/>
              </a:rPr>
              <a:t>EIU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>
                <a:latin typeface="Open Sans"/>
                <a:hlinkClick r:id="rId14" tooltip="https://www.who.int/data/gho/publications/world-health-statistics"/>
              </a:rPr>
              <a:t>WHO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>
                <a:latin typeface="Open Sans"/>
                <a:hlinkClick r:id="rId15" tooltip="https://www.fao.org/faostat/en/#home"/>
              </a:rPr>
              <a:t>FAO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>
                <a:latin typeface="Open Sans"/>
                <a:hlinkClick r:id="rId16" tooltip="https://www.itu.int/en/Pages/default.aspx"/>
              </a:rPr>
              <a:t>ITU</a:t>
            </a:r>
            <a:r>
              <a:rPr lang="cs-CZ" sz="1300" dirty="0">
                <a:latin typeface="Open Sans"/>
              </a:rPr>
              <a:t>, </a:t>
            </a:r>
            <a:r>
              <a:rPr lang="cs-CZ" sz="1300" u="sng" dirty="0">
                <a:latin typeface="Open Sans"/>
                <a:hlinkClick r:id="rId17" tooltip="https://www.unwto.org/"/>
              </a:rPr>
              <a:t>UNWTO</a:t>
            </a:r>
            <a:r>
              <a:rPr lang="cs-CZ" sz="1300" dirty="0">
                <a:latin typeface="Open Sans"/>
              </a:rPr>
              <a:t>, …</a:t>
            </a:r>
          </a:p>
          <a:p>
            <a:pPr marL="171453" indent="-171453">
              <a:buFont typeface="Arial"/>
              <a:buChar char="•"/>
              <a:defRPr/>
            </a:pPr>
            <a:r>
              <a:rPr lang="cs-CZ" sz="1300" dirty="0"/>
              <a:t>Google</a:t>
            </a:r>
            <a:endParaRPr dirty="0"/>
          </a:p>
          <a:p>
            <a:pPr marL="171453" indent="-171453">
              <a:buFont typeface="Arial"/>
              <a:buChar char="•"/>
              <a:defRPr/>
            </a:pPr>
            <a:endParaRPr lang="cs-CZ" sz="1300" dirty="0">
              <a:latin typeface="Open Sans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249770" y="2358810"/>
            <a:ext cx="3818174" cy="2812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>
                <a:latin typeface="Open Sans"/>
              </a:rPr>
              <a:t>Statistické info</a:t>
            </a:r>
          </a:p>
        </p:txBody>
      </p:sp>
      <p:sp>
        <p:nvSpPr>
          <p:cNvPr id="26" name="TextovéPole 25"/>
          <p:cNvSpPr txBox="1"/>
          <p:nvPr/>
        </p:nvSpPr>
        <p:spPr bwMode="auto">
          <a:xfrm>
            <a:off x="4365808" y="2370866"/>
            <a:ext cx="4456946" cy="307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1400" b="1">
                <a:latin typeface="Open Sans"/>
              </a:rPr>
              <a:t>Informace o firmách,odvětvích</a:t>
            </a:r>
          </a:p>
        </p:txBody>
      </p:sp>
      <p:sp>
        <p:nvSpPr>
          <p:cNvPr id="27" name="TextovéPole 26"/>
          <p:cNvSpPr txBox="1"/>
          <p:nvPr/>
        </p:nvSpPr>
        <p:spPr bwMode="auto">
          <a:xfrm>
            <a:off x="4365808" y="2679530"/>
            <a:ext cx="4456492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3" indent="-171453">
              <a:buFont typeface="Arial"/>
              <a:buChar char="•"/>
              <a:defRPr/>
            </a:pPr>
            <a:r>
              <a:rPr lang="cs-CZ" sz="1300" dirty="0">
                <a:latin typeface="Open Sans"/>
              </a:rPr>
              <a:t>webové stránky firem (výroční zprávy)</a:t>
            </a:r>
            <a:endParaRPr dirty="0"/>
          </a:p>
          <a:p>
            <a:pPr marL="171453" indent="-171453">
              <a:buFont typeface="Arial"/>
              <a:buChar char="•"/>
              <a:defRPr/>
            </a:pPr>
            <a:r>
              <a:rPr lang="cs-CZ" sz="1300" dirty="0">
                <a:latin typeface="Open Sans"/>
              </a:rPr>
              <a:t>statistiky odborných asociací</a:t>
            </a:r>
            <a:endParaRPr dirty="0"/>
          </a:p>
          <a:p>
            <a:pPr marL="171453" indent="-171453">
              <a:buFont typeface="Arial"/>
              <a:buChar char="•"/>
              <a:defRPr/>
            </a:pPr>
            <a:r>
              <a:rPr lang="cs-CZ" sz="1300" dirty="0">
                <a:latin typeface="Open Sans"/>
              </a:rPr>
              <a:t>obchodní rejstříky</a:t>
            </a:r>
            <a:endParaRPr dirty="0"/>
          </a:p>
          <a:p>
            <a:pPr marL="171453" indent="-171453">
              <a:buFont typeface="Arial"/>
              <a:buChar char="•"/>
              <a:defRPr/>
            </a:pPr>
            <a:r>
              <a:rPr lang="cs-CZ" sz="1300" dirty="0">
                <a:latin typeface="Open Sans"/>
              </a:rPr>
              <a:t>placené databáze (někdy přístupné přes specializované knihovny, někdy část výsledků dostupná na internetu zdarma), např. Orbis, Business Source </a:t>
            </a:r>
            <a:r>
              <a:rPr lang="cs-CZ" sz="1300" dirty="0" err="1">
                <a:latin typeface="Open Sans"/>
              </a:rPr>
              <a:t>Ultimate</a:t>
            </a:r>
            <a:r>
              <a:rPr lang="cs-CZ" sz="1300" dirty="0">
                <a:latin typeface="Open Sans"/>
              </a:rPr>
              <a:t>, Statista, </a:t>
            </a:r>
            <a:r>
              <a:rPr lang="cs-CZ" sz="1300" dirty="0" err="1">
                <a:latin typeface="Open Sans"/>
              </a:rPr>
              <a:t>Passport</a:t>
            </a:r>
            <a:r>
              <a:rPr lang="cs-CZ" sz="1300" dirty="0">
                <a:latin typeface="Open Sans"/>
              </a:rPr>
              <a:t>  (</a:t>
            </a:r>
            <a:r>
              <a:rPr lang="cs-CZ" sz="1300" dirty="0" err="1">
                <a:latin typeface="Open Sans"/>
              </a:rPr>
              <a:t>Euromonitor</a:t>
            </a:r>
            <a:r>
              <a:rPr lang="cs-CZ" sz="1300" dirty="0">
                <a:latin typeface="Open Sans"/>
              </a:rPr>
              <a:t>), </a:t>
            </a:r>
            <a:r>
              <a:rPr lang="cs-CZ" sz="1300" dirty="0" err="1">
                <a:latin typeface="Open Sans"/>
              </a:rPr>
              <a:t>MarketLine</a:t>
            </a:r>
            <a:r>
              <a:rPr lang="cs-CZ" sz="1300" dirty="0">
                <a:latin typeface="Open Sans"/>
              </a:rPr>
              <a:t>, …</a:t>
            </a:r>
          </a:p>
          <a:p>
            <a:pPr marL="171453" indent="-171453">
              <a:buFont typeface="Arial"/>
              <a:buChar char="•"/>
              <a:defRPr/>
            </a:pPr>
            <a:r>
              <a:rPr lang="cs-CZ" sz="1300" dirty="0"/>
              <a:t>Google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8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0" y="22266"/>
            <a:ext cx="8520600" cy="572700"/>
          </a:xfrm>
        </p:spPr>
        <p:txBody>
          <a:bodyPr/>
          <a:lstStyle/>
          <a:p>
            <a:pPr>
              <a:defRPr/>
            </a:pPr>
            <a:r>
              <a:rPr lang="cs-CZ" sz="2000" b="1">
                <a:solidFill>
                  <a:srgbClr val="C00000"/>
                </a:solidFill>
              </a:rPr>
              <a:t>Kde co hledat - 2/2</a:t>
            </a:r>
            <a:endParaRPr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13</a:t>
            </a:fld>
            <a:endParaRPr lang="cs"/>
          </a:p>
        </p:txBody>
      </p:sp>
      <p:grpSp>
        <p:nvGrpSpPr>
          <p:cNvPr id="25" name="Skupina 24"/>
          <p:cNvGrpSpPr/>
          <p:nvPr/>
        </p:nvGrpSpPr>
        <p:grpSpPr bwMode="auto">
          <a:xfrm>
            <a:off x="2291326" y="715773"/>
            <a:ext cx="2130052" cy="1800134"/>
            <a:chOff x="395288" y="558267"/>
            <a:chExt cx="2363328" cy="1800133"/>
          </a:xfrm>
        </p:grpSpPr>
        <p:sp>
          <p:nvSpPr>
            <p:cNvPr id="7" name="TextovéPole 6"/>
            <p:cNvSpPr txBox="1"/>
            <p:nvPr/>
          </p:nvSpPr>
          <p:spPr bwMode="auto">
            <a:xfrm>
              <a:off x="395288" y="558267"/>
              <a:ext cx="2363328" cy="3079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cs-CZ" sz="1400" b="1">
                  <a:latin typeface="Open Sans"/>
                </a:rPr>
                <a:t>Zákony, judikáty</a:t>
              </a:r>
              <a:endParaRPr/>
            </a:p>
          </p:txBody>
        </p:sp>
        <p:sp>
          <p:nvSpPr>
            <p:cNvPr id="10" name="TextovéPole 9"/>
            <p:cNvSpPr txBox="1"/>
            <p:nvPr/>
          </p:nvSpPr>
          <p:spPr bwMode="auto">
            <a:xfrm>
              <a:off x="395288" y="865685"/>
              <a:ext cx="2363326" cy="14927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71453" indent="-171453">
                <a:buFont typeface="Arial"/>
                <a:buChar char="•"/>
                <a:defRPr/>
              </a:pPr>
              <a:r>
                <a:rPr lang="cs-CZ" sz="1300" u="sng" dirty="0">
                  <a:latin typeface="Open Sans"/>
                  <a:hlinkClick r:id="rId3" tooltip="https://www.zakonyprolidi.cz/"/>
                </a:rPr>
                <a:t>Zakonyprolidi.cz</a:t>
              </a:r>
              <a:r>
                <a:rPr lang="cs-CZ" sz="1300" dirty="0">
                  <a:latin typeface="Open Sans"/>
                </a:rPr>
                <a:t> (ČR)</a:t>
              </a:r>
              <a:endParaRPr dirty="0"/>
            </a:p>
            <a:p>
              <a:pPr marL="171453" indent="-171453">
                <a:buFont typeface="Arial"/>
                <a:buChar char="•"/>
                <a:defRPr/>
              </a:pPr>
              <a:r>
                <a:rPr lang="cs-CZ" sz="1300" dirty="0">
                  <a:latin typeface="Open Sans"/>
                </a:rPr>
                <a:t>ASPI – ČR (dostupné v některých knihovnách)</a:t>
              </a:r>
              <a:endParaRPr dirty="0"/>
            </a:p>
            <a:p>
              <a:pPr marL="171453" indent="-171453">
                <a:buFont typeface="Arial"/>
                <a:buChar char="•"/>
                <a:defRPr/>
              </a:pPr>
              <a:r>
                <a:rPr lang="cs-CZ" sz="1300" dirty="0">
                  <a:latin typeface="Open Sans"/>
                </a:rPr>
                <a:t>webové stránky institucí vydávajících zákony</a:t>
              </a:r>
              <a:endParaRPr dirty="0"/>
            </a:p>
            <a:p>
              <a:pPr marL="171453" indent="-171453">
                <a:buFont typeface="Arial"/>
                <a:buChar char="•"/>
                <a:defRPr/>
              </a:pPr>
              <a:r>
                <a:rPr lang="cs-CZ" sz="1300" dirty="0">
                  <a:latin typeface="Open Sans"/>
                </a:rPr>
                <a:t>…</a:t>
              </a:r>
              <a:endParaRPr dirty="0"/>
            </a:p>
          </p:txBody>
        </p:sp>
      </p:grpSp>
      <p:grpSp>
        <p:nvGrpSpPr>
          <p:cNvPr id="21" name="Skupina 20"/>
          <p:cNvGrpSpPr/>
          <p:nvPr/>
        </p:nvGrpSpPr>
        <p:grpSpPr bwMode="auto">
          <a:xfrm>
            <a:off x="4674193" y="700091"/>
            <a:ext cx="1983634" cy="1831332"/>
            <a:chOff x="7125351" y="723862"/>
            <a:chExt cx="1874036" cy="2021052"/>
          </a:xfrm>
        </p:grpSpPr>
        <p:sp>
          <p:nvSpPr>
            <p:cNvPr id="11" name="TextovéPole 10"/>
            <p:cNvSpPr txBox="1"/>
            <p:nvPr/>
          </p:nvSpPr>
          <p:spPr bwMode="auto">
            <a:xfrm>
              <a:off x="7125352" y="723862"/>
              <a:ext cx="1874034" cy="3398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cs-CZ" sz="1400" b="1">
                  <a:latin typeface="Open Sans"/>
                </a:rPr>
                <a:t>Normy</a:t>
              </a:r>
              <a:endParaRPr/>
            </a:p>
          </p:txBody>
        </p:sp>
        <p:sp>
          <p:nvSpPr>
            <p:cNvPr id="12" name="TextovéPole 11"/>
            <p:cNvSpPr txBox="1"/>
            <p:nvPr/>
          </p:nvSpPr>
          <p:spPr bwMode="auto">
            <a:xfrm>
              <a:off x="7125351" y="1080434"/>
              <a:ext cx="1874036" cy="1664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3" indent="-285753">
                <a:buFont typeface="Arial"/>
                <a:buChar char="•"/>
                <a:defRPr/>
              </a:pPr>
              <a:r>
                <a:rPr lang="cs-CZ" sz="1300">
                  <a:latin typeface="Open Sans"/>
                </a:rPr>
                <a:t>ČR – část norem přístupná </a:t>
              </a:r>
              <a:r>
                <a:rPr lang="cs-CZ" sz="1300" u="sng">
                  <a:latin typeface="Open Sans"/>
                  <a:hlinkClick r:id="rId4" tooltip="https://sponzorpristup.agentura-cas.cz/"/>
                </a:rPr>
                <a:t>online zdarma</a:t>
              </a:r>
              <a:r>
                <a:rPr lang="cs-CZ" sz="1300">
                  <a:latin typeface="Open Sans"/>
                </a:rPr>
                <a:t>, ostatní v placené datab. norem přístupné např. v </a:t>
              </a:r>
              <a:r>
                <a:rPr lang="cs-CZ" sz="1300" u="sng">
                  <a:latin typeface="Open Sans"/>
                  <a:hlinkClick r:id="rId5" tooltip="https://www.techlib.cz/cs/83080-technicke-normy"/>
                </a:rPr>
                <a:t>knihovnách</a:t>
              </a:r>
              <a:endParaRPr lang="cs-CZ" sz="1300">
                <a:latin typeface="Open Sans"/>
              </a:endParaRPr>
            </a:p>
            <a:p>
              <a:pPr marL="285753" indent="-285753">
                <a:buFont typeface="Arial"/>
                <a:buChar char="•"/>
                <a:defRPr/>
              </a:pPr>
              <a:endParaRPr lang="cs-CZ" sz="1400">
                <a:latin typeface="Open Sans"/>
              </a:endParaRPr>
            </a:p>
          </p:txBody>
        </p:sp>
      </p:grpSp>
      <p:grpSp>
        <p:nvGrpSpPr>
          <p:cNvPr id="22" name="Skupina 21"/>
          <p:cNvGrpSpPr/>
          <p:nvPr/>
        </p:nvGrpSpPr>
        <p:grpSpPr bwMode="auto">
          <a:xfrm>
            <a:off x="164475" y="693689"/>
            <a:ext cx="1874036" cy="3271741"/>
            <a:chOff x="7125352" y="723862"/>
            <a:chExt cx="1874036" cy="3728438"/>
          </a:xfrm>
        </p:grpSpPr>
        <p:sp>
          <p:nvSpPr>
            <p:cNvPr id="23" name="TextovéPole 22"/>
            <p:cNvSpPr txBox="1"/>
            <p:nvPr/>
          </p:nvSpPr>
          <p:spPr bwMode="auto">
            <a:xfrm>
              <a:off x="7125352" y="723862"/>
              <a:ext cx="1874034" cy="3508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cs-CZ" sz="1400" b="1">
                  <a:latin typeface="Open Sans"/>
                </a:rPr>
                <a:t>Zpravodajství</a:t>
              </a:r>
              <a:endParaRPr/>
            </a:p>
          </p:txBody>
        </p:sp>
        <p:sp>
          <p:nvSpPr>
            <p:cNvPr id="24" name="TextovéPole 23"/>
            <p:cNvSpPr txBox="1"/>
            <p:nvPr/>
          </p:nvSpPr>
          <p:spPr bwMode="auto">
            <a:xfrm>
              <a:off x="7125352" y="1067669"/>
              <a:ext cx="1874036" cy="3384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3" indent="-285753">
                <a:buFont typeface="Arial"/>
                <a:buChar char="•"/>
                <a:defRPr/>
              </a:pPr>
              <a:r>
                <a:rPr lang="cs-CZ" sz="1300" dirty="0">
                  <a:latin typeface="Open Sans"/>
                </a:rPr>
                <a:t>Google</a:t>
              </a:r>
              <a:endParaRPr dirty="0"/>
            </a:p>
            <a:p>
              <a:pPr marL="285753" indent="-285753">
                <a:buFont typeface="Arial"/>
                <a:buChar char="•"/>
                <a:defRPr/>
              </a:pPr>
              <a:r>
                <a:rPr lang="cs-CZ" sz="1300" dirty="0">
                  <a:latin typeface="Open Sans"/>
                </a:rPr>
                <a:t>webové archivy</a:t>
              </a:r>
              <a:r>
                <a:rPr lang="cs-CZ" dirty="0">
                  <a:latin typeface="Open Sans"/>
                </a:rPr>
                <a:t> – např. </a:t>
              </a:r>
              <a:r>
                <a:rPr lang="cs-CZ" u="sng" dirty="0" err="1">
                  <a:latin typeface="Open Sans"/>
                  <a:hlinkClick r:id="rId6" tooltip="https://web.archive.org/"/>
                </a:rPr>
                <a:t>WaybackMachine</a:t>
              </a:r>
              <a:r>
                <a:rPr lang="cs-CZ" dirty="0">
                  <a:latin typeface="Open Sans"/>
                </a:rPr>
                <a:t> </a:t>
              </a:r>
              <a:endParaRPr dirty="0"/>
            </a:p>
            <a:p>
              <a:pPr marL="285753" indent="-285753">
                <a:buFont typeface="Arial"/>
                <a:buChar char="•"/>
                <a:defRPr/>
              </a:pPr>
              <a:r>
                <a:rPr lang="cs-CZ" sz="1300" dirty="0">
                  <a:latin typeface="Open Sans"/>
                </a:rPr>
                <a:t>placené databáze přístupné v knihovnách – např. </a:t>
              </a:r>
              <a:r>
                <a:rPr lang="cs-CZ" sz="1300" dirty="0" err="1">
                  <a:latin typeface="Open Sans"/>
                </a:rPr>
                <a:t>Factiva</a:t>
              </a:r>
              <a:r>
                <a:rPr lang="cs-CZ" sz="1300" dirty="0">
                  <a:latin typeface="Open Sans"/>
                </a:rPr>
                <a:t> (celosvětové), </a:t>
              </a:r>
              <a:br>
                <a:rPr lang="cs-CZ" sz="1300" dirty="0">
                  <a:latin typeface="Open Sans"/>
                </a:rPr>
              </a:br>
              <a:r>
                <a:rPr lang="cs-CZ" sz="1300" dirty="0">
                  <a:latin typeface="Open Sans"/>
                </a:rPr>
                <a:t>Newton Media (ČR), </a:t>
              </a:r>
              <a:r>
                <a:rPr lang="cs-CZ" sz="1300" dirty="0" err="1">
                  <a:latin typeface="Open Sans"/>
                </a:rPr>
                <a:t>Anopress</a:t>
              </a:r>
              <a:r>
                <a:rPr lang="cs-CZ" sz="1300" dirty="0">
                  <a:latin typeface="Open Sans"/>
                </a:rPr>
                <a:t> (ČR)</a:t>
              </a:r>
              <a:endParaRPr dirty="0"/>
            </a:p>
            <a:p>
              <a:pPr>
                <a:defRPr/>
              </a:pPr>
              <a:endParaRPr lang="cs-CZ" sz="1400" dirty="0">
                <a:latin typeface="Open Sans"/>
              </a:endParaRPr>
            </a:p>
            <a:p>
              <a:pPr marL="285753" indent="-285753">
                <a:buFont typeface="Arial"/>
                <a:buChar char="•"/>
                <a:defRPr/>
              </a:pPr>
              <a:endParaRPr lang="cs-CZ" sz="1400" dirty="0">
                <a:latin typeface="Open Sans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 bwMode="auto">
          <a:xfrm>
            <a:off x="6804250" y="693690"/>
            <a:ext cx="1874036" cy="1826734"/>
            <a:chOff x="7125352" y="723862"/>
            <a:chExt cx="1874036" cy="2314225"/>
          </a:xfrm>
        </p:grpSpPr>
        <p:sp>
          <p:nvSpPr>
            <p:cNvPr id="27" name="TextovéPole 26"/>
            <p:cNvSpPr txBox="1"/>
            <p:nvPr/>
          </p:nvSpPr>
          <p:spPr bwMode="auto">
            <a:xfrm>
              <a:off x="7125352" y="723862"/>
              <a:ext cx="1874034" cy="395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cs-CZ" sz="1400" b="1">
                  <a:latin typeface="Open Sans"/>
                </a:rPr>
                <a:t>Patenty</a:t>
              </a:r>
              <a:endParaRPr/>
            </a:p>
          </p:txBody>
        </p:sp>
        <p:sp>
          <p:nvSpPr>
            <p:cNvPr id="28" name="TextovéPole 27"/>
            <p:cNvSpPr txBox="1"/>
            <p:nvPr/>
          </p:nvSpPr>
          <p:spPr bwMode="auto">
            <a:xfrm>
              <a:off x="7125352" y="1109271"/>
              <a:ext cx="1874036" cy="1928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3" indent="-285753">
                <a:buFont typeface="Arial"/>
                <a:buChar char="•"/>
                <a:defRPr/>
              </a:pPr>
              <a:r>
                <a:rPr lang="cs-CZ" sz="1400" u="sng" dirty="0">
                  <a:latin typeface="Open Sans"/>
                  <a:hlinkClick r:id="rId7" tooltip="https://patents.google.com/"/>
                </a:rPr>
                <a:t>Google </a:t>
              </a:r>
              <a:r>
                <a:rPr lang="cs-CZ" sz="1400" u="sng" dirty="0" err="1">
                  <a:latin typeface="Open Sans"/>
                  <a:hlinkClick r:id="rId7" tooltip="https://patents.google.com/"/>
                </a:rPr>
                <a:t>Patents</a:t>
              </a:r>
              <a:endParaRPr lang="cs-CZ" sz="1400" dirty="0">
                <a:latin typeface="Open Sans"/>
              </a:endParaRPr>
            </a:p>
            <a:p>
              <a:pPr marL="285753" indent="-285753">
                <a:buFont typeface="Arial"/>
                <a:buChar char="•"/>
                <a:defRPr/>
              </a:pPr>
              <a:r>
                <a:rPr lang="cs-CZ" sz="1400" dirty="0">
                  <a:latin typeface="Open Sans"/>
                </a:rPr>
                <a:t>patentové úřady jednotlivých zemí</a:t>
              </a:r>
              <a:endParaRPr dirty="0"/>
            </a:p>
            <a:p>
              <a:pPr marL="285753" indent="-285753">
                <a:buFont typeface="Arial"/>
                <a:buChar char="•"/>
                <a:defRPr/>
              </a:pPr>
              <a:r>
                <a:rPr lang="cs-CZ" sz="1400" dirty="0">
                  <a:latin typeface="Open Sans"/>
                </a:rPr>
                <a:t>databáze specializovaných </a:t>
              </a:r>
              <a:r>
                <a:rPr lang="cs-CZ" sz="1400" u="sng" dirty="0">
                  <a:latin typeface="Open Sans"/>
                  <a:hlinkClick r:id="rId8" tooltip="https://www.techlib.cz/cs/83145-patenty"/>
                </a:rPr>
                <a:t>knihoven</a:t>
              </a:r>
              <a:endParaRPr lang="cs-CZ" sz="1400" dirty="0">
                <a:latin typeface="Open Sans"/>
              </a:endParaRPr>
            </a:p>
            <a:p>
              <a:pPr>
                <a:defRPr/>
              </a:pPr>
              <a:endParaRPr lang="cs-CZ" sz="1400" dirty="0">
                <a:latin typeface="Open Sans"/>
              </a:endParaRPr>
            </a:p>
            <a:p>
              <a:pPr marL="285753" indent="-285753">
                <a:buFont typeface="Arial"/>
                <a:buChar char="•"/>
                <a:defRPr/>
              </a:pPr>
              <a:endParaRPr lang="cs-CZ" sz="1400" dirty="0">
                <a:latin typeface="Open Sans"/>
              </a:endParaRPr>
            </a:p>
          </p:txBody>
        </p:sp>
      </p:grpSp>
      <p:sp>
        <p:nvSpPr>
          <p:cNvPr id="16" name="Google Shape;115;p19"/>
          <p:cNvSpPr/>
          <p:nvPr/>
        </p:nvSpPr>
        <p:spPr bwMode="auto">
          <a:xfrm>
            <a:off x="4895125" y="2878279"/>
            <a:ext cx="3818251" cy="845599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400" dirty="0">
                <a:latin typeface="Open Sans"/>
                <a:ea typeface="Open Sans"/>
                <a:cs typeface="Open Sans"/>
              </a:rPr>
              <a:t>Vyhledávací dotaz/postup se liší podle toho, co (jaký druh dokumentu/informace) </a:t>
            </a:r>
            <a:br>
              <a:rPr lang="en-US" sz="1400" dirty="0">
                <a:latin typeface="Open Sans"/>
                <a:ea typeface="Open Sans"/>
                <a:cs typeface="Open Sans"/>
              </a:rPr>
            </a:br>
            <a:r>
              <a:rPr lang="cs-CZ" sz="1400" dirty="0">
                <a:latin typeface="Open Sans"/>
                <a:ea typeface="Open Sans"/>
                <a:cs typeface="Open Sans"/>
              </a:rPr>
              <a:t>a kde hledám.</a:t>
            </a:r>
            <a:endParaRPr lang="cs" sz="1400" dirty="0">
              <a:latin typeface="Open Sans"/>
              <a:ea typeface="Open Sans"/>
              <a:cs typeface="Open Sans"/>
            </a:endParaRPr>
          </a:p>
        </p:txBody>
      </p:sp>
      <p:grpSp>
        <p:nvGrpSpPr>
          <p:cNvPr id="17" name="Skupina 16"/>
          <p:cNvGrpSpPr/>
          <p:nvPr/>
        </p:nvGrpSpPr>
        <p:grpSpPr bwMode="auto">
          <a:xfrm>
            <a:off x="2291326" y="2677292"/>
            <a:ext cx="2130052" cy="1428397"/>
            <a:chOff x="7125352" y="723862"/>
            <a:chExt cx="1874036" cy="1116085"/>
          </a:xfrm>
        </p:grpSpPr>
        <p:sp>
          <p:nvSpPr>
            <p:cNvPr id="18" name="TextovéPole 17"/>
            <p:cNvSpPr txBox="1"/>
            <p:nvPr/>
          </p:nvSpPr>
          <p:spPr bwMode="auto">
            <a:xfrm>
              <a:off x="7125352" y="723862"/>
              <a:ext cx="1874034" cy="3079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cs-CZ" sz="1400" b="1">
                  <a:latin typeface="Open Sans"/>
                </a:rPr>
                <a:t>Další odb. info</a:t>
              </a:r>
            </a:p>
          </p:txBody>
        </p:sp>
        <p:sp>
          <p:nvSpPr>
            <p:cNvPr id="19" name="TextovéPole 18"/>
            <p:cNvSpPr txBox="1"/>
            <p:nvPr/>
          </p:nvSpPr>
          <p:spPr bwMode="auto">
            <a:xfrm>
              <a:off x="7125352" y="1028537"/>
              <a:ext cx="1874036" cy="8114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71453" indent="-171453">
                <a:buFont typeface="Arial"/>
                <a:buChar char="•"/>
                <a:defRPr/>
              </a:pPr>
              <a:r>
                <a:rPr lang="cs-CZ" sz="1300">
                  <a:latin typeface="Open Sans"/>
                </a:rPr>
                <a:t>placené/volně přístupné databáze specializovaných knihoven nebo na webu</a:t>
              </a:r>
              <a:endParaRPr/>
            </a:p>
          </p:txBody>
        </p:sp>
      </p:grpSp>
      <p:sp>
        <p:nvSpPr>
          <p:cNvPr id="30" name="Google Shape;115;p19"/>
          <p:cNvSpPr/>
          <p:nvPr/>
        </p:nvSpPr>
        <p:spPr bwMode="auto">
          <a:xfrm>
            <a:off x="4903527" y="4037982"/>
            <a:ext cx="3818251" cy="625236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400" dirty="0">
                <a:latin typeface="Open Sans"/>
                <a:ea typeface="Open Sans"/>
                <a:cs typeface="Open Sans"/>
              </a:rPr>
              <a:t>Seznamte se vždy se specifiky vyhledávání </a:t>
            </a:r>
            <a:br>
              <a:rPr lang="cs-CZ" sz="1400" dirty="0">
                <a:latin typeface="Open Sans"/>
                <a:ea typeface="Open Sans"/>
                <a:cs typeface="Open Sans"/>
              </a:rPr>
            </a:br>
            <a:r>
              <a:rPr lang="cs-CZ" sz="1400" dirty="0">
                <a:latin typeface="Open Sans"/>
                <a:ea typeface="Open Sans"/>
                <a:cs typeface="Open Sans"/>
              </a:rPr>
              <a:t>v dané databázi.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56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" name="Google Shape;564;p75"/>
          <p:cNvSpPr txBox="1"/>
          <p:nvPr/>
        </p:nvSpPr>
        <p:spPr bwMode="auto">
          <a:xfrm>
            <a:off x="107504" y="118012"/>
            <a:ext cx="6009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ts val="2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Jak se pozná spolehlivý zdroj? Filtr O.D.P.A.D.u </a:t>
            </a:r>
            <a:endParaRPr sz="2000" b="1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Google Shape;90;p17"/>
          <p:cNvSpPr/>
          <p:nvPr/>
        </p:nvSpPr>
        <p:spPr bwMode="auto">
          <a:xfrm>
            <a:off x="1691681" y="4227938"/>
            <a:ext cx="6480720" cy="682039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200" b="1" i="1" dirty="0">
                <a:solidFill>
                  <a:schemeClr val="tx1"/>
                </a:solidFill>
                <a:latin typeface="Open Sans"/>
              </a:rPr>
              <a:t>Vždy se snažte čerpat informace z primárních zdrojů (tj. od původce informace), </a:t>
            </a:r>
            <a:br>
              <a:rPr lang="cs-CZ" sz="1200" b="1" i="1" dirty="0">
                <a:solidFill>
                  <a:schemeClr val="tx1"/>
                </a:solidFill>
                <a:latin typeface="Open Sans"/>
              </a:rPr>
            </a:br>
            <a:r>
              <a:rPr lang="cs-CZ" sz="1200" b="1" i="1" dirty="0">
                <a:solidFill>
                  <a:schemeClr val="tx1"/>
                </a:solidFill>
                <a:latin typeface="Open Sans"/>
              </a:rPr>
              <a:t>nečerpejte např. data z interpretací v novinových zprávách/sociálních mediích, </a:t>
            </a:r>
            <a:br>
              <a:rPr lang="cs-CZ" sz="1200" b="1" i="1" dirty="0">
                <a:solidFill>
                  <a:schemeClr val="tx1"/>
                </a:solidFill>
                <a:latin typeface="Open Sans"/>
              </a:rPr>
            </a:br>
            <a:r>
              <a:rPr lang="cs-CZ" sz="1200" b="1" i="1" dirty="0">
                <a:solidFill>
                  <a:schemeClr val="tx1"/>
                </a:solidFill>
                <a:latin typeface="Open Sans"/>
              </a:rPr>
              <a:t>z wikipedie apod.</a:t>
            </a:r>
            <a:endParaRPr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9362C2-D2D0-4800-A93C-967723E6CAB1}" type="slidenum">
              <a:rPr lang="cs-CZ"/>
              <a:t>14</a:t>
            </a:fld>
            <a:endParaRPr lang="cs-CZ"/>
          </a:p>
        </p:txBody>
      </p:sp>
      <p:graphicFrame>
        <p:nvGraphicFramePr>
          <p:cNvPr id="6" name="Google Shape;563;p75"/>
          <p:cNvGraphicFramePr/>
          <p:nvPr>
            <p:extLst>
              <p:ext uri="{D42A27DB-BD31-4B8C-83A1-F6EECF244321}">
                <p14:modId xmlns:p14="http://schemas.microsoft.com/office/powerpoint/2010/main" val="2828455151"/>
              </p:ext>
            </p:extLst>
          </p:nvPr>
        </p:nvGraphicFramePr>
        <p:xfrm>
          <a:off x="395536" y="699543"/>
          <a:ext cx="8443875" cy="3382143"/>
        </p:xfrm>
        <a:graphic>
          <a:graphicData uri="http://schemas.openxmlformats.org/drawingml/2006/table">
            <a:tbl>
              <a:tblPr firstRow="1" bandCol="1">
                <a:tableStyleId>{FABFCF23-3B69-468F-B69F-88F6DE6A72F2}</a:tableStyleId>
              </a:tblPr>
              <a:tblGrid>
                <a:gridCol w="168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cs" sz="1400" u="none" strike="noStrike" cap="none" dirty="0">
                          <a:latin typeface="Open Sans"/>
                          <a:sym typeface="Open Sans Light"/>
                        </a:rPr>
                        <a:t>ODPOVĚDNOST</a:t>
                      </a:r>
                      <a:endParaRPr sz="14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cs" sz="1400" u="none" strike="noStrike" cap="none" dirty="0">
                          <a:latin typeface="Open Sans"/>
                          <a:sym typeface="Open Sans Light"/>
                        </a:rPr>
                        <a:t>DŮLEŽITOST</a:t>
                      </a:r>
                      <a:endParaRPr sz="14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cs" sz="1400" u="none" strike="noStrike" cap="none" dirty="0">
                          <a:latin typeface="Open Sans"/>
                          <a:sym typeface="Open Sans Light"/>
                        </a:rPr>
                        <a:t>PŘESNOST</a:t>
                      </a:r>
                      <a:endParaRPr sz="14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cs" sz="1400" u="none" strike="noStrike" cap="none" dirty="0">
                          <a:latin typeface="Open Sans"/>
                          <a:sym typeface="Open Sans Light"/>
                        </a:rPr>
                        <a:t>AKTUÁLNOST</a:t>
                      </a:r>
                      <a:endParaRPr sz="14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cs" sz="1400" u="none" strike="noStrike" cap="none" dirty="0">
                          <a:latin typeface="Open Sans"/>
                          <a:sym typeface="Open Sans Light"/>
                        </a:rPr>
                        <a:t>DŮVOD</a:t>
                      </a:r>
                      <a:endParaRPr sz="14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Autor a zdroj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Vhodnost/relevance</a:t>
                      </a:r>
                      <a:endParaRPr sz="1100" u="none" strike="noStrike" cap="none" dirty="0">
                        <a:latin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Odpovídající úroveň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Věrohodnost</a:t>
                      </a:r>
                      <a:endParaRPr sz="1100" u="none" strike="noStrike" cap="none" dirty="0">
                        <a:latin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Pravdivost textu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Kdy byla data publikována?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Jaký je účel informace?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Uvedeno spolehlivě?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Hodí se k mému tématu?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Mohou jiné zdroje potvrdit pravdivost informace?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Aktualizace zdroje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Je záměr autora jasný nebo skrytý?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7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Oficiální zdroj?</a:t>
                      </a:r>
                      <a:br>
                        <a:rPr lang="cs" sz="1100" u="none" strike="noStrike" cap="none" dirty="0">
                          <a:latin typeface="Open Sans"/>
                          <a:sym typeface="Open Sans Light"/>
                        </a:rPr>
                      </a:b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.edu, .org, .gov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Odpovídá na mé otázky?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Odkud informace pocházejí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Jak moc aktuální data a informace potřebuji?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Je názor autora objektivní nebo zaujatý?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Je autor způsobilý pro publikaci v oboru?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Kdo je zamýšlený příjemce?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Je podpořen důkazy?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00" u="none" strike="noStrike" cap="none" dirty="0">
                          <a:latin typeface="Open Sans"/>
                          <a:sym typeface="Open Sans Light"/>
                        </a:rPr>
                        <a:t>Stárnutí oborů</a:t>
                      </a:r>
                      <a:endParaRPr sz="1100" u="none" strike="noStrike" cap="none" dirty="0">
                        <a:latin typeface="Open Sans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68601" marR="68601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u="none" strike="noStrike" cap="none" dirty="0" err="1">
                          <a:latin typeface="Open Sans"/>
                          <a:sym typeface="Open Sans Light"/>
                        </a:rPr>
                        <a:t>Pozor</a:t>
                      </a:r>
                      <a:r>
                        <a:rPr lang="en-CA" sz="1100" u="none" strike="noStrike" cap="none" dirty="0">
                          <a:latin typeface="Open Sans"/>
                          <a:sym typeface="Open Sans Light"/>
                        </a:rPr>
                        <a:t> </a:t>
                      </a:r>
                      <a:r>
                        <a:rPr lang="en-CA" sz="1100" u="none" strike="noStrike" cap="none" dirty="0" err="1">
                          <a:latin typeface="Open Sans"/>
                          <a:sym typeface="Open Sans Light"/>
                        </a:rPr>
                        <a:t>na</a:t>
                      </a:r>
                      <a:r>
                        <a:rPr lang="en-CA" sz="1100" u="none" strike="noStrike" cap="none" dirty="0">
                          <a:latin typeface="Open Sans"/>
                          <a:sym typeface="Open Sans Light"/>
                        </a:rPr>
                        <a:t> </a:t>
                      </a:r>
                      <a:r>
                        <a:rPr lang="en-CA" sz="1100" u="none" strike="noStrike" cap="none" dirty="0">
                          <a:latin typeface="Open Sans"/>
                          <a:sym typeface="Open Sans Light"/>
                          <a:hlinkClick r:id="rId3"/>
                        </a:rPr>
                        <a:t>think </a:t>
                      </a:r>
                      <a:r>
                        <a:rPr lang="en-CA" sz="1100" u="none" strike="noStrike" cap="none" dirty="0" err="1">
                          <a:latin typeface="Open Sans"/>
                          <a:sym typeface="Open Sans Light"/>
                          <a:hlinkClick r:id="rId3"/>
                        </a:rPr>
                        <a:t>tanky</a:t>
                      </a:r>
                      <a:r>
                        <a:rPr lang="en-CA" sz="1100" u="none" strike="noStrike" cap="none" dirty="0">
                          <a:latin typeface="Open Sans"/>
                          <a:sym typeface="Open Sans Light"/>
                        </a:rPr>
                        <a:t>!</a:t>
                      </a:r>
                    </a:p>
                  </a:txBody>
                  <a:tcPr marL="68601" marR="68601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/>
          <p:nvPr/>
        </p:nvSpPr>
        <p:spPr bwMode="auto">
          <a:xfrm>
            <a:off x="75806" y="31837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Vyhledávání informací = detektivní práce</a:t>
            </a:r>
            <a:endParaRPr sz="2000" b="1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Google Shape;63;p14"/>
          <p:cNvSpPr/>
          <p:nvPr/>
        </p:nvSpPr>
        <p:spPr bwMode="auto">
          <a:xfrm>
            <a:off x="2570850" y="1723000"/>
            <a:ext cx="4002300" cy="2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marL="457206" indent="-342904">
              <a:lnSpc>
                <a:spcPct val="150000"/>
              </a:lnSpc>
              <a:buSzPts val="1800"/>
              <a:buFont typeface="Open Sans"/>
              <a:buChar char="➔"/>
              <a:defRPr/>
            </a:pPr>
            <a:endParaRPr sz="1800">
              <a:latin typeface="Open Sans"/>
              <a:ea typeface="Open Sans"/>
              <a:cs typeface="Open Sans"/>
            </a:endParaRPr>
          </a:p>
        </p:txBody>
      </p:sp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15</a:t>
            </a:fld>
            <a:endParaRPr lang="cs"/>
          </a:p>
        </p:txBody>
      </p:sp>
      <p:sp>
        <p:nvSpPr>
          <p:cNvPr id="2" name="TextovéPole 1"/>
          <p:cNvSpPr txBox="1"/>
          <p:nvPr/>
        </p:nvSpPr>
        <p:spPr bwMode="auto">
          <a:xfrm>
            <a:off x="133385" y="973675"/>
            <a:ext cx="88383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Jaký typ informace potřebujete </a:t>
            </a:r>
            <a:r>
              <a:rPr lang="cs-CZ" dirty="0">
                <a:latin typeface="Open Sans"/>
              </a:rPr>
              <a:t>(statistická/faktografická, </a:t>
            </a:r>
            <a:r>
              <a:rPr lang="cs-CZ" sz="1400" dirty="0">
                <a:latin typeface="Open Sans"/>
              </a:rPr>
              <a:t>poznatková, seznámení s tématem, předchozí výzkum/stav poznání,…)?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Jaké období, geografické určení vás zajímá?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Kde by se taková informace mohla vyskytovat (v jakém typu dokumentu/databázi, v jaké instituci)?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Jak vytvořit vyhledávací dotaz (klíčová slova, operátory)?</a:t>
            </a:r>
            <a:endParaRPr dirty="0"/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152394" y="651156"/>
            <a:ext cx="4578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C00000"/>
                </a:solidFill>
                <a:latin typeface="Open Sans"/>
              </a:rPr>
              <a:t>Zamyslete se (s ohledem na téma vaší práce)</a:t>
            </a:r>
            <a:endParaRPr dirty="0"/>
          </a:p>
        </p:txBody>
      </p:sp>
      <p:sp>
        <p:nvSpPr>
          <p:cNvPr id="7" name="TextovéPole 6"/>
          <p:cNvSpPr txBox="1"/>
          <p:nvPr/>
        </p:nvSpPr>
        <p:spPr bwMode="auto">
          <a:xfrm>
            <a:off x="127793" y="2336168"/>
            <a:ext cx="3414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600" b="1">
                <a:solidFill>
                  <a:srgbClr val="C00000"/>
                </a:solidFill>
                <a:latin typeface="Open Sans"/>
              </a:rPr>
              <a:t>Hledejte informace pro vaši práci</a:t>
            </a:r>
            <a:endParaRPr/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65189" y="2674771"/>
            <a:ext cx="6542176" cy="954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Hledejte v databázích/institucích, kde se daný typ informace může nacházet. 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Je zdroj, kde jsem informaci nalezl, spolehlivý (filtr </a:t>
            </a:r>
            <a:r>
              <a:rPr lang="cs-CZ" sz="1400" dirty="0" err="1">
                <a:latin typeface="Open Sans"/>
              </a:rPr>
              <a:t>O.D.P.A.D.u</a:t>
            </a:r>
            <a:r>
              <a:rPr lang="cs-CZ" sz="1400" dirty="0">
                <a:latin typeface="Open Sans"/>
              </a:rPr>
              <a:t>)?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Je zdroj, kde jsem informaci nalezl, primární (původce informace)?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Dává nalezená informace smysl (selský rozum + ověření z jiných zdrojů)?</a:t>
            </a:r>
            <a:endParaRPr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6372202" y="4943449"/>
            <a:ext cx="257403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700" i="1"/>
              <a:t>https://creazilla.com/nodes/47188-detective-emoji-clipart</a:t>
            </a:r>
            <a:endParaRPr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19382" y="62449"/>
            <a:ext cx="952350" cy="952350"/>
          </a:xfrm>
          <a:prstGeom prst="rect">
            <a:avLst/>
          </a:prstGeom>
        </p:spPr>
      </p:pic>
      <p:sp>
        <p:nvSpPr>
          <p:cNvPr id="13" name="Google Shape;90;p17"/>
          <p:cNvSpPr/>
          <p:nvPr/>
        </p:nvSpPr>
        <p:spPr bwMode="auto">
          <a:xfrm>
            <a:off x="6644897" y="3280910"/>
            <a:ext cx="2376265" cy="360041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200" i="1">
                <a:latin typeface="Open Sans"/>
              </a:rPr>
              <a:t>Prověřujte, buďte obezřetní!</a:t>
            </a:r>
            <a:endParaRPr/>
          </a:p>
        </p:txBody>
      </p:sp>
      <p:sp>
        <p:nvSpPr>
          <p:cNvPr id="15" name="TextovéPole 14"/>
          <p:cNvSpPr txBox="1"/>
          <p:nvPr/>
        </p:nvSpPr>
        <p:spPr bwMode="auto">
          <a:xfrm>
            <a:off x="104787" y="3865321"/>
            <a:ext cx="848585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rgbClr val="C00000"/>
                </a:solidFill>
                <a:latin typeface="Open Sans"/>
              </a:rPr>
              <a:t>Nalezené informace/dokumenty, které chcete použít, si ukládejte</a:t>
            </a:r>
            <a:endParaRPr/>
          </a:p>
        </p:txBody>
      </p:sp>
      <p:sp>
        <p:nvSpPr>
          <p:cNvPr id="9" name="TextovéPole 8"/>
          <p:cNvSpPr txBox="1"/>
          <p:nvPr/>
        </p:nvSpPr>
        <p:spPr bwMode="auto">
          <a:xfrm>
            <a:off x="110372" y="4185146"/>
            <a:ext cx="8284640" cy="523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Pište/ukládejte si informace potřebné pro citování (důležité pro zpětné dohledání + při psaní práce).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Využívejte nástroje, které vám usnadní práci (např. citační manažery).</a:t>
            </a:r>
            <a:endParaRPr dirty="0"/>
          </a:p>
        </p:txBody>
      </p:sp>
      <p:sp>
        <p:nvSpPr>
          <p:cNvPr id="14" name="Google Shape;90;p17"/>
          <p:cNvSpPr/>
          <p:nvPr/>
        </p:nvSpPr>
        <p:spPr bwMode="auto">
          <a:xfrm>
            <a:off x="6644897" y="2403167"/>
            <a:ext cx="2376265" cy="492631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200" i="1">
                <a:latin typeface="Open Sans"/>
              </a:rPr>
              <a:t>Buďte kreativní, nevzdávejte se!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16</a:t>
            </a:fld>
            <a:endParaRPr lang="cs"/>
          </a:p>
        </p:txBody>
      </p:sp>
      <p:sp>
        <p:nvSpPr>
          <p:cNvPr id="7" name="Google Shape;63;p14"/>
          <p:cNvSpPr/>
          <p:nvPr/>
        </p:nvSpPr>
        <p:spPr bwMode="auto">
          <a:xfrm>
            <a:off x="899594" y="1347613"/>
            <a:ext cx="6768752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2800" b="1">
                <a:latin typeface="Open Sans"/>
              </a:rPr>
              <a:t>Úkol pro vás – znovu a lépe :-)</a:t>
            </a:r>
          </a:p>
          <a:p>
            <a:pPr algn="ctr">
              <a:defRPr/>
            </a:pPr>
            <a:endParaRPr sz="2800" b="1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104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8;p15"/>
          <p:cNvSpPr>
            <a:spLocks noGrp="1"/>
          </p:cNvSpPr>
          <p:nvPr>
            <p:ph type="title"/>
          </p:nvPr>
        </p:nvSpPr>
        <p:spPr bwMode="auto">
          <a:xfrm>
            <a:off x="23702" y="10453"/>
            <a:ext cx="5643447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</a:rPr>
              <a:t>Modelové téma – úkol pro vás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9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>
                <a:latin typeface="Open Sans"/>
              </a:rPr>
              <a:t>17</a:t>
            </a:fld>
            <a:endParaRPr lang="cs">
              <a:latin typeface="Open Sans"/>
            </a:endParaRPr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980519" y="4221725"/>
            <a:ext cx="436741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FF0000"/>
                </a:solidFill>
                <a:latin typeface="Open Sans"/>
              </a:rPr>
              <a:t>Jaký byl váš postup (jak jste hledali)?</a:t>
            </a:r>
            <a:endParaRPr dirty="0"/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980519" y="3008080"/>
            <a:ext cx="43674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FF0000"/>
                </a:solidFill>
                <a:latin typeface="Open Sans"/>
              </a:rPr>
              <a:t>Jaký údaj jste našli a v jakém zdroji?</a:t>
            </a:r>
            <a:endParaRPr dirty="0"/>
          </a:p>
        </p:txBody>
      </p:sp>
      <p:sp>
        <p:nvSpPr>
          <p:cNvPr id="15" name="Google Shape;71;p15"/>
          <p:cNvSpPr/>
          <p:nvPr/>
        </p:nvSpPr>
        <p:spPr bwMode="auto">
          <a:xfrm>
            <a:off x="6252991" y="2148911"/>
            <a:ext cx="2847404" cy="42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noAutofit/>
          </a:bodyPr>
          <a:lstStyle/>
          <a:p>
            <a:pPr>
              <a:defRPr/>
            </a:pPr>
            <a:r>
              <a:rPr lang="cs" sz="600">
                <a:latin typeface="Open Sans"/>
              </a:rPr>
              <a:t>CHRISTENSEN, Erik. F</a:t>
            </a:r>
            <a:r>
              <a:rPr lang="cs" sz="600">
                <a:latin typeface="Open Sans"/>
                <a:ea typeface="Open Sans Light"/>
                <a:cs typeface="Open Sans Light"/>
              </a:rPr>
              <a:t>amily Dentis in La Mesa and her dental assistant [obrázek]. 2009. In: </a:t>
            </a:r>
            <a:r>
              <a:rPr lang="cs" sz="600" i="1">
                <a:latin typeface="Open Sans"/>
                <a:ea typeface="Open Sans Light"/>
                <a:cs typeface="Open Sans Light"/>
              </a:rPr>
              <a:t>Wikimedia </a:t>
            </a:r>
            <a:r>
              <a:rPr lang="cs" sz="600">
                <a:latin typeface="Open Sans"/>
                <a:ea typeface="Open Sans Light"/>
                <a:cs typeface="Open Sans Light"/>
              </a:rPr>
              <a:t>[Cit. 07. 02. 2023] Dostupné z: </a:t>
            </a:r>
            <a:r>
              <a:rPr lang="cs-CZ" sz="600">
                <a:latin typeface="Open Sans"/>
              </a:rPr>
              <a:t>https://commons.wikimedia.org/wiki/File:Dentist.2.jpg</a:t>
            </a:r>
            <a:endParaRPr/>
          </a:p>
          <a:p>
            <a:pPr lvl="0">
              <a:defRPr/>
            </a:pPr>
            <a:endParaRPr sz="600">
              <a:latin typeface="Open Sans"/>
              <a:ea typeface="Open Sans Light"/>
              <a:cs typeface="Open Sans Light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52994" y="281961"/>
            <a:ext cx="2715449" cy="181935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 bwMode="auto">
          <a:xfrm>
            <a:off x="2339755" y="2077362"/>
            <a:ext cx="2032929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400" b="1" dirty="0">
                <a:latin typeface="Open Sans"/>
              </a:rPr>
              <a:t>5 min., hledáte 1 číslo</a:t>
            </a:r>
            <a:endParaRPr dirty="0"/>
          </a:p>
        </p:txBody>
      </p:sp>
      <p:sp>
        <p:nvSpPr>
          <p:cNvPr id="2" name="TextovéPole 1"/>
          <p:cNvSpPr txBox="1"/>
          <p:nvPr/>
        </p:nvSpPr>
        <p:spPr bwMode="auto">
          <a:xfrm>
            <a:off x="2404040" y="637651"/>
            <a:ext cx="1904358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  <a:latin typeface="Open Sans"/>
              </a:rPr>
              <a:t>Znovu a lépe :-)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980519" y="1226634"/>
            <a:ext cx="4367412" cy="721689"/>
            <a:chOff x="2014254" y="2931790"/>
            <a:chExt cx="5293119" cy="864096"/>
          </a:xfrm>
        </p:grpSpPr>
        <p:sp>
          <p:nvSpPr>
            <p:cNvPr id="18" name="TextovéPole 17"/>
            <p:cNvSpPr txBox="1"/>
            <p:nvPr/>
          </p:nvSpPr>
          <p:spPr bwMode="auto">
            <a:xfrm>
              <a:off x="2014254" y="3179173"/>
              <a:ext cx="5293118" cy="44221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cs-CZ" sz="1800" b="1" dirty="0">
                  <a:latin typeface="Open Sans"/>
                </a:rPr>
                <a:t>Jaký byl počet zubařů v ČR v r.2021?</a:t>
              </a:r>
              <a:endParaRPr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014254" y="2931790"/>
              <a:ext cx="5293119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5633647" y="2953553"/>
            <a:ext cx="2871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ČSÚ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Česká stomatologická komora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ÚZIS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Eurostat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91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>
                <a:latin typeface="Open Sans"/>
              </a:rPr>
              <a:t>18</a:t>
            </a:fld>
            <a:endParaRPr lang="cs">
              <a:latin typeface="Open Sans"/>
            </a:endParaRPr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94164" y="455594"/>
            <a:ext cx="4950394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400" b="1">
                <a:latin typeface="Open Sans"/>
              </a:rPr>
              <a:t>Jak vypadal váš vyhledávací dotaz/postup vyhledávání?</a:t>
            </a:r>
            <a:endParaRPr/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116970" y="1265817"/>
            <a:ext cx="3305713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400" b="1">
                <a:latin typeface="Open Sans"/>
              </a:rPr>
              <a:t>Jaký údaj jste našli a v jakém zdroji?</a:t>
            </a:r>
            <a:endParaRPr/>
          </a:p>
        </p:txBody>
      </p:sp>
      <p:sp>
        <p:nvSpPr>
          <p:cNvPr id="7" name="Obdélník 6"/>
          <p:cNvSpPr/>
          <p:nvPr/>
        </p:nvSpPr>
        <p:spPr bwMode="auto">
          <a:xfrm>
            <a:off x="229289" y="1631399"/>
            <a:ext cx="8832964" cy="30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b="1" dirty="0">
                <a:solidFill>
                  <a:srgbClr val="FF0000"/>
                </a:solidFill>
                <a:latin typeface="Open Sans"/>
              </a:rPr>
              <a:t>8607 </a:t>
            </a:r>
            <a:r>
              <a:rPr lang="cs-CZ" sz="1400" dirty="0">
                <a:latin typeface="Open Sans"/>
              </a:rPr>
              <a:t>– počet zubních lékařů vykonávající povolání v ČR, 2021 </a:t>
            </a:r>
            <a:r>
              <a:rPr lang="cs-CZ" sz="1000" dirty="0">
                <a:latin typeface="Open Sans"/>
              </a:rPr>
              <a:t>(</a:t>
            </a:r>
            <a:r>
              <a:rPr lang="cs-CZ" sz="1000" u="sng" dirty="0">
                <a:latin typeface="Open Sans"/>
                <a:hlinkClick r:id="rId3" tooltip="https://old.dent.cz/publicfile/UXRPaXFiTWNQTzRyc1JmWkZDL0p6Ulh2WENYU3U3NTh3VG9jbWZGbHRORm4vWWZKS094SVI3Z01wSVkxenZ2MDhGdjlKZ2hLRkhLazdmWi9PZ3BPWHc9PQ=="/>
              </a:rPr>
              <a:t>Česká stomatologická komora, s.4</a:t>
            </a:r>
            <a:r>
              <a:rPr lang="cs-CZ" sz="1000" dirty="0">
                <a:latin typeface="Open Sans"/>
              </a:rPr>
              <a:t>. - Ročenka 2021)</a:t>
            </a:r>
            <a:endParaRPr dirty="0"/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94164" y="3822368"/>
            <a:ext cx="7509463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 b="1">
                <a:latin typeface="Open Sans"/>
              </a:rPr>
              <a:t>Jste si jisti, že je vaše číslo správné? Použili byste ho pro svou seminární práci?</a:t>
            </a:r>
            <a:endParaRPr/>
          </a:p>
        </p:txBody>
      </p:sp>
      <p:sp>
        <p:nvSpPr>
          <p:cNvPr id="11" name="TextovéPole 10"/>
          <p:cNvSpPr txBox="1"/>
          <p:nvPr/>
        </p:nvSpPr>
        <p:spPr bwMode="auto">
          <a:xfrm>
            <a:off x="158029" y="4064069"/>
            <a:ext cx="79924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/>
              <a:buChar char="•"/>
              <a:defRPr/>
            </a:pPr>
            <a:r>
              <a:rPr lang="cs-CZ" sz="1100" i="1">
                <a:latin typeface="Open Sans"/>
              </a:rPr>
              <a:t>Jsou v daném čísle všichni zubaři v ČR nebo jen ti registrovaní ve Stomatologické komoře?</a:t>
            </a:r>
            <a:endParaRPr/>
          </a:p>
          <a:p>
            <a:pPr marL="285753" indent="-285753">
              <a:buFont typeface="Arial"/>
              <a:buChar char="•"/>
              <a:defRPr/>
            </a:pPr>
            <a:r>
              <a:rPr lang="cs-CZ" sz="1100" i="1">
                <a:latin typeface="Open Sans"/>
              </a:rPr>
              <a:t>Jsou v daném čísle i zubaři, kteří v daném roce nepracovali – např. byli na mateřské dovolené, nebo měli kratší úvazek?</a:t>
            </a:r>
            <a:endParaRPr/>
          </a:p>
          <a:p>
            <a:pPr marL="285753" indent="-285753">
              <a:buFont typeface="Arial"/>
              <a:buChar char="•"/>
              <a:defRPr/>
            </a:pPr>
            <a:r>
              <a:rPr lang="cs-CZ" sz="1100" i="1">
                <a:latin typeface="Open Sans"/>
              </a:rPr>
              <a:t>Proč je číslo z ČSÚ nižší než počet z České stomatologické komory?</a:t>
            </a:r>
            <a:endParaRPr/>
          </a:p>
          <a:p>
            <a:pPr marL="285753" indent="-285753">
              <a:buFont typeface="Arial"/>
              <a:buChar char="•"/>
              <a:defRPr/>
            </a:pPr>
            <a:r>
              <a:rPr lang="cs-CZ" sz="1100" i="1">
                <a:latin typeface="Open Sans"/>
              </a:rPr>
              <a:t>Co to znamená přepočtené osoby (full-time equivalent)? </a:t>
            </a:r>
            <a:endParaRPr lang="en-US" sz="1100" i="1">
              <a:latin typeface="Open Sans"/>
            </a:endParaRPr>
          </a:p>
          <a:p>
            <a:pPr marL="285753" indent="-285753">
              <a:buFont typeface="Arial"/>
              <a:buChar char="•"/>
              <a:defRPr/>
            </a:pPr>
            <a:r>
              <a:rPr lang="cs-CZ" sz="1100" i="1">
                <a:latin typeface="Open Sans"/>
              </a:rPr>
              <a:t>Který z údajů byste použili? Použili byste číslo z Eurostatu a proč?</a:t>
            </a:r>
            <a:endParaRPr/>
          </a:p>
        </p:txBody>
      </p:sp>
      <p:sp>
        <p:nvSpPr>
          <p:cNvPr id="13" name="Obdélník 12"/>
          <p:cNvSpPr/>
          <p:nvPr/>
        </p:nvSpPr>
        <p:spPr bwMode="auto">
          <a:xfrm>
            <a:off x="129701" y="864433"/>
            <a:ext cx="4514307" cy="2769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latin typeface="Open Sans"/>
              </a:rPr>
              <a:t>počet (zubař OR “zubní lékař“ OR stomatolog) statistika 2021</a:t>
            </a:r>
            <a:endParaRPr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229289" y="1992043"/>
            <a:ext cx="8832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defRPr/>
            </a:pPr>
            <a:r>
              <a:rPr lang="cs-CZ" sz="1400" b="1" dirty="0">
                <a:solidFill>
                  <a:srgbClr val="FF0000"/>
                </a:solidFill>
                <a:latin typeface="Open Sans"/>
              </a:rPr>
              <a:t>6672 </a:t>
            </a:r>
            <a:r>
              <a:rPr lang="cs-CZ" sz="1400" dirty="0">
                <a:latin typeface="Open Sans"/>
              </a:rPr>
              <a:t>– počet lékařů v zařízeních ambulantní péče – samostatné ordinace zub. lékaře, </a:t>
            </a:r>
            <a:r>
              <a:rPr lang="cs-CZ" sz="1400" dirty="0" err="1">
                <a:latin typeface="Open Sans"/>
              </a:rPr>
              <a:t>přepočt</a:t>
            </a:r>
            <a:r>
              <a:rPr lang="cs-CZ" sz="1400" dirty="0">
                <a:latin typeface="Open Sans"/>
              </a:rPr>
              <a:t>. osoby, 2021 </a:t>
            </a:r>
            <a:r>
              <a:rPr lang="cs-CZ" sz="1000" dirty="0">
                <a:latin typeface="Open Sans"/>
              </a:rPr>
              <a:t>(</a:t>
            </a:r>
            <a:r>
              <a:rPr lang="cs-CZ" sz="1000" u="sng" dirty="0">
                <a:latin typeface="Open Sans"/>
                <a:hlinkClick r:id="rId4" tooltip="https://www.czso.cz/documents/10180/171419384/32019822.pdf/8ac5e2b3-d4f3-44c5-aa3f-35909556d663?version=1.1"/>
              </a:rPr>
              <a:t>Český statistický úřad, 2022a, s.685</a:t>
            </a:r>
            <a:r>
              <a:rPr lang="cs-CZ" sz="1000" dirty="0">
                <a:latin typeface="Open Sans"/>
              </a:rPr>
              <a:t>. - Statistická ročenka ČR 2022 )</a:t>
            </a:r>
            <a:endParaRPr dirty="0"/>
          </a:p>
        </p:txBody>
      </p:sp>
      <p:sp>
        <p:nvSpPr>
          <p:cNvPr id="17" name="Obdélník 16"/>
          <p:cNvSpPr/>
          <p:nvPr/>
        </p:nvSpPr>
        <p:spPr bwMode="auto">
          <a:xfrm>
            <a:off x="225536" y="2495409"/>
            <a:ext cx="8866705" cy="95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defRPr/>
            </a:pPr>
            <a:r>
              <a:rPr lang="cs-CZ" sz="1400" b="1" dirty="0">
                <a:solidFill>
                  <a:srgbClr val="FF0000"/>
                </a:solidFill>
                <a:latin typeface="Open Sans"/>
              </a:rPr>
              <a:t>6793 </a:t>
            </a:r>
            <a:r>
              <a:rPr lang="cs-CZ" sz="1400" dirty="0">
                <a:latin typeface="Open Sans"/>
              </a:rPr>
              <a:t>– počet lékařů v zařízeních ambulantní péče – samostatné ordinace zubního lékaře, přepočtené osoby, 2019 </a:t>
            </a:r>
            <a:r>
              <a:rPr lang="cs-CZ" sz="1000" dirty="0">
                <a:latin typeface="Open Sans"/>
              </a:rPr>
              <a:t>(</a:t>
            </a:r>
            <a:r>
              <a:rPr lang="cs-CZ" sz="1000" u="sng" dirty="0">
                <a:latin typeface="Open Sans"/>
                <a:hlinkClick r:id="rId5" tooltip="https://www.uzis.cz/res/f/008381/zdrroccz2019.pdf"/>
              </a:rPr>
              <a:t>ÚZIS, 2020, s.104</a:t>
            </a:r>
            <a:r>
              <a:rPr lang="cs-CZ" sz="1000" dirty="0">
                <a:latin typeface="Open Sans"/>
              </a:rPr>
              <a:t>.- Zdravotnická ročenka ČR 2019); d</a:t>
            </a:r>
            <a:r>
              <a:rPr lang="cs-CZ" sz="1000" i="1" dirty="0">
                <a:latin typeface="Open Sans"/>
              </a:rPr>
              <a:t>ata za rok 2020-2021 nejsou dosud dostupná</a:t>
            </a:r>
            <a:endParaRPr dirty="0"/>
          </a:p>
          <a:p>
            <a:pPr marL="628659" indent="-628659">
              <a:defRPr/>
            </a:pPr>
            <a:endParaRPr lang="cs-CZ" sz="1400" b="1" dirty="0">
              <a:solidFill>
                <a:srgbClr val="FF0000"/>
              </a:solidFill>
              <a:latin typeface="Open Sans"/>
            </a:endParaRPr>
          </a:p>
          <a:p>
            <a:pPr marL="628659" indent="-628659">
              <a:defRPr/>
            </a:pPr>
            <a:r>
              <a:rPr lang="cs-CZ" sz="1400" b="1" dirty="0">
                <a:solidFill>
                  <a:srgbClr val="FF0000"/>
                </a:solidFill>
                <a:latin typeface="Open Sans"/>
              </a:rPr>
              <a:t>5624</a:t>
            </a:r>
            <a:r>
              <a:rPr lang="cs-CZ" sz="1400" dirty="0">
                <a:latin typeface="Open Sans"/>
              </a:rPr>
              <a:t> -  počet samostatných ambulantních ordinací zub. lékaře, 2019 </a:t>
            </a:r>
            <a:r>
              <a:rPr lang="cs-CZ" sz="1000" dirty="0">
                <a:latin typeface="Open Sans"/>
              </a:rPr>
              <a:t>(</a:t>
            </a:r>
            <a:r>
              <a:rPr lang="cs-CZ" sz="1000" u="sng" dirty="0">
                <a:latin typeface="Open Sans"/>
                <a:hlinkClick r:id="rId5" tooltip="https://www.uzis.cz/res/f/008381/zdrroccz2019.pdf"/>
              </a:rPr>
              <a:t>ÚZIS, 2020, s.104</a:t>
            </a:r>
            <a:r>
              <a:rPr lang="cs-CZ" sz="1000" dirty="0">
                <a:latin typeface="Open Sans"/>
              </a:rPr>
              <a:t>.- Zdravotnická ročenka ČR 2019)</a:t>
            </a:r>
            <a:endParaRPr dirty="0"/>
          </a:p>
        </p:txBody>
      </p:sp>
      <p:sp>
        <p:nvSpPr>
          <p:cNvPr id="2" name="TextovéPole 1"/>
          <p:cNvSpPr txBox="1"/>
          <p:nvPr/>
        </p:nvSpPr>
        <p:spPr bwMode="auto">
          <a:xfrm>
            <a:off x="4932040" y="864433"/>
            <a:ext cx="3972231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200">
                <a:latin typeface="Open Sans"/>
              </a:rPr>
              <a:t>ÚZIS – Statistické výstupy – Zdravotnická ročenka ČR</a:t>
            </a:r>
            <a:endParaRPr/>
          </a:p>
        </p:txBody>
      </p:sp>
      <p:sp>
        <p:nvSpPr>
          <p:cNvPr id="18" name="Obdélník 17"/>
          <p:cNvSpPr/>
          <p:nvPr/>
        </p:nvSpPr>
        <p:spPr bwMode="auto">
          <a:xfrm>
            <a:off x="226926" y="3516090"/>
            <a:ext cx="8865567" cy="30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b="1" dirty="0">
                <a:solidFill>
                  <a:srgbClr val="FF0000"/>
                </a:solidFill>
                <a:latin typeface="Open Sans"/>
              </a:rPr>
              <a:t>73,98 </a:t>
            </a:r>
            <a:r>
              <a:rPr lang="cs-CZ" sz="1400" dirty="0">
                <a:latin typeface="Open Sans"/>
              </a:rPr>
              <a:t>– </a:t>
            </a:r>
            <a:r>
              <a:rPr lang="cs-CZ" sz="1400" dirty="0" err="1">
                <a:latin typeface="Open Sans"/>
              </a:rPr>
              <a:t>number</a:t>
            </a:r>
            <a:r>
              <a:rPr lang="cs-CZ" sz="1400" dirty="0">
                <a:latin typeface="Open Sans"/>
              </a:rPr>
              <a:t> </a:t>
            </a:r>
            <a:r>
              <a:rPr lang="cs-CZ" sz="1400" dirty="0" err="1">
                <a:latin typeface="Open Sans"/>
              </a:rPr>
              <a:t>of</a:t>
            </a:r>
            <a:r>
              <a:rPr lang="cs-CZ" sz="1400" dirty="0">
                <a:latin typeface="Open Sans"/>
              </a:rPr>
              <a:t> </a:t>
            </a:r>
            <a:r>
              <a:rPr lang="cs-CZ" sz="1400" dirty="0" err="1">
                <a:latin typeface="Open Sans"/>
              </a:rPr>
              <a:t>practising</a:t>
            </a:r>
            <a:r>
              <a:rPr lang="cs-CZ" sz="1400" dirty="0">
                <a:latin typeface="Open Sans"/>
              </a:rPr>
              <a:t> </a:t>
            </a:r>
            <a:r>
              <a:rPr lang="cs-CZ" sz="1400" dirty="0" err="1">
                <a:latin typeface="Open Sans"/>
              </a:rPr>
              <a:t>dentists</a:t>
            </a:r>
            <a:r>
              <a:rPr lang="cs-CZ" sz="1400" dirty="0">
                <a:latin typeface="Open Sans"/>
              </a:rPr>
              <a:t> per 100 </a:t>
            </a:r>
            <a:r>
              <a:rPr lang="cs-CZ" sz="1400" dirty="0" err="1">
                <a:latin typeface="Open Sans"/>
              </a:rPr>
              <a:t>th</a:t>
            </a:r>
            <a:r>
              <a:rPr lang="cs-CZ" sz="1400" dirty="0">
                <a:latin typeface="Open Sans"/>
              </a:rPr>
              <a:t>. </a:t>
            </a:r>
            <a:r>
              <a:rPr lang="cs-CZ" sz="1400" dirty="0" err="1">
                <a:latin typeface="Open Sans"/>
              </a:rPr>
              <a:t>inhabit</a:t>
            </a:r>
            <a:r>
              <a:rPr lang="cs-CZ" sz="1400" dirty="0">
                <a:latin typeface="Open Sans"/>
              </a:rPr>
              <a:t>., 2020 </a:t>
            </a:r>
            <a:r>
              <a:rPr lang="cs-CZ" sz="1000" dirty="0">
                <a:latin typeface="Open Sans"/>
              </a:rPr>
              <a:t>(</a:t>
            </a:r>
            <a:r>
              <a:rPr lang="cs-CZ" sz="1000" u="sng" dirty="0" err="1">
                <a:latin typeface="Open Sans"/>
                <a:hlinkClick r:id="rId6" tooltip="https://ec.europa.eu/eurostat/databrowser/view/tps00045/default/table?lang=en"/>
              </a:rPr>
              <a:t>Eurostat</a:t>
            </a:r>
            <a:r>
              <a:rPr lang="cs-CZ" sz="1000" u="sng" dirty="0">
                <a:latin typeface="Open Sans"/>
                <a:hlinkClick r:id="rId6" tooltip="https://ec.europa.eu/eurostat/databrowser/view/tps00045/default/table?lang=en"/>
              </a:rPr>
              <a:t>, 2022</a:t>
            </a:r>
            <a:r>
              <a:rPr lang="cs-CZ" sz="1000" i="1" dirty="0">
                <a:latin typeface="Open Sans"/>
              </a:rPr>
              <a:t>), přepočteno na počet obyvatel - </a:t>
            </a:r>
            <a:r>
              <a:rPr lang="cs-CZ" sz="1000" b="1" i="1" dirty="0">
                <a:solidFill>
                  <a:srgbClr val="FF0000"/>
                </a:solidFill>
                <a:latin typeface="Open Sans"/>
              </a:rPr>
              <a:t>7916</a:t>
            </a:r>
            <a:endParaRPr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 bwMode="auto">
          <a:xfrm>
            <a:off x="-21097" y="6479"/>
            <a:ext cx="8520600" cy="572700"/>
          </a:xfrm>
        </p:spPr>
        <p:txBody>
          <a:bodyPr/>
          <a:lstStyle/>
          <a:p>
            <a:pPr>
              <a:defRPr/>
            </a:pPr>
            <a:r>
              <a:rPr lang="cs-CZ" sz="2000" b="1">
                <a:solidFill>
                  <a:srgbClr val="C00000"/>
                </a:solidFill>
              </a:rPr>
              <a:t>Srovnání výsledků - Jaký byl počet zubařů v ČR v r. 2021? </a:t>
            </a:r>
            <a:br>
              <a:rPr lang="cs-CZ" sz="2000" b="1">
                <a:solidFill>
                  <a:srgbClr val="C00000"/>
                </a:solidFill>
              </a:rPr>
            </a:br>
            <a:endParaRPr lang="cs-CZ" sz="200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53303" y="4899246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Pozn. Data vyhledána 3.3.2023</a:t>
            </a:r>
          </a:p>
        </p:txBody>
      </p:sp>
    </p:spTree>
    <p:extLst>
      <p:ext uri="{BB962C8B-B14F-4D97-AF65-F5344CB8AC3E}">
        <p14:creationId xmlns:p14="http://schemas.microsoft.com/office/powerpoint/2010/main" val="155322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19</a:t>
            </a:fld>
            <a:endParaRPr lang="cs"/>
          </a:p>
        </p:txBody>
      </p:sp>
      <p:sp>
        <p:nvSpPr>
          <p:cNvPr id="7" name="Google Shape;63;p14"/>
          <p:cNvSpPr/>
          <p:nvPr/>
        </p:nvSpPr>
        <p:spPr bwMode="auto">
          <a:xfrm>
            <a:off x="899594" y="1347613"/>
            <a:ext cx="6768752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2800" b="1" dirty="0">
                <a:latin typeface="Open Sans"/>
              </a:rPr>
              <a:t>Přestávka</a:t>
            </a:r>
            <a:endParaRPr sz="2800" b="1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7454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/>
          <p:nvPr/>
        </p:nvSpPr>
        <p:spPr bwMode="auto">
          <a:xfrm>
            <a:off x="107504" y="73590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Co nás dnes čeká a nemine</a:t>
            </a:r>
            <a:endParaRPr sz="2000" b="1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</a:t>
            </a:fld>
            <a:endParaRPr lang="cs"/>
          </a:p>
        </p:txBody>
      </p:sp>
      <p:sp>
        <p:nvSpPr>
          <p:cNvPr id="2" name="TextovéPole 1"/>
          <p:cNvSpPr txBox="1"/>
          <p:nvPr/>
        </p:nvSpPr>
        <p:spPr bwMode="auto">
          <a:xfrm>
            <a:off x="611560" y="987574"/>
            <a:ext cx="7632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800" dirty="0">
                <a:latin typeface="Open Sans"/>
              </a:rPr>
              <a:t>Úvod </a:t>
            </a:r>
            <a:endParaRPr dirty="0"/>
          </a:p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800" dirty="0">
                <a:latin typeface="Open Sans"/>
              </a:rPr>
              <a:t>Jaké informační zdroje použít a jak poznat spolehlivý zdroj </a:t>
            </a:r>
            <a:endParaRPr dirty="0"/>
          </a:p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800" dirty="0">
                <a:latin typeface="Open Sans"/>
              </a:rPr>
              <a:t>Jak efektivněji vyhledávat</a:t>
            </a:r>
            <a:endParaRPr dirty="0"/>
          </a:p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800" dirty="0">
                <a:latin typeface="Open Sans"/>
              </a:rPr>
              <a:t>    Google vs. Google </a:t>
            </a:r>
            <a:r>
              <a:rPr lang="cs-CZ" sz="1800" dirty="0" err="1">
                <a:latin typeface="Open Sans"/>
              </a:rPr>
              <a:t>Scholar</a:t>
            </a:r>
            <a:endParaRPr lang="cs-CZ" sz="1800" dirty="0">
              <a:latin typeface="Open Sans"/>
            </a:endParaRPr>
          </a:p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800" dirty="0">
                <a:latin typeface="Open Sans"/>
              </a:rPr>
              <a:t>     Vyhledávání v knihovnách</a:t>
            </a:r>
            <a:endParaRPr dirty="0"/>
          </a:p>
          <a:p>
            <a:pPr marL="285753" lvl="7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800" dirty="0">
                <a:latin typeface="Open Sans"/>
              </a:rPr>
              <a:t>Tipy a doporučení (jak psát)</a:t>
            </a:r>
            <a:endParaRPr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3914181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Open Sans" panose="020B0606030504020204"/>
              </a:rPr>
              <a:t>A samozřejmě i úkoly pro vás!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20</a:t>
            </a:fld>
            <a:endParaRPr lang="cs"/>
          </a:p>
        </p:txBody>
      </p:sp>
      <p:sp>
        <p:nvSpPr>
          <p:cNvPr id="7" name="Google Shape;63;p14"/>
          <p:cNvSpPr/>
          <p:nvPr/>
        </p:nvSpPr>
        <p:spPr bwMode="auto">
          <a:xfrm>
            <a:off x="899594" y="1347613"/>
            <a:ext cx="6768752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2800" b="1" dirty="0">
                <a:latin typeface="Open Sans"/>
              </a:rPr>
              <a:t>Jak efektivněji vyhledávat</a:t>
            </a:r>
          </a:p>
          <a:p>
            <a:pPr algn="ctr">
              <a:defRPr/>
            </a:pPr>
            <a:endParaRPr sz="28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ovéPole 1"/>
          <p:cNvSpPr txBox="1"/>
          <p:nvPr/>
        </p:nvSpPr>
        <p:spPr bwMode="auto">
          <a:xfrm>
            <a:off x="2699792" y="2355852"/>
            <a:ext cx="352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  <a:ea typeface="Open Sans"/>
                <a:cs typeface="Open Sans"/>
              </a:rPr>
              <a:t>Klíčová slova </a:t>
            </a:r>
            <a:r>
              <a:rPr lang="cs-CZ" dirty="0">
                <a:latin typeface="Open Sans"/>
                <a:ea typeface="Open Sans"/>
                <a:cs typeface="Open Sans"/>
              </a:rPr>
              <a:t> a operátory</a:t>
            </a:r>
          </a:p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  <a:ea typeface="Open Sans"/>
                <a:cs typeface="Open Sans"/>
              </a:rPr>
              <a:t>Vyhledávání – tipy pro různé databáze</a:t>
            </a:r>
            <a:endParaRPr dirty="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5;p17"/>
          <p:cNvSpPr/>
          <p:nvPr/>
        </p:nvSpPr>
        <p:spPr bwMode="auto">
          <a:xfrm>
            <a:off x="107504" y="66602"/>
            <a:ext cx="7681592" cy="50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C00000"/>
              </a:buClr>
              <a:buSzPts val="4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Jak vyhledávat - klíčová slova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Google Shape;86;p17" descr="https://image.freepik.com/free-icon/keywords-research_318-31331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384747" y="294458"/>
            <a:ext cx="508800" cy="5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7"/>
          <p:cNvSpPr/>
          <p:nvPr/>
        </p:nvSpPr>
        <p:spPr bwMode="auto">
          <a:xfrm>
            <a:off x="97913" y="762872"/>
            <a:ext cx="8795634" cy="84182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400" b="1">
                <a:latin typeface="Open Sans"/>
                <a:ea typeface="Open Sans"/>
                <a:cs typeface="Open Sans"/>
              </a:rPr>
              <a:t>Téma práce:</a:t>
            </a:r>
            <a:endParaRPr sz="1400" b="1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sz="1400" b="1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400">
                <a:latin typeface="Open Sans"/>
                <a:ea typeface="Open Sans"/>
                <a:cs typeface="Open Sans"/>
              </a:rPr>
              <a:t>D</a:t>
            </a:r>
            <a:r>
              <a:rPr lang="cs-CZ" sz="1400">
                <a:latin typeface="Open Sans"/>
                <a:ea typeface="Open Sans"/>
                <a:cs typeface="Open Sans"/>
              </a:rPr>
              <a:t>ostupnost stomatologické péče v ČR a XX </a:t>
            </a:r>
            <a:r>
              <a:rPr lang="cs" sz="1400">
                <a:latin typeface="Open Sans"/>
                <a:ea typeface="Open Sans"/>
                <a:cs typeface="Open Sans"/>
              </a:rPr>
              <a:t>/</a:t>
            </a:r>
            <a:r>
              <a:rPr lang="en-US" sz="1400">
                <a:latin typeface="Open Sans"/>
                <a:ea typeface="Open Sans"/>
                <a:cs typeface="Open Sans"/>
              </a:rPr>
              <a:t> Access to dental care in the CR and XX</a:t>
            </a:r>
            <a:endParaRPr/>
          </a:p>
          <a:p>
            <a:pPr>
              <a:defRPr/>
            </a:pP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7" name="Google Shape;88;p17"/>
          <p:cNvSpPr/>
          <p:nvPr/>
        </p:nvSpPr>
        <p:spPr bwMode="auto">
          <a:xfrm>
            <a:off x="112280" y="3376366"/>
            <a:ext cx="4873282" cy="15561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lnSpc>
                <a:spcPct val="114999"/>
              </a:lnSpc>
              <a:defRPr/>
            </a:pPr>
            <a:endParaRPr lang="cs" sz="1400" dirty="0">
              <a:latin typeface="Open Sans"/>
              <a:ea typeface="Open Sans"/>
              <a:cs typeface="Open Sans"/>
            </a:endParaRPr>
          </a:p>
          <a:p>
            <a:pPr algn="ctr">
              <a:lnSpc>
                <a:spcPct val="114999"/>
              </a:lnSpc>
              <a:defRPr/>
            </a:pPr>
            <a:r>
              <a:rPr lang="cs" sz="1400" dirty="0">
                <a:latin typeface="Open Sans"/>
                <a:ea typeface="Open Sans"/>
                <a:cs typeface="Open Sans"/>
              </a:rPr>
              <a:t>Stomatologická péče / dental care</a:t>
            </a:r>
            <a:endParaRPr sz="1400" dirty="0">
              <a:latin typeface="Open Sans"/>
              <a:ea typeface="Open Sans"/>
              <a:cs typeface="Open Sans"/>
            </a:endParaRPr>
          </a:p>
          <a:p>
            <a:pPr algn="ctr">
              <a:lnSpc>
                <a:spcPct val="114999"/>
              </a:lnSpc>
              <a:defRPr/>
            </a:pPr>
            <a:r>
              <a:rPr lang="cs-CZ" sz="1400" dirty="0">
                <a:latin typeface="Open Sans"/>
                <a:ea typeface="Open Sans"/>
                <a:cs typeface="Open Sans"/>
              </a:rPr>
              <a:t>Počet zubařů </a:t>
            </a:r>
            <a:r>
              <a:rPr lang="cs" sz="1400" dirty="0">
                <a:latin typeface="Open Sans"/>
                <a:ea typeface="Open Sans"/>
                <a:cs typeface="Open Sans"/>
              </a:rPr>
              <a:t>/ number of dentists</a:t>
            </a:r>
            <a:endParaRPr dirty="0"/>
          </a:p>
          <a:p>
            <a:pPr algn="ctr">
              <a:lnSpc>
                <a:spcPct val="114999"/>
              </a:lnSpc>
              <a:defRPr/>
            </a:pPr>
            <a:r>
              <a:rPr lang="cs" sz="1400" dirty="0">
                <a:latin typeface="Open Sans"/>
                <a:ea typeface="Open Sans"/>
                <a:cs typeface="Open Sans"/>
              </a:rPr>
              <a:t>Počet dentálních hygienistů / number of dental assistants, dental hygienist</a:t>
            </a:r>
            <a:endParaRPr sz="1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8" name="Google Shape;89;p17"/>
          <p:cNvSpPr/>
          <p:nvPr/>
        </p:nvSpPr>
        <p:spPr bwMode="auto">
          <a:xfrm>
            <a:off x="5228705" y="3363915"/>
            <a:ext cx="3686804" cy="120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200" i="1" dirty="0">
                <a:latin typeface="Open Sans"/>
                <a:ea typeface="Open Sans"/>
                <a:cs typeface="Open Sans"/>
              </a:rPr>
              <a:t>*synonyma, která mohu využít dále při vyhledávání:</a:t>
            </a:r>
            <a:endParaRPr sz="1200" i="1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cs-CZ" sz="1200" i="1" dirty="0">
                <a:latin typeface="Open Sans"/>
                <a:ea typeface="Open Sans"/>
                <a:cs typeface="Open Sans"/>
              </a:rPr>
              <a:t>zubař  </a:t>
            </a:r>
          </a:p>
          <a:p>
            <a:pPr>
              <a:defRPr/>
            </a:pPr>
            <a:r>
              <a:rPr lang="cs-CZ" sz="1200" i="1" dirty="0">
                <a:latin typeface="Open Sans"/>
                <a:ea typeface="Open Sans"/>
                <a:cs typeface="Open Sans"/>
              </a:rPr>
              <a:t>stomatologická péče</a:t>
            </a:r>
            <a:endParaRPr dirty="0"/>
          </a:p>
          <a:p>
            <a:pPr>
              <a:defRPr/>
            </a:pPr>
            <a:r>
              <a:rPr lang="cs" sz="1200" i="1" dirty="0">
                <a:latin typeface="Open Sans"/>
                <a:ea typeface="Open Sans"/>
                <a:cs typeface="Open Sans"/>
              </a:rPr>
              <a:t>dental care</a:t>
            </a:r>
            <a:endParaRPr sz="1200" i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9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21</a:t>
            </a:fld>
            <a:endParaRPr lang="cs"/>
          </a:p>
        </p:txBody>
      </p:sp>
      <p:sp>
        <p:nvSpPr>
          <p:cNvPr id="10" name="Google Shape;77;p16"/>
          <p:cNvSpPr>
            <a:spLocks noGrp="1"/>
          </p:cNvSpPr>
          <p:nvPr>
            <p:ph type="body" idx="1"/>
          </p:nvPr>
        </p:nvSpPr>
        <p:spPr bwMode="auto">
          <a:xfrm>
            <a:off x="1870770" y="1693120"/>
            <a:ext cx="6059161" cy="1461900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indent="-355604">
              <a:lnSpc>
                <a:spcPct val="150000"/>
              </a:lnSpc>
              <a:buSzPts val="2000"/>
              <a:defRPr/>
            </a:pPr>
            <a:r>
              <a:rPr lang="cs" sz="1400" dirty="0"/>
              <a:t>Jakými klíčovými slovy bych popsal/a svou práci/to co hledám? </a:t>
            </a:r>
            <a:endParaRPr sz="1400" dirty="0"/>
          </a:p>
          <a:p>
            <a:pPr indent="-355604">
              <a:lnSpc>
                <a:spcPct val="150000"/>
              </a:lnSpc>
              <a:buSzPts val="2000"/>
              <a:defRPr/>
            </a:pPr>
            <a:r>
              <a:rPr lang="cs" sz="1400" dirty="0"/>
              <a:t>Znám vhodné odborné termíny v češtině i angličtině?</a:t>
            </a:r>
            <a:endParaRPr dirty="0"/>
          </a:p>
          <a:p>
            <a:pPr indent="-355604">
              <a:lnSpc>
                <a:spcPct val="150000"/>
              </a:lnSpc>
              <a:buSzPts val="2000"/>
              <a:defRPr/>
            </a:pPr>
            <a:r>
              <a:rPr lang="cs" sz="1400" dirty="0"/>
              <a:t>Jaká jsou synonyma mých klíčových slov?</a:t>
            </a:r>
            <a:endParaRPr dirty="0"/>
          </a:p>
          <a:p>
            <a:pPr indent="-355604">
              <a:lnSpc>
                <a:spcPct val="150000"/>
              </a:lnSpc>
              <a:buSzPts val="2000"/>
              <a:defRPr/>
            </a:pPr>
            <a:r>
              <a:rPr lang="cs" sz="1400" dirty="0"/>
              <a:t>Jaké jsou širší / užší termíny? </a:t>
            </a:r>
            <a:endParaRPr sz="1400" dirty="0"/>
          </a:p>
        </p:txBody>
      </p:sp>
      <p:sp>
        <p:nvSpPr>
          <p:cNvPr id="11" name="Google Shape;88;p17"/>
          <p:cNvSpPr/>
          <p:nvPr/>
        </p:nvSpPr>
        <p:spPr bwMode="auto">
          <a:xfrm>
            <a:off x="108937" y="3330191"/>
            <a:ext cx="4873282" cy="155611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lnSpc>
                <a:spcPct val="114999"/>
              </a:lnSpc>
              <a:defRPr/>
            </a:pPr>
            <a:r>
              <a:rPr lang="cs" sz="1400" b="1" dirty="0">
                <a:latin typeface="Open Sans"/>
                <a:ea typeface="Open Sans"/>
                <a:cs typeface="Open Sans"/>
              </a:rPr>
              <a:t>Klíčová slova</a:t>
            </a:r>
            <a:endParaRPr sz="1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2" name="Google Shape;89;p17"/>
          <p:cNvSpPr/>
          <p:nvPr/>
        </p:nvSpPr>
        <p:spPr bwMode="auto">
          <a:xfrm>
            <a:off x="5228705" y="3363915"/>
            <a:ext cx="3686804" cy="120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200" i="1" dirty="0">
                <a:latin typeface="Open Sans"/>
                <a:ea typeface="Open Sans"/>
                <a:cs typeface="Open Sans"/>
              </a:rPr>
              <a:t>*synonyma, která mohu využít dále při vyhledávání:</a:t>
            </a:r>
            <a:endParaRPr sz="1200" i="1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cs-CZ" sz="1200" i="1" dirty="0">
                <a:latin typeface="Open Sans"/>
                <a:ea typeface="Open Sans"/>
                <a:cs typeface="Open Sans"/>
              </a:rPr>
              <a:t>zubař / zubní lékař / stomatolog / dentista</a:t>
            </a:r>
            <a:endParaRPr dirty="0"/>
          </a:p>
          <a:p>
            <a:pPr>
              <a:defRPr/>
            </a:pPr>
            <a:r>
              <a:rPr lang="cs-CZ" sz="1200" i="1" dirty="0">
                <a:latin typeface="Open Sans"/>
                <a:ea typeface="Open Sans"/>
                <a:cs typeface="Open Sans"/>
              </a:rPr>
              <a:t>stomatologická péče </a:t>
            </a:r>
          </a:p>
          <a:p>
            <a:pPr>
              <a:defRPr/>
            </a:pPr>
            <a:r>
              <a:rPr lang="cs" sz="1200" i="1" dirty="0">
                <a:latin typeface="Open Sans"/>
                <a:ea typeface="Open Sans"/>
                <a:cs typeface="Open Sans"/>
              </a:rPr>
              <a:t>dental care</a:t>
            </a:r>
            <a:endParaRPr sz="1200" i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3" name="Google Shape;89;p17"/>
          <p:cNvSpPr/>
          <p:nvPr/>
        </p:nvSpPr>
        <p:spPr bwMode="auto">
          <a:xfrm>
            <a:off x="5232048" y="3376366"/>
            <a:ext cx="3686804" cy="120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200" i="1" dirty="0">
                <a:latin typeface="Open Sans"/>
                <a:ea typeface="Open Sans"/>
                <a:cs typeface="Open Sans"/>
              </a:rPr>
              <a:t>*synonyma, která mohu využít dále při vyhledávání:</a:t>
            </a:r>
            <a:endParaRPr sz="1200" i="1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cs-CZ" sz="1200" i="1" dirty="0">
                <a:latin typeface="Open Sans"/>
                <a:ea typeface="Open Sans"/>
                <a:cs typeface="Open Sans"/>
              </a:rPr>
              <a:t>zubař / zubní lékař / stomatolog / dentista</a:t>
            </a:r>
            <a:endParaRPr dirty="0"/>
          </a:p>
          <a:p>
            <a:pPr>
              <a:defRPr/>
            </a:pPr>
            <a:r>
              <a:rPr lang="cs-CZ" sz="1200" i="1" dirty="0">
                <a:latin typeface="Open Sans"/>
                <a:ea typeface="Open Sans"/>
                <a:cs typeface="Open Sans"/>
              </a:rPr>
              <a:t>stomatologická péče / zubní péče / dentální péče</a:t>
            </a:r>
            <a:endParaRPr dirty="0"/>
          </a:p>
          <a:p>
            <a:pPr>
              <a:defRPr/>
            </a:pPr>
            <a:r>
              <a:rPr lang="cs" sz="1200" i="1" dirty="0">
                <a:latin typeface="Open Sans"/>
                <a:ea typeface="Open Sans"/>
                <a:cs typeface="Open Sans"/>
              </a:rPr>
              <a:t>dental care / oral healthcare / oral health care</a:t>
            </a:r>
            <a:endParaRPr sz="1200" i="1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407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95;p18"/>
          <p:cNvSpPr/>
          <p:nvPr/>
        </p:nvSpPr>
        <p:spPr bwMode="auto">
          <a:xfrm>
            <a:off x="3260" y="3057"/>
            <a:ext cx="54732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C00000"/>
              </a:buClr>
              <a:buSzPts val="4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 Jak na klíčová slova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Google Shape;98;p18"/>
          <p:cNvSpPr/>
          <p:nvPr/>
        </p:nvSpPr>
        <p:spPr bwMode="auto">
          <a:xfrm>
            <a:off x="251520" y="509004"/>
            <a:ext cx="5803961" cy="238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cs" sz="1400" b="1" dirty="0">
                <a:latin typeface="Open Sans"/>
                <a:ea typeface="Open Sans"/>
                <a:cs typeface="Open Sans"/>
              </a:rPr>
              <a:t>Pokud si chci ověřit terminologii:</a:t>
            </a:r>
            <a:endParaRPr sz="1400" b="1" dirty="0">
              <a:latin typeface="Open Sans"/>
              <a:ea typeface="Open Sans"/>
              <a:cs typeface="Open Sans"/>
            </a:endParaRPr>
          </a:p>
          <a:p>
            <a:pPr marL="457206" indent="-317503">
              <a:lnSpc>
                <a:spcPct val="150000"/>
              </a:lnSpc>
              <a:buSzPts val="1400"/>
              <a:buFont typeface="Open Sans"/>
              <a:buChar char="●"/>
              <a:defRPr/>
            </a:pPr>
            <a:r>
              <a:rPr lang="cs" sz="1400" b="1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3" tooltip="https://cs.wikipedia.org/wiki/Hlavn%C3%AD_strana"/>
              </a:rPr>
              <a:t>Wikipedia</a:t>
            </a:r>
            <a:endParaRPr sz="1400" b="1" dirty="0">
              <a:latin typeface="Open Sans"/>
              <a:ea typeface="Open Sans"/>
              <a:cs typeface="Open Sans"/>
            </a:endParaRPr>
          </a:p>
          <a:p>
            <a:pPr marL="457206" indent="-317503">
              <a:lnSpc>
                <a:spcPct val="150000"/>
              </a:lnSpc>
              <a:buSzPts val="1400"/>
              <a:buFont typeface="Open Sans"/>
              <a:buChar char="●"/>
              <a:defRPr/>
            </a:pPr>
            <a:r>
              <a:rPr lang="cs" sz="1400" b="1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4" tooltip="https://scholar.google.com/"/>
              </a:rPr>
              <a:t>Google Scholar</a:t>
            </a:r>
            <a:r>
              <a:rPr sz="1400" dirty="0"/>
              <a:t>, </a:t>
            </a:r>
            <a:r>
              <a:rPr sz="1400" u="sng" dirty="0">
                <a:latin typeface="Open Sans"/>
                <a:ea typeface="Open Sans"/>
                <a:cs typeface="Open Sans"/>
                <a:hlinkClick r:id="rId5" tooltip="https://www.semanticscholar.org/"/>
              </a:rPr>
              <a:t>Semantic Scholar</a:t>
            </a:r>
            <a:endParaRPr lang="cs-CZ" sz="1400" u="sng" dirty="0">
              <a:latin typeface="Open Sans"/>
              <a:ea typeface="Open Sans"/>
              <a:cs typeface="Open Sans"/>
            </a:endParaRPr>
          </a:p>
          <a:p>
            <a:pPr marL="457206" indent="-317503">
              <a:lnSpc>
                <a:spcPct val="150000"/>
              </a:lnSpc>
              <a:buSzPts val="1400"/>
              <a:buFont typeface="Open Sans"/>
              <a:buChar char="●"/>
              <a:defRPr/>
            </a:pPr>
            <a:r>
              <a:rPr lang="cs-CZ" sz="1400" b="1" dirty="0">
                <a:latin typeface="Open Sans"/>
                <a:ea typeface="Open Sans"/>
                <a:cs typeface="Open Sans"/>
              </a:rPr>
              <a:t>Statistiky/ročenky národních institucí </a:t>
            </a:r>
            <a:r>
              <a:rPr lang="cs-CZ" sz="1400" dirty="0">
                <a:latin typeface="Open Sans"/>
                <a:ea typeface="Open Sans"/>
                <a:cs typeface="Open Sans"/>
              </a:rPr>
              <a:t>(dle oboru)</a:t>
            </a:r>
            <a:endParaRPr dirty="0"/>
          </a:p>
          <a:p>
            <a:pPr marL="457206" indent="-317503">
              <a:lnSpc>
                <a:spcPct val="150000"/>
              </a:lnSpc>
              <a:buSzPts val="1400"/>
              <a:buFont typeface="Open Sans"/>
              <a:buChar char="●"/>
              <a:defRPr/>
            </a:pPr>
            <a:endParaRPr sz="1400" dirty="0">
              <a:latin typeface="Open Sans"/>
              <a:ea typeface="Open Sans"/>
              <a:cs typeface="Open Sans"/>
            </a:endParaRPr>
          </a:p>
          <a:p>
            <a:pPr marL="139701">
              <a:lnSpc>
                <a:spcPct val="150000"/>
              </a:lnSpc>
              <a:buSzPts val="1400"/>
              <a:defRPr/>
            </a:pPr>
            <a:endParaRPr sz="1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9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22</a:t>
            </a:fld>
            <a:endParaRPr lang="cs"/>
          </a:p>
        </p:txBody>
      </p:sp>
      <p:sp>
        <p:nvSpPr>
          <p:cNvPr id="16" name="Google Shape;90;p17"/>
          <p:cNvSpPr/>
          <p:nvPr/>
        </p:nvSpPr>
        <p:spPr bwMode="auto">
          <a:xfrm>
            <a:off x="6303741" y="388156"/>
            <a:ext cx="2540718" cy="695780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" sz="1200" i="1" dirty="0">
                <a:latin typeface="Open Sans"/>
                <a:ea typeface="Open Sans"/>
                <a:cs typeface="Open Sans"/>
              </a:rPr>
              <a:t>Podívejte se na klíčová slova </a:t>
            </a:r>
            <a:br>
              <a:rPr lang="cs" sz="1200" i="1" dirty="0">
                <a:latin typeface="Open Sans"/>
                <a:ea typeface="Open Sans"/>
                <a:cs typeface="Open Sans"/>
              </a:rPr>
            </a:br>
            <a:r>
              <a:rPr lang="cs" sz="1200" i="1" dirty="0">
                <a:latin typeface="Open Sans"/>
                <a:ea typeface="Open Sans"/>
                <a:cs typeface="Open Sans"/>
              </a:rPr>
              <a:t>v pracích a článcích na podobné téma.</a:t>
            </a:r>
            <a:endParaRPr sz="1400" dirty="0"/>
          </a:p>
        </p:txBody>
      </p:sp>
      <p:sp>
        <p:nvSpPr>
          <p:cNvPr id="17" name="Google Shape;90;p17"/>
          <p:cNvSpPr/>
          <p:nvPr/>
        </p:nvSpPr>
        <p:spPr bwMode="auto">
          <a:xfrm>
            <a:off x="6303741" y="1485782"/>
            <a:ext cx="2540718" cy="560245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" sz="1200" i="1" dirty="0">
                <a:latin typeface="Open Sans"/>
                <a:ea typeface="Open Sans"/>
                <a:cs typeface="Open Sans"/>
              </a:rPr>
              <a:t>Terminologie často v českém </a:t>
            </a:r>
            <a:br>
              <a:rPr lang="cs" sz="1200" i="1" dirty="0">
                <a:latin typeface="Open Sans"/>
                <a:ea typeface="Open Sans"/>
                <a:cs typeface="Open Sans"/>
              </a:rPr>
            </a:br>
            <a:r>
              <a:rPr lang="cs" sz="1200" i="1" dirty="0">
                <a:latin typeface="Open Sans"/>
                <a:ea typeface="Open Sans"/>
                <a:cs typeface="Open Sans"/>
              </a:rPr>
              <a:t>i anglickém jazyce.</a:t>
            </a:r>
            <a:endParaRPr dirty="0"/>
          </a:p>
        </p:txBody>
      </p:sp>
      <p:sp>
        <p:nvSpPr>
          <p:cNvPr id="5" name="Obdélník 4"/>
          <p:cNvSpPr/>
          <p:nvPr/>
        </p:nvSpPr>
        <p:spPr bwMode="auto">
          <a:xfrm>
            <a:off x="883979" y="1914995"/>
            <a:ext cx="78793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3" indent="-285753">
              <a:buFont typeface="Arial"/>
              <a:buChar char="•"/>
              <a:defRPr/>
            </a:pPr>
            <a:r>
              <a:rPr lang="cs-CZ" sz="1400" u="sng" dirty="0">
                <a:latin typeface="Open Sans"/>
                <a:hlinkClick r:id="rId6" tooltip="https://www.czso.cz/"/>
              </a:rPr>
              <a:t>ČSU</a:t>
            </a:r>
            <a:r>
              <a:rPr lang="cs-CZ" sz="1400" dirty="0">
                <a:latin typeface="Open Sans"/>
              </a:rPr>
              <a:t>, </a:t>
            </a:r>
            <a:r>
              <a:rPr lang="cs-CZ" sz="1400" u="sng" dirty="0">
                <a:latin typeface="Open Sans"/>
                <a:hlinkClick r:id="rId7" tooltip="https://www.cnb.cz/cs/statistika/"/>
              </a:rPr>
              <a:t>ČNB</a:t>
            </a:r>
            <a:r>
              <a:rPr lang="cs-CZ" sz="1400" dirty="0">
                <a:latin typeface="Open Sans"/>
              </a:rPr>
              <a:t> 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r>
              <a:rPr lang="cs-CZ" sz="1400" dirty="0">
                <a:latin typeface="Open Sans"/>
              </a:rPr>
              <a:t>ministerstva, </a:t>
            </a:r>
            <a:r>
              <a:rPr lang="cs-CZ" sz="1400" u="sng" dirty="0">
                <a:latin typeface="Open Sans"/>
                <a:hlinkClick r:id="rId8" tooltip="https://www.spcr.cz/struktura-sp-cr/clenska-zakladna/odvetvove-svazy"/>
              </a:rPr>
              <a:t>odvětvové svazy</a:t>
            </a:r>
            <a:r>
              <a:rPr lang="cs-CZ" sz="1400" dirty="0">
                <a:latin typeface="Open Sans"/>
              </a:rPr>
              <a:t>, oborové ústavy informací a statistiky, </a:t>
            </a:r>
            <a:br>
              <a:rPr lang="cs-CZ" sz="1400" dirty="0">
                <a:latin typeface="Open Sans"/>
              </a:rPr>
            </a:br>
            <a:r>
              <a:rPr lang="cs-CZ" sz="1400" dirty="0">
                <a:latin typeface="Open Sans"/>
              </a:rPr>
              <a:t>(např. </a:t>
            </a:r>
            <a:r>
              <a:rPr lang="cs-CZ" sz="1400" u="sng" dirty="0">
                <a:latin typeface="Open Sans"/>
                <a:hlinkClick r:id="rId9" tooltip="https://sberdat.uiv.cz/rozcestnik/"/>
              </a:rPr>
              <a:t>odbor školské statistiky a analýz MŠMT</a:t>
            </a:r>
            <a:r>
              <a:rPr lang="cs-CZ" sz="1400" dirty="0">
                <a:latin typeface="Open Sans"/>
              </a:rPr>
              <a:t>, </a:t>
            </a:r>
            <a:r>
              <a:rPr lang="cs-CZ" sz="1400" u="sng" dirty="0">
                <a:latin typeface="Open Sans"/>
                <a:hlinkClick r:id="rId10" tooltip="https://www.uzis.cz/"/>
              </a:rPr>
              <a:t>Ústav zdravotnických informací a statistiky</a:t>
            </a:r>
            <a:r>
              <a:rPr lang="cs-CZ" sz="1400" dirty="0">
                <a:latin typeface="Open Sans"/>
              </a:rPr>
              <a:t>, </a:t>
            </a:r>
            <a:r>
              <a:rPr lang="cs-CZ" sz="1400" u="sng" dirty="0">
                <a:latin typeface="Open Sans"/>
                <a:hlinkClick r:id="rId11" tooltip="https://askpcr.cz/"/>
              </a:rPr>
              <a:t>Asociace sklářského a keramického průmyslu ČR</a:t>
            </a:r>
            <a:r>
              <a:rPr lang="cs-CZ" sz="1400" dirty="0">
                <a:latin typeface="Open Sans"/>
              </a:rPr>
              <a:t>, …)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endParaRPr lang="cs-CZ" sz="1400" dirty="0">
              <a:latin typeface="Open Sans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883979" y="3287244"/>
            <a:ext cx="4572000" cy="7390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3" indent="-285753">
              <a:buFont typeface="Arial"/>
              <a:buChar char="•"/>
              <a:defRPr/>
            </a:pPr>
            <a:r>
              <a:rPr lang="cs-CZ" sz="1400" u="sng" dirty="0" err="1">
                <a:latin typeface="Open Sans"/>
                <a:hlinkClick r:id="rId12" tooltip="https://ec.europa.eu/eurostat"/>
              </a:rPr>
              <a:t>Eurostat</a:t>
            </a:r>
            <a:r>
              <a:rPr lang="cs-CZ" sz="1400" dirty="0">
                <a:latin typeface="Open Sans"/>
              </a:rPr>
              <a:t>, </a:t>
            </a:r>
            <a:r>
              <a:rPr lang="cs-CZ" sz="1400" u="sng" dirty="0" err="1">
                <a:latin typeface="Open Sans"/>
                <a:hlinkClick r:id="rId13" tooltip="https://www.ecb.europa.eu/home/html/index.en.html"/>
              </a:rPr>
              <a:t>European</a:t>
            </a:r>
            <a:r>
              <a:rPr lang="cs-CZ" sz="1400" u="sng" dirty="0">
                <a:latin typeface="Open Sans"/>
                <a:hlinkClick r:id="rId13" tooltip="https://www.ecb.europa.eu/home/html/index.en.html"/>
              </a:rPr>
              <a:t> </a:t>
            </a:r>
            <a:r>
              <a:rPr lang="cs-CZ" sz="1400" u="sng" dirty="0" err="1">
                <a:latin typeface="Open Sans"/>
                <a:hlinkClick r:id="rId13" tooltip="https://www.ecb.europa.eu/home/html/index.en.html"/>
              </a:rPr>
              <a:t>Central</a:t>
            </a:r>
            <a:r>
              <a:rPr lang="cs-CZ" sz="1400" u="sng" dirty="0">
                <a:latin typeface="Open Sans"/>
                <a:hlinkClick r:id="rId13" tooltip="https://www.ecb.europa.eu/home/html/index.en.html"/>
              </a:rPr>
              <a:t> Bank</a:t>
            </a:r>
            <a:r>
              <a:rPr lang="cs-CZ" sz="1400" dirty="0">
                <a:latin typeface="Open Sans"/>
              </a:rPr>
              <a:t>, </a:t>
            </a:r>
            <a:r>
              <a:rPr lang="cs-CZ" sz="1400" u="sng" dirty="0" err="1">
                <a:latin typeface="Open Sans"/>
                <a:hlinkClick r:id="rId14" tooltip="https://data.worldbank.org/"/>
              </a:rPr>
              <a:t>World</a:t>
            </a:r>
            <a:r>
              <a:rPr lang="cs-CZ" sz="1400" u="sng" dirty="0">
                <a:latin typeface="Open Sans"/>
                <a:hlinkClick r:id="rId14" tooltip="https://data.worldbank.org/"/>
              </a:rPr>
              <a:t> Bank</a:t>
            </a:r>
            <a:r>
              <a:rPr lang="cs-CZ" sz="1400" dirty="0">
                <a:latin typeface="Open Sans"/>
              </a:rPr>
              <a:t>, 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r>
              <a:rPr lang="cs-CZ" sz="1400" u="sng" dirty="0">
                <a:latin typeface="Open Sans"/>
                <a:hlinkClick r:id="rId15" tooltip="https://data.oecd.org/"/>
              </a:rPr>
              <a:t>OECD Data</a:t>
            </a:r>
            <a:r>
              <a:rPr lang="cs-CZ" sz="1400" dirty="0">
                <a:latin typeface="Open Sans"/>
              </a:rPr>
              <a:t>, </a:t>
            </a:r>
            <a:r>
              <a:rPr lang="cs-CZ" sz="1400" u="sng" dirty="0">
                <a:latin typeface="Open Sans"/>
                <a:hlinkClick r:id="rId16" tooltip="https://stats.oecd.org/"/>
              </a:rPr>
              <a:t>OECD </a:t>
            </a:r>
            <a:r>
              <a:rPr lang="cs-CZ" sz="1400" u="sng" dirty="0" err="1">
                <a:latin typeface="Open Sans"/>
                <a:hlinkClick r:id="rId16" tooltip="https://stats.oecd.org/"/>
              </a:rPr>
              <a:t>Stats</a:t>
            </a:r>
            <a:r>
              <a:rPr lang="cs-CZ" sz="1400" dirty="0">
                <a:latin typeface="Open Sans"/>
              </a:rPr>
              <a:t>, </a:t>
            </a:r>
            <a:endParaRPr dirty="0"/>
          </a:p>
          <a:p>
            <a:pPr marL="285753" indent="-285753">
              <a:buFont typeface="Arial"/>
              <a:buChar char="•"/>
              <a:defRPr/>
            </a:pPr>
            <a:r>
              <a:rPr lang="cs-CZ" sz="1400" u="sng" dirty="0">
                <a:latin typeface="Open Sans"/>
                <a:hlinkClick r:id="rId17" tooltip="https://www.eiu.com/default.aspx"/>
              </a:rPr>
              <a:t>EIU</a:t>
            </a:r>
            <a:r>
              <a:rPr lang="cs-CZ" sz="1400" dirty="0">
                <a:latin typeface="Open Sans"/>
              </a:rPr>
              <a:t>, </a:t>
            </a:r>
            <a:r>
              <a:rPr lang="cs-CZ" sz="1400" u="sng" dirty="0">
                <a:latin typeface="Open Sans"/>
                <a:hlinkClick r:id="rId18" tooltip="https://www.who.int/data/gho/publications/world-health-statistics"/>
              </a:rPr>
              <a:t>WHO</a:t>
            </a:r>
            <a:r>
              <a:rPr lang="cs-CZ" sz="1400" dirty="0">
                <a:latin typeface="Open Sans"/>
              </a:rPr>
              <a:t>, </a:t>
            </a:r>
            <a:r>
              <a:rPr lang="cs-CZ" sz="1400" u="sng" dirty="0">
                <a:latin typeface="Open Sans"/>
                <a:hlinkClick r:id="rId19" tooltip="https://www.fao.org/faostat/en/#home"/>
              </a:rPr>
              <a:t>FAO</a:t>
            </a:r>
            <a:r>
              <a:rPr lang="cs-CZ" sz="1400" dirty="0">
                <a:latin typeface="Open Sans"/>
              </a:rPr>
              <a:t>, </a:t>
            </a:r>
            <a:r>
              <a:rPr lang="cs-CZ" sz="1400" u="sng" dirty="0">
                <a:latin typeface="Open Sans"/>
                <a:hlinkClick r:id="rId20" tooltip="https://www.itu.int/en/Pages/default.aspx"/>
              </a:rPr>
              <a:t>ITU</a:t>
            </a:r>
            <a:r>
              <a:rPr lang="cs-CZ" sz="1400" dirty="0">
                <a:latin typeface="Open Sans"/>
              </a:rPr>
              <a:t>,  </a:t>
            </a:r>
            <a:r>
              <a:rPr lang="cs-CZ" sz="1400" u="sng" dirty="0">
                <a:latin typeface="Open Sans"/>
                <a:hlinkClick r:id="rId21" tooltip="https://www.unwto.org/"/>
              </a:rPr>
              <a:t>UNWTO</a:t>
            </a:r>
            <a:r>
              <a:rPr lang="cs-CZ" sz="1400" dirty="0">
                <a:latin typeface="Open Sans"/>
              </a:rPr>
              <a:t>, …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 bwMode="auto">
          <a:xfrm>
            <a:off x="251520" y="2985675"/>
            <a:ext cx="513794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6" indent="-317503">
              <a:lnSpc>
                <a:spcPct val="150000"/>
              </a:lnSpc>
              <a:buSzPts val="1400"/>
              <a:buFont typeface="Open Sans"/>
              <a:buChar char="●"/>
              <a:defRPr/>
            </a:pPr>
            <a:r>
              <a:rPr lang="cs-CZ" sz="1400" b="1" dirty="0">
                <a:latin typeface="Open Sans"/>
                <a:ea typeface="Open Sans"/>
                <a:cs typeface="Open Sans"/>
              </a:rPr>
              <a:t>Statistiky/ročenky mezinárodních institucí</a:t>
            </a:r>
            <a:r>
              <a:rPr lang="cs-CZ" sz="1400" dirty="0">
                <a:latin typeface="Open Sans"/>
                <a:ea typeface="Open Sans"/>
                <a:cs typeface="Open Sans"/>
              </a:rPr>
              <a:t> (dle oboru)</a:t>
            </a:r>
            <a:endParaRPr dirty="0"/>
          </a:p>
        </p:txBody>
      </p:sp>
      <p:sp>
        <p:nvSpPr>
          <p:cNvPr id="20" name="Obdélník 19"/>
          <p:cNvSpPr/>
          <p:nvPr/>
        </p:nvSpPr>
        <p:spPr bwMode="auto">
          <a:xfrm>
            <a:off x="267966" y="4114887"/>
            <a:ext cx="421301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6" indent="-317503">
              <a:lnSpc>
                <a:spcPct val="150000"/>
              </a:lnSpc>
              <a:buSzPts val="1400"/>
              <a:buFont typeface="Open Sans"/>
              <a:buChar char="●"/>
              <a:defRPr/>
            </a:pPr>
            <a:r>
              <a:rPr lang="cs-CZ" sz="1400" b="1" dirty="0">
                <a:latin typeface="Open Sans"/>
                <a:ea typeface="Open Sans"/>
                <a:cs typeface="Open Sans"/>
              </a:rPr>
              <a:t>Oborově specializované slovníky </a:t>
            </a:r>
            <a:r>
              <a:rPr lang="cs-CZ" sz="1400" dirty="0">
                <a:latin typeface="Open Sans"/>
                <a:ea typeface="Open Sans"/>
                <a:cs typeface="Open Sans"/>
              </a:rPr>
              <a:t>(tezaury)</a:t>
            </a:r>
            <a:endParaRPr dirty="0"/>
          </a:p>
        </p:txBody>
      </p:sp>
      <p:sp>
        <p:nvSpPr>
          <p:cNvPr id="21" name="TextovéPole 20"/>
          <p:cNvSpPr txBox="1"/>
          <p:nvPr/>
        </p:nvSpPr>
        <p:spPr bwMode="auto">
          <a:xfrm>
            <a:off x="722876" y="4410384"/>
            <a:ext cx="802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4" indent="-171453">
              <a:lnSpc>
                <a:spcPct val="150000"/>
              </a:lnSpc>
              <a:buSzPts val="1400"/>
              <a:buFont typeface="Arial"/>
              <a:buChar char="•"/>
              <a:defRPr/>
            </a:pPr>
            <a:r>
              <a:rPr lang="cs-CZ" sz="1200" u="sng" dirty="0">
                <a:latin typeface="Open Sans"/>
                <a:ea typeface="Open Sans"/>
                <a:cs typeface="Open Sans"/>
                <a:hlinkClick r:id="rId22" tooltip="https://op.europa.eu/en/web/eu-vocabularies/concept-scheme/-/resource?uri=http://data.europa.eu/uxp/det"/>
              </a:rPr>
              <a:t>Digital Europa Thesaurus</a:t>
            </a:r>
            <a:r>
              <a:rPr lang="cs-CZ" sz="1200" dirty="0">
                <a:latin typeface="Open Sans"/>
                <a:ea typeface="Open Sans"/>
                <a:cs typeface="Open Sans"/>
              </a:rPr>
              <a:t>, </a:t>
            </a:r>
            <a:r>
              <a:rPr lang="cs-CZ" sz="12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23" tooltip="https://www.ncbi.nlm.nih.gov/mesh"/>
              </a:rPr>
              <a:t>MeSH</a:t>
            </a:r>
            <a:r>
              <a:rPr lang="cs-CZ" sz="1200" dirty="0">
                <a:latin typeface="Open Sans"/>
                <a:ea typeface="Open Sans"/>
                <a:cs typeface="Open Sans"/>
              </a:rPr>
              <a:t> (</a:t>
            </a:r>
            <a:r>
              <a:rPr lang="cs-CZ" sz="1200" dirty="0" err="1">
                <a:latin typeface="Open Sans"/>
                <a:ea typeface="Open Sans"/>
                <a:cs typeface="Open Sans"/>
              </a:rPr>
              <a:t>Medical</a:t>
            </a:r>
            <a:r>
              <a:rPr lang="cs-CZ" sz="1200" dirty="0"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latin typeface="Open Sans"/>
                <a:ea typeface="Open Sans"/>
                <a:cs typeface="Open Sans"/>
              </a:rPr>
              <a:t>Subject</a:t>
            </a:r>
            <a:r>
              <a:rPr lang="cs-CZ" sz="1200" dirty="0"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latin typeface="Open Sans"/>
                <a:ea typeface="Open Sans"/>
                <a:cs typeface="Open Sans"/>
              </a:rPr>
              <a:t>Headings</a:t>
            </a:r>
            <a:r>
              <a:rPr lang="cs-CZ" sz="1200" dirty="0">
                <a:latin typeface="Open Sans"/>
                <a:ea typeface="Open Sans"/>
                <a:cs typeface="Open Sans"/>
              </a:rPr>
              <a:t>), </a:t>
            </a:r>
            <a:r>
              <a:rPr lang="cs-CZ" sz="12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24" tooltip="https://mathscinet.ams.org/mathscinet/msc/msc2010.html"/>
              </a:rPr>
              <a:t>Mathematics</a:t>
            </a:r>
            <a:r>
              <a:rPr lang="cs-CZ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24" tooltip="https://mathscinet.ams.org/mathscinet/msc/msc2010.html"/>
              </a:rPr>
              <a:t> </a:t>
            </a:r>
            <a:r>
              <a:rPr lang="cs-CZ" sz="12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24" tooltip="https://mathscinet.ams.org/mathscinet/msc/msc2010.html"/>
              </a:rPr>
              <a:t>Subject</a:t>
            </a:r>
            <a:r>
              <a:rPr lang="cs-CZ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24" tooltip="https://mathscinet.ams.org/mathscinet/msc/msc2010.html"/>
              </a:rPr>
              <a:t> </a:t>
            </a:r>
            <a:r>
              <a:rPr lang="cs-CZ" sz="12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24" tooltip="https://mathscinet.ams.org/mathscinet/msc/msc2010.html"/>
              </a:rPr>
              <a:t>Classification</a:t>
            </a:r>
            <a:r>
              <a:rPr lang="cs-CZ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</a:rPr>
              <a:t>,</a:t>
            </a:r>
            <a:br>
              <a:rPr lang="cs-CZ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</a:rPr>
            </a:br>
            <a:r>
              <a:rPr lang="cs-CZ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25" tooltip="https://www.ieee.org/publications/services/thesaurus-access-page.html"/>
              </a:rPr>
              <a:t>IEEE Thesaurus and Taxonomy</a:t>
            </a:r>
            <a:r>
              <a:rPr lang="cs-CZ" sz="1200" dirty="0">
                <a:latin typeface="Open Sans"/>
                <a:ea typeface="Open Sans"/>
                <a:cs typeface="Open Sans"/>
              </a:rPr>
              <a:t> (elektrotechnika, IT), INSPEC Tezaurus (</a:t>
            </a:r>
            <a:r>
              <a:rPr lang="cs-CZ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26" tooltip="http://search.ebscohost.com/login.aspx?authtype=ip,shib&amp;custid=s5929763&amp;profile=ehost&amp;defaultdb=inh"/>
              </a:rPr>
              <a:t>přístup pro uživatele NTK</a:t>
            </a:r>
            <a:r>
              <a:rPr lang="cs-CZ" sz="1200" dirty="0">
                <a:latin typeface="Open Sans"/>
                <a:ea typeface="Open Sans"/>
                <a:cs typeface="Open Sans"/>
              </a:rPr>
              <a:t>), ….</a:t>
            </a:r>
            <a:endParaRPr dirty="0"/>
          </a:p>
          <a:p>
            <a:pPr marL="171453" indent="-171453">
              <a:buFont typeface="Arial"/>
              <a:buChar char="•"/>
              <a:defRPr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16972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4;p19"/>
          <p:cNvSpPr/>
          <p:nvPr/>
        </p:nvSpPr>
        <p:spPr bwMode="auto">
          <a:xfrm>
            <a:off x="97279" y="68858"/>
            <a:ext cx="8649531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8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Jak vyhledávat - operátory a pokročilé vyhledávání   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Google Shape;106;p19"/>
          <p:cNvPicPr/>
          <p:nvPr/>
        </p:nvPicPr>
        <p:blipFill>
          <a:blip r:embed="rId3">
            <a:alphaModFix/>
          </a:blip>
          <a:srcRect r="34545"/>
          <a:stretch/>
        </p:blipFill>
        <p:spPr bwMode="auto">
          <a:xfrm>
            <a:off x="3007150" y="2131234"/>
            <a:ext cx="463324" cy="60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8;p19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3152883" y="3372550"/>
            <a:ext cx="610642" cy="3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4;p19"/>
          <p:cNvSpPr/>
          <p:nvPr/>
        </p:nvSpPr>
        <p:spPr bwMode="auto">
          <a:xfrm>
            <a:off x="176358" y="1393084"/>
            <a:ext cx="2961900" cy="346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marL="457206" indent="-342904">
              <a:lnSpc>
                <a:spcPct val="200000"/>
              </a:lnSpc>
              <a:buSzPts val="1800"/>
              <a:buFont typeface="Open Sans"/>
              <a:buChar char="●"/>
              <a:defRPr/>
            </a:pPr>
            <a:r>
              <a:rPr lang="cs" sz="1800">
                <a:latin typeface="Open Sans"/>
                <a:ea typeface="Open Sans"/>
                <a:cs typeface="Open Sans"/>
              </a:rPr>
              <a:t>AND, OR, NOT</a:t>
            </a:r>
            <a:endParaRPr sz="1800">
              <a:latin typeface="Open Sans"/>
              <a:ea typeface="Open Sans"/>
              <a:cs typeface="Open Sans"/>
            </a:endParaRPr>
          </a:p>
          <a:p>
            <a:pPr marL="457206" indent="-342904">
              <a:lnSpc>
                <a:spcPct val="200000"/>
              </a:lnSpc>
              <a:buSzPts val="1800"/>
              <a:buFont typeface="Open Sans"/>
              <a:buChar char="●"/>
              <a:defRPr/>
            </a:pPr>
            <a:r>
              <a:rPr lang="cs" sz="1800">
                <a:latin typeface="Open Sans"/>
                <a:ea typeface="Open Sans"/>
                <a:cs typeface="Open Sans"/>
              </a:rPr>
              <a:t>Zástupné znaky</a:t>
            </a:r>
            <a:endParaRPr sz="1800">
              <a:latin typeface="Open Sans"/>
              <a:ea typeface="Open Sans"/>
              <a:cs typeface="Open Sans"/>
            </a:endParaRPr>
          </a:p>
          <a:p>
            <a:pPr marL="457206" indent="-342904">
              <a:lnSpc>
                <a:spcPct val="200000"/>
              </a:lnSpc>
              <a:buSzPts val="1800"/>
              <a:buFont typeface="Open Sans"/>
              <a:buChar char="●"/>
              <a:defRPr/>
            </a:pPr>
            <a:r>
              <a:rPr lang="cs" sz="1800">
                <a:latin typeface="Open Sans"/>
                <a:ea typeface="Open Sans"/>
                <a:cs typeface="Open Sans"/>
              </a:rPr>
              <a:t>Uvozovky</a:t>
            </a:r>
            <a:endParaRPr sz="1800">
              <a:latin typeface="Open Sans"/>
              <a:ea typeface="Open Sans"/>
              <a:cs typeface="Open Sans"/>
            </a:endParaRPr>
          </a:p>
          <a:p>
            <a:pPr marL="457206" indent="-342904">
              <a:lnSpc>
                <a:spcPct val="200000"/>
              </a:lnSpc>
              <a:buSzPts val="1800"/>
              <a:buFont typeface="Open Sans"/>
              <a:buChar char="●"/>
              <a:defRPr/>
            </a:pPr>
            <a:r>
              <a:rPr lang="cs" sz="1800">
                <a:latin typeface="Open Sans"/>
                <a:ea typeface="Open Sans"/>
                <a:cs typeface="Open Sans"/>
              </a:rPr>
              <a:t>Filtry</a:t>
            </a:r>
            <a:endParaRPr sz="1400"/>
          </a:p>
          <a:p>
            <a:pPr marL="457206" indent="-342904">
              <a:lnSpc>
                <a:spcPct val="200000"/>
              </a:lnSpc>
              <a:buSzPts val="1800"/>
              <a:buFont typeface="Open Sans"/>
              <a:buChar char="●"/>
              <a:defRPr/>
            </a:pPr>
            <a:endParaRPr sz="1800">
              <a:latin typeface="Open Sans"/>
              <a:ea typeface="Open Sans"/>
              <a:cs typeface="Open Sans"/>
            </a:endParaRPr>
          </a:p>
          <a:p>
            <a:pPr marL="457206" indent="-342904">
              <a:buSzPts val="1800"/>
              <a:buFont typeface="Open Sans"/>
              <a:buChar char="●"/>
              <a:defRPr/>
            </a:pPr>
            <a:r>
              <a:rPr lang="cs" sz="1800">
                <a:latin typeface="Open Sans"/>
                <a:ea typeface="Open Sans"/>
                <a:cs typeface="Open Sans"/>
              </a:rPr>
              <a:t>Pokročilé vyhledávání </a:t>
            </a:r>
            <a:r>
              <a:rPr lang="cs" sz="1400">
                <a:latin typeface="Open Sans"/>
                <a:ea typeface="Open Sans"/>
                <a:cs typeface="Open Sans"/>
              </a:rPr>
              <a:t>(název, abstrakt, autor)</a:t>
            </a: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13" name="Google Shape;115;p19"/>
          <p:cNvSpPr/>
          <p:nvPr/>
        </p:nvSpPr>
        <p:spPr bwMode="auto">
          <a:xfrm>
            <a:off x="4286251" y="4262825"/>
            <a:ext cx="4261756" cy="394500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400">
                <a:latin typeface="Open Sans"/>
                <a:ea typeface="Open Sans"/>
                <a:cs typeface="Open Sans"/>
              </a:rPr>
              <a:t>Více v průvodci NTK </a:t>
            </a:r>
            <a:r>
              <a:rPr lang="cs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5" tooltip="https://www.techlib.cz/cs/83776-jak-efektivneji-vyhledavat#tab_tab2"/>
              </a:rPr>
              <a:t>Jak efektivněji vyhledávat</a:t>
            </a:r>
            <a:r>
              <a:rPr lang="cs" sz="1400">
                <a:latin typeface="Open Sans"/>
                <a:ea typeface="Open Sans"/>
                <a:cs typeface="Open Sans"/>
              </a:rPr>
              <a:t> </a:t>
            </a: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14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23</a:t>
            </a:fld>
            <a:endParaRPr lang="cs"/>
          </a:p>
        </p:txBody>
      </p:sp>
      <p:sp>
        <p:nvSpPr>
          <p:cNvPr id="15" name="TextovéPole 2"/>
          <p:cNvSpPr/>
          <p:nvPr/>
        </p:nvSpPr>
        <p:spPr bwMode="auto">
          <a:xfrm>
            <a:off x="3456307" y="2163194"/>
            <a:ext cx="40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800" b="1" dirty="0"/>
              <a:t>?</a:t>
            </a:r>
            <a:endParaRPr sz="1400" dirty="0"/>
          </a:p>
        </p:txBody>
      </p:sp>
      <p:sp>
        <p:nvSpPr>
          <p:cNvPr id="16" name="TextovéPole 3"/>
          <p:cNvSpPr/>
          <p:nvPr/>
        </p:nvSpPr>
        <p:spPr bwMode="auto">
          <a:xfrm>
            <a:off x="3072705" y="284227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3200" b="1"/>
              <a:t>" " </a:t>
            </a:r>
            <a:endParaRPr sz="1400"/>
          </a:p>
        </p:txBody>
      </p:sp>
      <p:sp>
        <p:nvSpPr>
          <p:cNvPr id="17" name="TextovéPole 4"/>
          <p:cNvSpPr/>
          <p:nvPr/>
        </p:nvSpPr>
        <p:spPr bwMode="auto">
          <a:xfrm>
            <a:off x="4311323" y="2405168"/>
            <a:ext cx="426175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 i="1" dirty="0" err="1"/>
              <a:t>sulphur</a:t>
            </a:r>
            <a:r>
              <a:rPr lang="cs-CZ" sz="1400" i="1" dirty="0"/>
              <a:t> </a:t>
            </a:r>
            <a:r>
              <a:rPr lang="cs-CZ" sz="1400" i="1" dirty="0">
                <a:solidFill>
                  <a:srgbClr val="C00000"/>
                </a:solidFill>
              </a:rPr>
              <a:t>/ </a:t>
            </a:r>
            <a:r>
              <a:rPr lang="cs-CZ" sz="1400" i="1" dirty="0" err="1"/>
              <a:t>sulfur</a:t>
            </a:r>
            <a:r>
              <a:rPr lang="cs-CZ" sz="1400" i="1" dirty="0"/>
              <a:t>      (</a:t>
            </a:r>
            <a:r>
              <a:rPr lang="cs-CZ" sz="1400" i="1" dirty="0" err="1"/>
              <a:t>sulphur</a:t>
            </a:r>
            <a:r>
              <a:rPr lang="cs-CZ" sz="1400" i="1" dirty="0"/>
              <a:t> </a:t>
            </a:r>
            <a:r>
              <a:rPr lang="cs-CZ" sz="1400" i="1" dirty="0">
                <a:solidFill>
                  <a:srgbClr val="C00000"/>
                </a:solidFill>
              </a:rPr>
              <a:t>OR </a:t>
            </a:r>
            <a:r>
              <a:rPr lang="cs-CZ" sz="1400" i="1" dirty="0" err="1"/>
              <a:t>sulfur</a:t>
            </a:r>
            <a:r>
              <a:rPr lang="cs-CZ" sz="1400" i="1" dirty="0"/>
              <a:t>)         </a:t>
            </a:r>
            <a:r>
              <a:rPr lang="cs-CZ" sz="1400" i="1" dirty="0" err="1"/>
              <a:t>sul</a:t>
            </a:r>
            <a:r>
              <a:rPr lang="cs-CZ" sz="1400" i="1" dirty="0">
                <a:solidFill>
                  <a:srgbClr val="C00000"/>
                </a:solidFill>
              </a:rPr>
              <a:t>*</a:t>
            </a:r>
            <a:r>
              <a:rPr lang="cs-CZ" sz="1400" i="1" dirty="0" err="1"/>
              <a:t>ur</a:t>
            </a:r>
            <a:endParaRPr sz="1400" dirty="0"/>
          </a:p>
        </p:txBody>
      </p:sp>
      <p:sp>
        <p:nvSpPr>
          <p:cNvPr id="18" name="Google Shape;79;p16"/>
          <p:cNvSpPr/>
          <p:nvPr/>
        </p:nvSpPr>
        <p:spPr bwMode="auto">
          <a:xfrm>
            <a:off x="323531" y="731245"/>
            <a:ext cx="8518761" cy="446981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" sz="1400" i="1">
                <a:latin typeface="Open Sans"/>
                <a:ea typeface="Open Sans"/>
                <a:cs typeface="Open Sans"/>
              </a:rPr>
              <a:t>Klíčová slova je možné různě kombinovat a vyhledat tak rychleji relevantní zdroje pro svou práci.</a:t>
            </a:r>
            <a:endParaRPr sz="1400" i="1">
              <a:latin typeface="Open Sans"/>
              <a:ea typeface="Open Sans"/>
              <a:cs typeface="Open Sans"/>
            </a:endParaRPr>
          </a:p>
        </p:txBody>
      </p:sp>
      <p:pic>
        <p:nvPicPr>
          <p:cNvPr id="19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2603443" y="1457327"/>
            <a:ext cx="1979468" cy="626201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 bwMode="auto">
          <a:xfrm>
            <a:off x="4737614" y="1642942"/>
            <a:ext cx="4283545" cy="30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i="1" dirty="0"/>
              <a:t>(zubař OR "zubní lékař" OR stomatolog) AND počet</a:t>
            </a:r>
            <a:endParaRPr dirty="0"/>
          </a:p>
        </p:txBody>
      </p:sp>
      <p:grpSp>
        <p:nvGrpSpPr>
          <p:cNvPr id="35" name="Skupina 34"/>
          <p:cNvGrpSpPr/>
          <p:nvPr/>
        </p:nvGrpSpPr>
        <p:grpSpPr bwMode="auto">
          <a:xfrm>
            <a:off x="4291200" y="3019391"/>
            <a:ext cx="2194293" cy="668689"/>
            <a:chOff x="2666378" y="4576206"/>
            <a:chExt cx="2194293" cy="668689"/>
          </a:xfrm>
        </p:grpSpPr>
        <p:grpSp>
          <p:nvGrpSpPr>
            <p:cNvPr id="32" name="Skupina 31"/>
            <p:cNvGrpSpPr/>
            <p:nvPr/>
          </p:nvGrpSpPr>
          <p:grpSpPr bwMode="auto">
            <a:xfrm>
              <a:off x="2666378" y="4576206"/>
              <a:ext cx="2194293" cy="668689"/>
              <a:chOff x="2666378" y="4576206"/>
              <a:chExt cx="2194293" cy="668689"/>
            </a:xfrm>
          </p:grpSpPr>
          <p:grpSp>
            <p:nvGrpSpPr>
              <p:cNvPr id="25" name="Skupina 24"/>
              <p:cNvGrpSpPr/>
              <p:nvPr/>
            </p:nvGrpSpPr>
            <p:grpSpPr bwMode="auto">
              <a:xfrm>
                <a:off x="2666378" y="4608612"/>
                <a:ext cx="2194293" cy="636283"/>
                <a:chOff x="3044627" y="2205985"/>
                <a:chExt cx="3105150" cy="796815"/>
              </a:xfrm>
            </p:grpSpPr>
            <p:pic>
              <p:nvPicPr>
                <p:cNvPr id="24" name="Obrázek 23"/>
                <p:cNvPicPr>
                  <a:picLocks noChangeAspect="1"/>
                </p:cNvPicPr>
                <p:nvPr/>
              </p:nvPicPr>
              <p:blipFill>
                <a:blip r:embed="rId8"/>
                <a:stretch/>
              </p:blipFill>
              <p:spPr bwMode="auto">
                <a:xfrm>
                  <a:off x="3254177" y="2593225"/>
                  <a:ext cx="2895600" cy="409575"/>
                </a:xfrm>
                <a:prstGeom prst="rect">
                  <a:avLst/>
                </a:prstGeom>
              </p:spPr>
            </p:pic>
            <p:pic>
              <p:nvPicPr>
                <p:cNvPr id="22" name="Obrázek 21"/>
                <p:cNvPicPr>
                  <a:picLocks noChangeAspect="1"/>
                </p:cNvPicPr>
                <p:nvPr/>
              </p:nvPicPr>
              <p:blipFill>
                <a:blip r:embed="rId9"/>
                <a:stretch/>
              </p:blipFill>
              <p:spPr bwMode="auto">
                <a:xfrm>
                  <a:off x="3044627" y="2205985"/>
                  <a:ext cx="3105150" cy="504825"/>
                </a:xfrm>
                <a:prstGeom prst="rect">
                  <a:avLst/>
                </a:prstGeom>
              </p:spPr>
            </p:pic>
          </p:grpSp>
          <p:sp>
            <p:nvSpPr>
              <p:cNvPr id="31" name="Obdélník 30"/>
              <p:cNvSpPr/>
              <p:nvPr/>
            </p:nvSpPr>
            <p:spPr bwMode="auto">
              <a:xfrm>
                <a:off x="2753409" y="4576206"/>
                <a:ext cx="2106623" cy="644870"/>
              </a:xfrm>
              <a:prstGeom prst="rect">
                <a:avLst/>
              </a:prstGeom>
              <a:noFill/>
              <a:ln w="1905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cs-CZ" sz="1400"/>
              </a:p>
            </p:txBody>
          </p:sp>
        </p:grpSp>
        <p:sp>
          <p:nvSpPr>
            <p:cNvPr id="10" name="Google Shape;112;p19"/>
            <p:cNvSpPr/>
            <p:nvPr/>
          </p:nvSpPr>
          <p:spPr bwMode="auto">
            <a:xfrm>
              <a:off x="3851028" y="5003112"/>
              <a:ext cx="508881" cy="176924"/>
            </a:xfrm>
            <a:prstGeom prst="rect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36" name="Skupina 35"/>
          <p:cNvGrpSpPr/>
          <p:nvPr/>
        </p:nvGrpSpPr>
        <p:grpSpPr bwMode="auto">
          <a:xfrm>
            <a:off x="6545267" y="3017691"/>
            <a:ext cx="2196087" cy="641893"/>
            <a:chOff x="6545263" y="3017688"/>
            <a:chExt cx="2196087" cy="641894"/>
          </a:xfrm>
        </p:grpSpPr>
        <p:grpSp>
          <p:nvGrpSpPr>
            <p:cNvPr id="30" name="Skupina 29"/>
            <p:cNvGrpSpPr/>
            <p:nvPr/>
          </p:nvGrpSpPr>
          <p:grpSpPr bwMode="auto">
            <a:xfrm>
              <a:off x="6545263" y="3017688"/>
              <a:ext cx="2196087" cy="641894"/>
              <a:chOff x="6293715" y="4608373"/>
              <a:chExt cx="2196087" cy="641894"/>
            </a:xfrm>
          </p:grpSpPr>
          <p:grpSp>
            <p:nvGrpSpPr>
              <p:cNvPr id="28" name="Skupina 27"/>
              <p:cNvGrpSpPr/>
              <p:nvPr/>
            </p:nvGrpSpPr>
            <p:grpSpPr bwMode="auto">
              <a:xfrm>
                <a:off x="6293715" y="4625395"/>
                <a:ext cx="2196087" cy="624872"/>
                <a:chOff x="5337187" y="4115152"/>
                <a:chExt cx="2876550" cy="838868"/>
              </a:xfrm>
            </p:grpSpPr>
            <p:pic>
              <p:nvPicPr>
                <p:cNvPr id="27" name="Obrázek 26"/>
                <p:cNvPicPr>
                  <a:picLocks noChangeAspect="1"/>
                </p:cNvPicPr>
                <p:nvPr/>
              </p:nvPicPr>
              <p:blipFill>
                <a:blip r:embed="rId10"/>
                <a:stretch/>
              </p:blipFill>
              <p:spPr bwMode="auto">
                <a:xfrm>
                  <a:off x="5337187" y="4582544"/>
                  <a:ext cx="2876550" cy="371476"/>
                </a:xfrm>
                <a:prstGeom prst="rect">
                  <a:avLst/>
                </a:prstGeom>
              </p:spPr>
            </p:pic>
            <p:pic>
              <p:nvPicPr>
                <p:cNvPr id="26" name="Obrázek 25"/>
                <p:cNvPicPr>
                  <a:picLocks noChangeAspect="1"/>
                </p:cNvPicPr>
                <p:nvPr/>
              </p:nvPicPr>
              <p:blipFill>
                <a:blip r:embed="rId11"/>
                <a:stretch/>
              </p:blipFill>
              <p:spPr bwMode="auto">
                <a:xfrm>
                  <a:off x="5337187" y="4115152"/>
                  <a:ext cx="2858063" cy="581024"/>
                </a:xfrm>
                <a:prstGeom prst="rect">
                  <a:avLst/>
                </a:prstGeom>
              </p:spPr>
            </p:pic>
          </p:grpSp>
          <p:sp>
            <p:nvSpPr>
              <p:cNvPr id="29" name="Obdélník 28"/>
              <p:cNvSpPr/>
              <p:nvPr/>
            </p:nvSpPr>
            <p:spPr bwMode="auto">
              <a:xfrm>
                <a:off x="6294354" y="4608373"/>
                <a:ext cx="2182655" cy="641894"/>
              </a:xfrm>
              <a:prstGeom prst="rect">
                <a:avLst/>
              </a:prstGeom>
              <a:noFill/>
              <a:ln w="1905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cs-CZ" sz="1400"/>
              </a:p>
            </p:txBody>
          </p:sp>
        </p:grpSp>
        <p:sp>
          <p:nvSpPr>
            <p:cNvPr id="33" name="Google Shape;112;p19"/>
            <p:cNvSpPr/>
            <p:nvPr/>
          </p:nvSpPr>
          <p:spPr bwMode="auto">
            <a:xfrm>
              <a:off x="7812360" y="3454915"/>
              <a:ext cx="431606" cy="156112"/>
            </a:xfrm>
            <a:prstGeom prst="rect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pPr>
                <a:defRPr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1695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1;p27"/>
          <p:cNvSpPr/>
          <p:nvPr/>
        </p:nvSpPr>
        <p:spPr bwMode="auto">
          <a:xfrm>
            <a:off x="113344" y="56533"/>
            <a:ext cx="8394219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C00000"/>
              </a:buClr>
              <a:buSzPts val="4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Jak vyhledávat - tipy pro efektivní vyhledávání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Google Shape;203;p27"/>
          <p:cNvSpPr/>
          <p:nvPr/>
        </p:nvSpPr>
        <p:spPr bwMode="auto">
          <a:xfrm>
            <a:off x="327154" y="1972476"/>
            <a:ext cx="84196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cs" sz="1800" u="sng" dirty="0">
                <a:latin typeface="Open Sans"/>
                <a:ea typeface="Open Sans"/>
                <a:cs typeface="Open Sans"/>
              </a:rPr>
              <a:t>Vyhledávání na Google/Google Scholar:</a:t>
            </a:r>
            <a:br>
              <a:rPr lang="cs" sz="1800" u="sng" dirty="0">
                <a:latin typeface="Open Sans"/>
                <a:ea typeface="Open Sans"/>
                <a:cs typeface="Open Sans"/>
              </a:rPr>
            </a:br>
            <a:endParaRPr sz="1800" u="sng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</a:t>
            </a:r>
            <a:r>
              <a:rPr lang="cs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očet (</a:t>
            </a:r>
            <a:r>
              <a:rPr lang="cs" sz="1800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zubař</a:t>
            </a:r>
            <a:r>
              <a:rPr lang="cs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OR </a:t>
            </a:r>
            <a:r>
              <a:rPr lang="en-US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“</a:t>
            </a:r>
            <a:r>
              <a:rPr lang="en-US" sz="1800" dirty="0" err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zubn</a:t>
            </a:r>
            <a:r>
              <a:rPr lang="cs-CZ" sz="1800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í lékař</a:t>
            </a:r>
            <a:r>
              <a:rPr lang="cs-CZ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“ OR </a:t>
            </a:r>
            <a:r>
              <a:rPr lang="cs-CZ" sz="1800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stomatolog</a:t>
            </a:r>
            <a:r>
              <a:rPr lang="cs-CZ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) -</a:t>
            </a:r>
            <a:r>
              <a:rPr lang="cs-CZ" sz="1800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studium</a:t>
            </a:r>
            <a:endParaRPr lang="cs" sz="1800" dirty="0">
              <a:solidFill>
                <a:schemeClr val="accent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sz="18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24</a:t>
            </a:fld>
            <a:endParaRPr lang="cs"/>
          </a:p>
        </p:txBody>
      </p:sp>
      <p:sp>
        <p:nvSpPr>
          <p:cNvPr id="7" name="Google Shape;211;p28"/>
          <p:cNvSpPr/>
          <p:nvPr/>
        </p:nvSpPr>
        <p:spPr bwMode="auto">
          <a:xfrm>
            <a:off x="298457" y="3021907"/>
            <a:ext cx="8483019" cy="1832309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400">
                <a:latin typeface="Open Sans"/>
                <a:ea typeface="Open Sans"/>
                <a:cs typeface="Open Sans"/>
              </a:rPr>
              <a:t>Specifika vyhledávání v Googlu:</a:t>
            </a:r>
            <a:endParaRPr sz="1400"/>
          </a:p>
          <a:p>
            <a:pPr marL="285753" indent="-285753">
              <a:buFontTx/>
              <a:buChar char="-"/>
              <a:defRPr/>
            </a:pPr>
            <a:r>
              <a:rPr lang="cs" sz="1400">
                <a:latin typeface="Open Sans"/>
                <a:ea typeface="Open Sans"/>
                <a:cs typeface="Open Sans"/>
              </a:rPr>
              <a:t>AND je dosazováno automaticky, není nutné jej psát</a:t>
            </a:r>
            <a:endParaRPr sz="1400"/>
          </a:p>
          <a:p>
            <a:pPr marL="285753" indent="-285753">
              <a:buFontTx/>
              <a:buChar char="-"/>
              <a:defRPr/>
            </a:pPr>
            <a:r>
              <a:rPr lang="cs" sz="1400">
                <a:latin typeface="Open Sans"/>
                <a:ea typeface="Open Sans"/>
                <a:cs typeface="Open Sans"/>
              </a:rPr>
              <a:t>OR lze nahradit znakem </a:t>
            </a:r>
            <a:r>
              <a:rPr lang="en-US" sz="1400">
                <a:latin typeface="Open Sans"/>
                <a:ea typeface="Open Sans"/>
                <a:cs typeface="Open Sans"/>
              </a:rPr>
              <a:t>|</a:t>
            </a:r>
            <a:endParaRPr sz="1400"/>
          </a:p>
          <a:p>
            <a:pPr marL="285753" indent="-285753">
              <a:buFontTx/>
              <a:buChar char="-"/>
              <a:defRPr/>
            </a:pPr>
            <a:r>
              <a:rPr lang="en-US" sz="1400">
                <a:latin typeface="Open Sans"/>
                <a:ea typeface="Open Sans"/>
                <a:cs typeface="Open Sans"/>
              </a:rPr>
              <a:t>NOT v</a:t>
            </a:r>
            <a:r>
              <a:rPr lang="cs-CZ" sz="1400">
                <a:latin typeface="Open Sans"/>
                <a:ea typeface="Open Sans"/>
                <a:cs typeface="Open Sans"/>
              </a:rPr>
              <a:t>ždy nahraďte znaménkem </a:t>
            </a:r>
            <a:r>
              <a:rPr lang="en-US" sz="1400">
                <a:latin typeface="Open Sans"/>
                <a:ea typeface="Open Sans"/>
                <a:cs typeface="Open Sans"/>
              </a:rPr>
              <a:t>-</a:t>
            </a:r>
            <a:r>
              <a:rPr lang="cs-CZ" sz="1400">
                <a:latin typeface="Open Sans"/>
                <a:ea typeface="Open Sans"/>
                <a:cs typeface="Open Sans"/>
              </a:rPr>
              <a:t> (mínus)</a:t>
            </a:r>
            <a:endParaRPr sz="1400"/>
          </a:p>
          <a:p>
            <a:pPr marL="285753" indent="-285753">
              <a:buFontTx/>
              <a:buChar char="-"/>
              <a:defRPr/>
            </a:pPr>
            <a:r>
              <a:rPr lang="cs-CZ" sz="1400">
                <a:latin typeface="Open Sans"/>
                <a:ea typeface="Open Sans"/>
                <a:cs typeface="Open Sans"/>
              </a:rPr>
              <a:t>Používejte</a:t>
            </a:r>
            <a:r>
              <a:rPr lang="en-US" sz="1400">
                <a:latin typeface="Open Sans"/>
                <a:ea typeface="Open Sans"/>
                <a:cs typeface="Open Sans"/>
              </a:rPr>
              <a:t> </a:t>
            </a:r>
            <a:r>
              <a:rPr lang="cs" sz="1400">
                <a:latin typeface="Open Sans"/>
                <a:ea typeface="Open Sans"/>
                <a:cs typeface="Open Sans"/>
              </a:rPr>
              <a:t>" "</a:t>
            </a:r>
            <a:r>
              <a:rPr lang="en-US" sz="1400">
                <a:latin typeface="Open Sans"/>
                <a:ea typeface="Open Sans"/>
                <a:cs typeface="Open Sans"/>
              </a:rPr>
              <a:t> </a:t>
            </a:r>
            <a:r>
              <a:rPr lang="cs-CZ" sz="1400">
                <a:latin typeface="Open Sans"/>
                <a:ea typeface="Open Sans"/>
                <a:cs typeface="Open Sans"/>
              </a:rPr>
              <a:t>(uvozovky) pro vyhledávání víceslovných termínů</a:t>
            </a:r>
            <a:endParaRPr sz="1400"/>
          </a:p>
          <a:p>
            <a:pPr marL="285753" indent="-285753">
              <a:buFontTx/>
              <a:buChar char="-"/>
              <a:defRPr/>
            </a:pPr>
            <a:r>
              <a:rPr lang="en-US" sz="1400">
                <a:latin typeface="Open Sans"/>
                <a:ea typeface="Open Sans"/>
                <a:cs typeface="Open Sans"/>
              </a:rPr>
              <a:t>* n</a:t>
            </a:r>
            <a:r>
              <a:rPr lang="cs-CZ" sz="1400">
                <a:latin typeface="Open Sans"/>
                <a:ea typeface="Open Sans"/>
                <a:cs typeface="Open Sans"/>
              </a:rPr>
              <a:t>ahrazuje vždy celé slovo (nikoliv i jeho část)</a:t>
            </a:r>
            <a:endParaRPr sz="1400"/>
          </a:p>
          <a:p>
            <a:pPr marL="285753" indent="-285753">
              <a:buFontTx/>
              <a:buChar char="-"/>
              <a:defRPr/>
            </a:pPr>
            <a:r>
              <a:rPr lang="en-US" sz="1400">
                <a:latin typeface="Open Sans"/>
                <a:ea typeface="Open Sans"/>
                <a:cs typeface="Open Sans"/>
              </a:rPr>
              <a:t>Z</a:t>
            </a:r>
            <a:r>
              <a:rPr lang="cs-CZ" sz="1400">
                <a:latin typeface="Open Sans"/>
                <a:ea typeface="Open Sans"/>
                <a:cs typeface="Open Sans"/>
              </a:rPr>
              <a:t>ástupný znak</a:t>
            </a:r>
            <a:r>
              <a:rPr lang="en-US" sz="1400">
                <a:latin typeface="Open Sans"/>
                <a:ea typeface="Open Sans"/>
                <a:cs typeface="Open Sans"/>
              </a:rPr>
              <a:t> ? </a:t>
            </a:r>
            <a:r>
              <a:rPr lang="cs-CZ" sz="1400">
                <a:latin typeface="Open Sans"/>
                <a:ea typeface="Open Sans"/>
                <a:cs typeface="Open Sans"/>
              </a:rPr>
              <a:t>n</a:t>
            </a:r>
            <a:r>
              <a:rPr lang="en-US" sz="1400">
                <a:latin typeface="Open Sans"/>
                <a:ea typeface="Open Sans"/>
                <a:cs typeface="Open Sans"/>
              </a:rPr>
              <a:t>e</a:t>
            </a:r>
            <a:r>
              <a:rPr lang="cs-CZ" sz="1400">
                <a:latin typeface="Open Sans"/>
                <a:ea typeface="Open Sans"/>
                <a:cs typeface="Open Sans"/>
              </a:rPr>
              <a:t>ní</a:t>
            </a:r>
            <a:r>
              <a:rPr lang="en-US" sz="1400">
                <a:latin typeface="Open Sans"/>
                <a:ea typeface="Open Sans"/>
                <a:cs typeface="Open Sans"/>
              </a:rPr>
              <a:t> Googlem podporov</a:t>
            </a:r>
            <a:r>
              <a:rPr lang="cs-CZ" sz="1400">
                <a:latin typeface="Open Sans"/>
                <a:ea typeface="Open Sans"/>
                <a:cs typeface="Open Sans"/>
              </a:rPr>
              <a:t>án (nepoužívejte jej) </a:t>
            </a:r>
            <a:endParaRPr sz="1400"/>
          </a:p>
          <a:p>
            <a:pPr marL="285753" indent="-285753">
              <a:buFontTx/>
              <a:buChar char="-"/>
              <a:defRPr/>
            </a:pPr>
            <a:r>
              <a:rPr lang="cs-CZ" sz="1400">
                <a:latin typeface="Open Sans"/>
                <a:ea typeface="Open Sans"/>
                <a:cs typeface="Open Sans"/>
              </a:rPr>
              <a:t>Lze využít dalších operátorů</a:t>
            </a:r>
            <a:r>
              <a:rPr lang="en-US" sz="1400">
                <a:latin typeface="Open Sans"/>
                <a:ea typeface="Open Sans"/>
                <a:cs typeface="Open Sans"/>
              </a:rPr>
              <a:t> specifick</a:t>
            </a:r>
            <a:r>
              <a:rPr lang="cs-CZ" sz="1400">
                <a:latin typeface="Open Sans"/>
                <a:ea typeface="Open Sans"/>
                <a:cs typeface="Open Sans"/>
              </a:rPr>
              <a:t>ých pro Google (site:, allintitle:, author:, atd.</a:t>
            </a:r>
            <a:r>
              <a:rPr lang="en-US" sz="1400">
                <a:latin typeface="Open Sans"/>
                <a:ea typeface="Open Sans"/>
                <a:cs typeface="Open Sans"/>
              </a:rPr>
              <a:t>)</a:t>
            </a: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8" name="TextBox 8"/>
          <p:cNvSpPr/>
          <p:nvPr/>
        </p:nvSpPr>
        <p:spPr bwMode="auto">
          <a:xfrm>
            <a:off x="295462" y="753219"/>
            <a:ext cx="841983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cs-CZ" sz="1800" u="sng" dirty="0">
                <a:latin typeface="Open Sans"/>
                <a:ea typeface="Open Sans"/>
                <a:cs typeface="Open Sans"/>
              </a:rPr>
              <a:t>Vyhledávání v </a:t>
            </a:r>
            <a:r>
              <a:rPr lang="en-US" sz="1800" u="sng" dirty="0">
                <a:latin typeface="Open Sans"/>
                <a:ea typeface="Open Sans"/>
                <a:cs typeface="Open Sans"/>
              </a:rPr>
              <a:t>NTK:</a:t>
            </a:r>
            <a:br>
              <a:rPr lang="en-US" sz="1800" u="sng" dirty="0">
                <a:latin typeface="Open Sans"/>
                <a:ea typeface="Open Sans"/>
                <a:cs typeface="Open Sans"/>
              </a:rPr>
            </a:br>
            <a:br>
              <a:rPr lang="cs-CZ" sz="1800" u="sng" dirty="0">
                <a:latin typeface="Open Sans"/>
                <a:ea typeface="Open Sans"/>
                <a:cs typeface="Open Sans"/>
              </a:rPr>
            </a:br>
            <a:r>
              <a:rPr lang="en-US" sz="1800" dirty="0" err="1">
                <a:latin typeface="Open Sans"/>
                <a:ea typeface="Open Sans"/>
                <a:cs typeface="Open Sans"/>
              </a:rPr>
              <a:t>počet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cs-CZ" sz="1800" dirty="0">
                <a:latin typeface="Open Sans"/>
                <a:ea typeface="Open Sans"/>
                <a:cs typeface="Open Sans"/>
              </a:rPr>
              <a:t>AND </a:t>
            </a:r>
            <a:r>
              <a:rPr lang="en-US" sz="1800" dirty="0">
                <a:latin typeface="Open Sans"/>
                <a:ea typeface="Open Sans"/>
                <a:cs typeface="Open Sans"/>
              </a:rPr>
              <a:t>(</a:t>
            </a:r>
            <a:r>
              <a:rPr lang="en-US" sz="1800" dirty="0" err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zubař</a:t>
            </a:r>
            <a:r>
              <a:rPr lang="cs-CZ" sz="1800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*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O</a:t>
            </a:r>
            <a:r>
              <a:rPr lang="cs-CZ" sz="1800" dirty="0">
                <a:latin typeface="Open Sans"/>
                <a:ea typeface="Open Sans"/>
                <a:cs typeface="Open Sans"/>
              </a:rPr>
              <a:t>R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"</a:t>
            </a:r>
            <a:r>
              <a:rPr lang="en-US" sz="1800" dirty="0" err="1">
                <a:solidFill>
                  <a:srgbClr val="92D050"/>
                </a:solidFill>
                <a:latin typeface="Open Sans"/>
                <a:ea typeface="Open Sans"/>
                <a:cs typeface="Open Sans"/>
              </a:rPr>
              <a:t>zubní</a:t>
            </a:r>
            <a:r>
              <a:rPr lang="cs-CZ" sz="1800" dirty="0">
                <a:solidFill>
                  <a:srgbClr val="92D050"/>
                </a:solidFill>
                <a:latin typeface="Open Sans"/>
                <a:ea typeface="Open Sans"/>
                <a:cs typeface="Open Sans"/>
              </a:rPr>
              <a:t>*</a:t>
            </a:r>
            <a:r>
              <a:rPr lang="en-US" sz="1800" dirty="0">
                <a:solidFill>
                  <a:srgbClr val="92D05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Open Sans"/>
                <a:ea typeface="Open Sans"/>
                <a:cs typeface="Open Sans"/>
              </a:rPr>
              <a:t>lékař</a:t>
            </a:r>
            <a:r>
              <a:rPr lang="cs-CZ" sz="1800" dirty="0">
                <a:solidFill>
                  <a:srgbClr val="92D050"/>
                </a:solidFill>
                <a:latin typeface="Open Sans"/>
                <a:ea typeface="Open Sans"/>
                <a:cs typeface="Open Sans"/>
              </a:rPr>
              <a:t>*</a:t>
            </a:r>
            <a:r>
              <a:rPr lang="en-US" sz="1800" dirty="0">
                <a:latin typeface="Open Sans"/>
                <a:ea typeface="Open Sans"/>
                <a:cs typeface="Open Sans"/>
              </a:rPr>
              <a:t>" OR </a:t>
            </a:r>
            <a:r>
              <a:rPr lang="en-US" sz="1800" dirty="0" err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stomatolog</a:t>
            </a:r>
            <a:r>
              <a:rPr lang="cs-CZ" sz="1800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*</a:t>
            </a:r>
            <a:r>
              <a:rPr lang="en-US" sz="1800" dirty="0">
                <a:latin typeface="Open Sans"/>
                <a:ea typeface="Open Sans"/>
                <a:cs typeface="Open Sans"/>
              </a:rPr>
              <a:t>) </a:t>
            </a:r>
            <a:r>
              <a:rPr lang="cs-CZ" sz="1800" dirty="0">
                <a:latin typeface="Open Sans"/>
                <a:ea typeface="Open Sans"/>
                <a:cs typeface="Open Sans"/>
              </a:rPr>
              <a:t>NOT studium</a:t>
            </a:r>
            <a:endParaRPr lang="en-US" sz="1800" dirty="0">
              <a:solidFill>
                <a:schemeClr val="accen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Google Shape;115;p19"/>
          <p:cNvSpPr/>
          <p:nvPr/>
        </p:nvSpPr>
        <p:spPr bwMode="auto">
          <a:xfrm>
            <a:off x="6300192" y="1846375"/>
            <a:ext cx="2592288" cy="640821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" sz="1400" dirty="0">
                <a:latin typeface="Open Sans"/>
                <a:ea typeface="Open Sans"/>
                <a:cs typeface="Open Sans"/>
              </a:rPr>
              <a:t>Vyhledávací dotaz dále upravujeme.</a:t>
            </a:r>
            <a:endParaRPr sz="1400" dirty="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21;p20">
            <a:hlinkClick r:id="rId3"/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5251" y="1973777"/>
            <a:ext cx="1838596" cy="78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2;p20">
            <a:hlinkClick r:id="rId5"/>
          </p:cNvPr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2303959" y="2208853"/>
            <a:ext cx="1913956" cy="3389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>
          <a:xfrm>
            <a:off x="8503092" y="4736177"/>
            <a:ext cx="548700" cy="393600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25</a:t>
            </a:fld>
            <a:endParaRPr lang="cs"/>
          </a:p>
        </p:txBody>
      </p:sp>
      <p:pic>
        <p:nvPicPr>
          <p:cNvPr id="7" name="Picture 2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993293" y="2014301"/>
            <a:ext cx="1509801" cy="653756"/>
          </a:xfrm>
          <a:prstGeom prst="rect">
            <a:avLst/>
          </a:prstGeom>
        </p:spPr>
      </p:pic>
      <p:pic>
        <p:nvPicPr>
          <p:cNvPr id="8" name="Picture 3">
            <a:hlinkClick r:id="rId9"/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759859" y="2014301"/>
            <a:ext cx="1552670" cy="653756"/>
          </a:xfrm>
          <a:prstGeom prst="rect">
            <a:avLst/>
          </a:prstGeom>
        </p:spPr>
      </p:pic>
      <p:sp>
        <p:nvSpPr>
          <p:cNvPr id="9" name="TextBox 4"/>
          <p:cNvSpPr/>
          <p:nvPr/>
        </p:nvSpPr>
        <p:spPr bwMode="auto">
          <a:xfrm>
            <a:off x="107061" y="2780598"/>
            <a:ext cx="2030830" cy="203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>
                <a:latin typeface="Open Sans"/>
              </a:rPr>
              <a:t>Statistiky různých institucí (statistické a jiné úřady); výroční a jiné zprávy firem, odborných asociací a dalších institucí; technické specifikace; manuály; tiskové zprávy apod.</a:t>
            </a:r>
            <a:endParaRPr sz="1400">
              <a:latin typeface="Open Sans"/>
            </a:endParaRPr>
          </a:p>
        </p:txBody>
      </p:sp>
      <p:sp>
        <p:nvSpPr>
          <p:cNvPr id="10" name="TextBox 5"/>
          <p:cNvSpPr/>
          <p:nvPr/>
        </p:nvSpPr>
        <p:spPr bwMode="auto">
          <a:xfrm>
            <a:off x="6900938" y="2821896"/>
            <a:ext cx="1972066" cy="181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>
                <a:solidFill>
                  <a:schemeClr val="tx1"/>
                </a:solidFill>
                <a:latin typeface="Open Sans"/>
              </a:rPr>
              <a:t>Patenty řady patentových úřadů (</a:t>
            </a:r>
            <a:r>
              <a:rPr lang="cs-CZ" sz="1400" u="sng">
                <a:solidFill>
                  <a:schemeClr val="tx1"/>
                </a:solidFill>
                <a:latin typeface="Open Sans"/>
                <a:hlinkClick r:id="rId11" tooltip="United States Patent and Trademark Office (stránka neexistuje)"/>
              </a:rPr>
              <a:t>USA</a:t>
            </a:r>
            <a:r>
              <a:rPr lang="cs-CZ" sz="1400">
                <a:solidFill>
                  <a:schemeClr val="tx1"/>
                </a:solidFill>
                <a:latin typeface="Open Sans"/>
              </a:rPr>
              <a:t>, </a:t>
            </a:r>
            <a:r>
              <a:rPr lang="cs-CZ" sz="1400" u="sng">
                <a:solidFill>
                  <a:schemeClr val="tx1"/>
                </a:solidFill>
                <a:latin typeface="Open Sans"/>
                <a:hlinkClick r:id="rId12" tooltip="Deutsches Patent- und Markenamt (stránka neexistuje)"/>
              </a:rPr>
              <a:t>Německo</a:t>
            </a:r>
            <a:r>
              <a:rPr lang="cs-CZ" sz="1400">
                <a:solidFill>
                  <a:schemeClr val="tx1"/>
                </a:solidFill>
                <a:latin typeface="Open Sans"/>
              </a:rPr>
              <a:t>, </a:t>
            </a:r>
            <a:r>
              <a:rPr lang="cs-CZ" sz="1400" u="sng">
                <a:solidFill>
                  <a:schemeClr val="tx1"/>
                </a:solidFill>
                <a:latin typeface="Open Sans"/>
                <a:hlinkClick r:id="rId13" tooltip="Canadian Intellectual Property Office (stránka neexistuje)"/>
              </a:rPr>
              <a:t>Kanada</a:t>
            </a:r>
            <a:r>
              <a:rPr lang="cs-CZ" sz="1400">
                <a:solidFill>
                  <a:schemeClr val="tx1"/>
                </a:solidFill>
                <a:latin typeface="Open Sans"/>
              </a:rPr>
              <a:t>, </a:t>
            </a:r>
            <a:r>
              <a:rPr lang="cs-CZ" sz="1400" u="sng">
                <a:solidFill>
                  <a:srgbClr val="4D5156"/>
                </a:solidFill>
                <a:latin typeface="Open Sans"/>
                <a:hlinkClick r:id="rId14" tooltip="http://english.cnipa.gov.cn/"/>
              </a:rPr>
              <a:t>Čína</a:t>
            </a:r>
            <a:r>
              <a:rPr lang="cs-CZ" sz="1400">
                <a:solidFill>
                  <a:srgbClr val="4D5156"/>
                </a:solidFill>
                <a:latin typeface="Open Sans"/>
              </a:rPr>
              <a:t>,</a:t>
            </a:r>
            <a:r>
              <a:rPr lang="cs-CZ" sz="1400">
                <a:solidFill>
                  <a:schemeClr val="tx1"/>
                </a:solidFill>
                <a:latin typeface="Open Sans"/>
              </a:rPr>
              <a:t> </a:t>
            </a:r>
            <a:r>
              <a:rPr lang="cs-CZ" sz="1400" u="sng">
                <a:solidFill>
                  <a:schemeClr val="tx1"/>
                </a:solidFill>
                <a:latin typeface="Open Sans"/>
                <a:hlinkClick r:id="rId15" tooltip="European Patent Office (stránka neexistuje)"/>
              </a:rPr>
              <a:t>Evropská patentová kancelář</a:t>
            </a:r>
            <a:r>
              <a:rPr lang="cs-CZ" sz="1400">
                <a:solidFill>
                  <a:schemeClr val="tx1"/>
                </a:solidFill>
                <a:latin typeface="Open Sans"/>
              </a:rPr>
              <a:t>, </a:t>
            </a:r>
            <a:r>
              <a:rPr lang="cs-CZ" sz="1400" u="sng">
                <a:solidFill>
                  <a:schemeClr val="tx1"/>
                </a:solidFill>
                <a:latin typeface="Open Sans"/>
                <a:hlinkClick r:id="rId16" tooltip="Světová organizace duševního vlastnictví"/>
              </a:rPr>
              <a:t>Světová organizace duševního vlastnictví</a:t>
            </a:r>
            <a:r>
              <a:rPr lang="cs-CZ" sz="1400">
                <a:solidFill>
                  <a:schemeClr val="tx1"/>
                </a:solidFill>
                <a:latin typeface="Open Sans"/>
              </a:rPr>
              <a:t>)</a:t>
            </a:r>
            <a:endParaRPr/>
          </a:p>
        </p:txBody>
      </p:sp>
      <p:sp>
        <p:nvSpPr>
          <p:cNvPr id="11" name="TextBox 7"/>
          <p:cNvSpPr/>
          <p:nvPr/>
        </p:nvSpPr>
        <p:spPr bwMode="auto">
          <a:xfrm>
            <a:off x="4511144" y="2787676"/>
            <a:ext cx="2289317" cy="160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>
                <a:latin typeface="Open Sans"/>
              </a:rPr>
              <a:t>Knihy (odborné monografie i beletrie) – možnost náhledu do obsahu a vybraných stran; u knih již nechráněných autorským právem plný text</a:t>
            </a:r>
            <a:endParaRPr sz="1400">
              <a:latin typeface="Open Sans"/>
            </a:endParaRPr>
          </a:p>
        </p:txBody>
      </p:sp>
      <p:sp>
        <p:nvSpPr>
          <p:cNvPr id="12" name="TextBox 8"/>
          <p:cNvSpPr/>
          <p:nvPr/>
        </p:nvSpPr>
        <p:spPr bwMode="auto">
          <a:xfrm>
            <a:off x="2191833" y="2781032"/>
            <a:ext cx="2260057" cy="181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 dirty="0">
                <a:latin typeface="Open Sans"/>
              </a:rPr>
              <a:t>Akademické zdroje: články z odborných časopisů; disertační a diplomové práce; preprinty; materiály z konferencí; výzkumné zprávy; odborné knihy</a:t>
            </a:r>
            <a:r>
              <a:rPr lang="en-US" sz="1400" dirty="0">
                <a:latin typeface="Open Sans"/>
              </a:rPr>
              <a:t>; </a:t>
            </a:r>
            <a:r>
              <a:rPr lang="cs-CZ" sz="1400" dirty="0">
                <a:latin typeface="Open Sans"/>
              </a:rPr>
              <a:t>patenty</a:t>
            </a:r>
            <a:endParaRPr sz="1400" dirty="0">
              <a:latin typeface="Open Sans"/>
            </a:endParaRPr>
          </a:p>
        </p:txBody>
      </p:sp>
      <p:sp>
        <p:nvSpPr>
          <p:cNvPr id="13" name="Google Shape;104;p19"/>
          <p:cNvSpPr/>
          <p:nvPr/>
        </p:nvSpPr>
        <p:spPr bwMode="auto">
          <a:xfrm>
            <a:off x="69237" y="12847"/>
            <a:ext cx="9405465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8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Jak efektivně gůglit informace pro školní práce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4" name="Google Shape;120;p20"/>
          <p:cNvPicPr/>
          <p:nvPr/>
        </p:nvPicPr>
        <p:blipFill>
          <a:blip r:embed="rId17">
            <a:alphaModFix/>
          </a:blip>
          <a:stretch/>
        </p:blipFill>
        <p:spPr bwMode="auto">
          <a:xfrm>
            <a:off x="1913849" y="721395"/>
            <a:ext cx="4751541" cy="1123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132220" y="2013668"/>
            <a:ext cx="0" cy="27823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7"/>
          <p:cNvCxnSpPr>
            <a:cxnSpLocks/>
          </p:cNvCxnSpPr>
          <p:nvPr/>
        </p:nvCxnSpPr>
        <p:spPr bwMode="auto">
          <a:xfrm>
            <a:off x="4436290" y="2014303"/>
            <a:ext cx="0" cy="27823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8"/>
          <p:cNvCxnSpPr>
            <a:cxnSpLocks/>
          </p:cNvCxnSpPr>
          <p:nvPr/>
        </p:nvCxnSpPr>
        <p:spPr bwMode="auto">
          <a:xfrm>
            <a:off x="6830807" y="2014303"/>
            <a:ext cx="0" cy="27823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 bwMode="auto">
          <a:xfrm>
            <a:off x="50181" y="4884403"/>
            <a:ext cx="8772217" cy="5181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1" rIns="91440" bIns="45721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200" i="1">
                <a:latin typeface="Open Sans"/>
              </a:rPr>
              <a:t>Existují i jiné vyhledávače akademických informací (např. </a:t>
            </a:r>
            <a:r>
              <a:rPr sz="1200" i="1" u="sng">
                <a:latin typeface="Open Sans"/>
                <a:hlinkClick r:id="rId18" tooltip="https://www.semanticscholar.org/"/>
              </a:rPr>
              <a:t>Semantic Scholar</a:t>
            </a:r>
            <a:r>
              <a:rPr sz="1200" i="1">
                <a:latin typeface="Open Sans"/>
              </a:rPr>
              <a:t>)</a:t>
            </a:r>
            <a:r>
              <a:rPr lang="cs-CZ" sz="1200" i="1">
                <a:latin typeface="Open Sans"/>
              </a:rPr>
              <a:t>.</a:t>
            </a:r>
            <a:endParaRPr sz="14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6718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8;p28"/>
          <p:cNvSpPr/>
          <p:nvPr/>
        </p:nvSpPr>
        <p:spPr bwMode="auto">
          <a:xfrm>
            <a:off x="8332" y="18887"/>
            <a:ext cx="8337068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C00000"/>
              </a:buClr>
              <a:buSzPts val="4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Další tipy pro efektivní vyhledávání v Googlu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Google Shape;209;p28"/>
          <p:cNvSpPr/>
          <p:nvPr/>
        </p:nvSpPr>
        <p:spPr bwMode="auto">
          <a:xfrm>
            <a:off x="253576" y="3954392"/>
            <a:ext cx="8486960" cy="83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SzPts val="2400"/>
              <a:defRPr/>
            </a:pPr>
            <a:r>
              <a:rPr lang="cs" sz="1600">
                <a:latin typeface="Open Sans"/>
                <a:ea typeface="Open Sans"/>
                <a:cs typeface="Open Sans"/>
              </a:rPr>
              <a:t>zubař </a:t>
            </a:r>
            <a:r>
              <a:rPr lang="cs" sz="1600" b="1">
                <a:solidFill>
                  <a:srgbClr val="CC0000"/>
                </a:solidFill>
                <a:latin typeface="Open Sans"/>
                <a:ea typeface="Open Sans"/>
                <a:cs typeface="Open Sans"/>
              </a:rPr>
              <a:t>site:</a:t>
            </a:r>
            <a:r>
              <a:rPr lang="cs" sz="1600">
                <a:latin typeface="Open Sans"/>
                <a:ea typeface="Open Sans"/>
                <a:cs typeface="Open Sans"/>
              </a:rPr>
              <a:t>czso.cz (všechny stránky se slovem “zubař“ na doméně “czso.cz”)</a:t>
            </a:r>
            <a:endParaRPr sz="1600">
              <a:latin typeface="Open Sans"/>
              <a:ea typeface="Open Sans"/>
              <a:cs typeface="Open Sans"/>
            </a:endParaRPr>
          </a:p>
        </p:txBody>
      </p:sp>
      <p:sp>
        <p:nvSpPr>
          <p:cNvPr id="6" name="Google Shape;211;p28"/>
          <p:cNvSpPr/>
          <p:nvPr/>
        </p:nvSpPr>
        <p:spPr bwMode="auto">
          <a:xfrm>
            <a:off x="4861660" y="1014818"/>
            <a:ext cx="4159500" cy="801001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400">
                <a:latin typeface="Open Sans"/>
                <a:ea typeface="Open Sans"/>
                <a:cs typeface="Open Sans"/>
              </a:rPr>
              <a:t>Vyhledávání obrázků, které mohu následně použít: zvolím si filtr podle licence, která se na daný obrázek vztahuje.</a:t>
            </a: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7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26</a:t>
            </a:fld>
            <a:endParaRPr lang="cs"/>
          </a:p>
        </p:txBody>
      </p:sp>
      <p:sp>
        <p:nvSpPr>
          <p:cNvPr id="11" name="Google Shape;211;p28"/>
          <p:cNvSpPr/>
          <p:nvPr/>
        </p:nvSpPr>
        <p:spPr bwMode="auto">
          <a:xfrm>
            <a:off x="4861659" y="2401785"/>
            <a:ext cx="4072629" cy="1312962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400">
                <a:latin typeface="Open Sans"/>
                <a:ea typeface="Open Sans"/>
                <a:cs typeface="Open Sans"/>
              </a:rPr>
              <a:t>Přepnutí do Google Books – v případě, že hledám knihu.</a:t>
            </a:r>
            <a:endParaRPr sz="1400"/>
          </a:p>
          <a:p>
            <a:pPr>
              <a:defRPr/>
            </a:pPr>
            <a:r>
              <a:rPr lang="cs" sz="1400">
                <a:latin typeface="Open Sans"/>
                <a:ea typeface="Open Sans"/>
                <a:cs typeface="Open Sans"/>
              </a:rPr>
              <a:t>V Google Books si u většiny knih můžete prohlédnout obsah knihy a přečíst si stránky, které obsahují vaše klíčová slova.</a:t>
            </a: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12" name="TextBox 12">
            <a:hlinkClick r:id="rId3"/>
          </p:cNvPr>
          <p:cNvSpPr/>
          <p:nvPr/>
        </p:nvSpPr>
        <p:spPr bwMode="auto">
          <a:xfrm>
            <a:off x="2148336" y="4860019"/>
            <a:ext cx="4579257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>
                <a:latin typeface="Open Sans"/>
                <a:ea typeface="Open Sans"/>
                <a:cs typeface="Open Sans"/>
              </a:rPr>
              <a:t>Více </a:t>
            </a:r>
            <a:r>
              <a:rPr lang="pl-PL" sz="1400" u="sng">
                <a:solidFill>
                  <a:schemeClr val="hlink"/>
                </a:solidFill>
                <a:latin typeface="Open Sans"/>
                <a:ea typeface="Open Sans"/>
                <a:cs typeface="Open Sans"/>
              </a:rPr>
              <a:t>oficiální</a:t>
            </a:r>
            <a:r>
              <a:rPr lang="pl-PL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4" tooltip="https://support.google.com/websearch/answer/2466433?hl=en&amp;ref_topic=3081620"/>
              </a:rPr>
              <a:t> návod od Google</a:t>
            </a:r>
            <a:r>
              <a:rPr lang="pl-PL" sz="1400" u="sng">
                <a:solidFill>
                  <a:schemeClr val="hlink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l-PL" sz="14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+</a:t>
            </a:r>
            <a:r>
              <a:rPr lang="pl-PL" sz="1400" u="sng">
                <a:solidFill>
                  <a:schemeClr val="hlink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l-PL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3" tooltip="https://docs.google.com/document/d/1ydVaJJeL1EYbWtlfj9TPfBTE5IBADkQfZrQaBZxqXGs/edit"/>
              </a:rPr>
              <a:t>další podrobné info </a:t>
            </a:r>
            <a:endParaRPr lang="pl-PL" sz="1400">
              <a:latin typeface="Open Sans"/>
              <a:ea typeface="Open Sans"/>
              <a:cs typeface="Open Sans"/>
            </a:endParaRPr>
          </a:p>
        </p:txBody>
      </p:sp>
      <p:grpSp>
        <p:nvGrpSpPr>
          <p:cNvPr id="8" name="Skupina 7"/>
          <p:cNvGrpSpPr/>
          <p:nvPr/>
        </p:nvGrpSpPr>
        <p:grpSpPr bwMode="auto">
          <a:xfrm>
            <a:off x="253576" y="780568"/>
            <a:ext cx="4572012" cy="978194"/>
            <a:chOff x="253574" y="780568"/>
            <a:chExt cx="4572013" cy="978194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53574" y="780568"/>
              <a:ext cx="4572013" cy="9781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879928" y="886656"/>
              <a:ext cx="3925995" cy="364557"/>
            </a:xfrm>
            <a:prstGeom prst="rect">
              <a:avLst/>
            </a:prstGeom>
          </p:spPr>
        </p:pic>
      </p:grpSp>
      <p:grpSp>
        <p:nvGrpSpPr>
          <p:cNvPr id="17" name="Skupina 16"/>
          <p:cNvGrpSpPr/>
          <p:nvPr/>
        </p:nvGrpSpPr>
        <p:grpSpPr bwMode="auto">
          <a:xfrm>
            <a:off x="253576" y="2407111"/>
            <a:ext cx="4572012" cy="1312962"/>
            <a:chOff x="253574" y="2407109"/>
            <a:chExt cx="4572013" cy="1312962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53574" y="2407109"/>
              <a:ext cx="4572013" cy="13129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870900" y="2419357"/>
              <a:ext cx="3881231" cy="360400"/>
            </a:xfrm>
            <a:prstGeom prst="rect">
              <a:avLst/>
            </a:prstGeom>
          </p:spPr>
        </p:pic>
        <p:sp>
          <p:nvSpPr>
            <p:cNvPr id="15" name="Obdélník 14"/>
            <p:cNvSpPr/>
            <p:nvPr/>
          </p:nvSpPr>
          <p:spPr bwMode="auto">
            <a:xfrm>
              <a:off x="942796" y="3031371"/>
              <a:ext cx="2217846" cy="65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 sz="1400"/>
            </a:p>
          </p:txBody>
        </p:sp>
        <p:sp>
          <p:nvSpPr>
            <p:cNvPr id="16" name="Obdélník 15"/>
            <p:cNvSpPr/>
            <p:nvPr/>
          </p:nvSpPr>
          <p:spPr bwMode="auto">
            <a:xfrm>
              <a:off x="3657273" y="2982804"/>
              <a:ext cx="1148650" cy="65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 sz="1400"/>
            </a:p>
          </p:txBody>
        </p:sp>
      </p:grpSp>
      <p:pic>
        <p:nvPicPr>
          <p:cNvPr id="9" name="Obrázek 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627786" y="1735026"/>
            <a:ext cx="1188628" cy="516113"/>
          </a:xfrm>
          <a:prstGeom prst="rect">
            <a:avLst/>
          </a:prstGeom>
          <a:ln>
            <a:solidFill>
              <a:schemeClr val="dk2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1520" y="1503010"/>
            <a:ext cx="7032462" cy="3357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148;p23"/>
          <p:cNvSpPr/>
          <p:nvPr/>
        </p:nvSpPr>
        <p:spPr bwMode="auto">
          <a:xfrm>
            <a:off x="102261" y="113262"/>
            <a:ext cx="49107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C00000"/>
              </a:buClr>
              <a:buSzPts val="4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 Google vs. Google Scholar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Google Shape;149;p23"/>
          <p:cNvSpPr/>
          <p:nvPr/>
        </p:nvSpPr>
        <p:spPr bwMode="auto">
          <a:xfrm>
            <a:off x="1739637" y="1592482"/>
            <a:ext cx="3912485" cy="2211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 b="1"/>
          </a:p>
        </p:txBody>
      </p:sp>
      <p:sp>
        <p:nvSpPr>
          <p:cNvPr id="7" name="Google Shape;150;p23"/>
          <p:cNvSpPr/>
          <p:nvPr/>
        </p:nvSpPr>
        <p:spPr bwMode="auto">
          <a:xfrm>
            <a:off x="1739634" y="1903189"/>
            <a:ext cx="1635956" cy="2211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 b="1"/>
          </a:p>
        </p:txBody>
      </p:sp>
      <p:sp>
        <p:nvSpPr>
          <p:cNvPr id="8" name="Google Shape;151;p23"/>
          <p:cNvSpPr/>
          <p:nvPr/>
        </p:nvSpPr>
        <p:spPr bwMode="auto">
          <a:xfrm>
            <a:off x="6156178" y="2211712"/>
            <a:ext cx="1080121" cy="360041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 b="1"/>
          </a:p>
        </p:txBody>
      </p:sp>
      <p:sp>
        <p:nvSpPr>
          <p:cNvPr id="11" name="Google Shape;154;p23"/>
          <p:cNvSpPr/>
          <p:nvPr/>
        </p:nvSpPr>
        <p:spPr bwMode="auto">
          <a:xfrm>
            <a:off x="5113477" y="279611"/>
            <a:ext cx="3847500" cy="1303456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200">
                <a:latin typeface="Open Sans"/>
                <a:ea typeface="Open Sans"/>
                <a:cs typeface="Open Sans"/>
              </a:rPr>
              <a:t>Google Scholar nabídne méně výsledků (akademická literatura). Samozřejmě si musím vybrat ty zdroje, které jsou vhodné pro mou práci, můžu však předpokládat, že pokud hledám odborné články k svému tématu, získám zde více relevantních zdrojů nežli přes Google.</a:t>
            </a:r>
            <a:endParaRPr sz="1200">
              <a:latin typeface="Open Sans"/>
              <a:ea typeface="Open Sans"/>
              <a:cs typeface="Open Sans"/>
            </a:endParaRPr>
          </a:p>
        </p:txBody>
      </p:sp>
      <p:sp>
        <p:nvSpPr>
          <p:cNvPr id="12" name="Google Shape;155;p23"/>
          <p:cNvSpPr/>
          <p:nvPr/>
        </p:nvSpPr>
        <p:spPr bwMode="auto">
          <a:xfrm>
            <a:off x="7321058" y="2630622"/>
            <a:ext cx="1700100" cy="1181844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200">
                <a:latin typeface="Open Sans"/>
                <a:ea typeface="Open Sans"/>
                <a:cs typeface="Open Sans"/>
              </a:rPr>
              <a:t>Lze využít nastavení knihovního odkazu a zjistit tak, ke kterým zdrojům mám přístup přes svou knihovnu.</a:t>
            </a:r>
            <a:endParaRPr sz="1200">
              <a:latin typeface="Open Sans"/>
              <a:ea typeface="Open Sans"/>
              <a:cs typeface="Open Sans"/>
            </a:endParaRPr>
          </a:p>
        </p:txBody>
      </p:sp>
      <p:sp>
        <p:nvSpPr>
          <p:cNvPr id="13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27</a:t>
            </a:fld>
            <a:endParaRPr lang="cs"/>
          </a:p>
        </p:txBody>
      </p:sp>
      <p:sp>
        <p:nvSpPr>
          <p:cNvPr id="14" name="Google Shape;151;p23"/>
          <p:cNvSpPr/>
          <p:nvPr/>
        </p:nvSpPr>
        <p:spPr bwMode="auto">
          <a:xfrm>
            <a:off x="6156178" y="3035467"/>
            <a:ext cx="1080121" cy="360041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 b="1"/>
          </a:p>
        </p:txBody>
      </p:sp>
      <p:sp>
        <p:nvSpPr>
          <p:cNvPr id="3" name="Obdélník 2"/>
          <p:cNvSpPr/>
          <p:nvPr/>
        </p:nvSpPr>
        <p:spPr bwMode="auto">
          <a:xfrm>
            <a:off x="289555" y="4869429"/>
            <a:ext cx="2584271" cy="27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>
                <a:latin typeface="Open Sans"/>
                <a:ea typeface="Open Sans"/>
                <a:cs typeface="Open Sans"/>
              </a:rPr>
              <a:t>Google Scholar – </a:t>
            </a:r>
            <a:r>
              <a:rPr lang="cs-CZ" sz="1200" u="sng">
                <a:latin typeface="Open Sans"/>
                <a:ea typeface="Open Sans"/>
                <a:cs typeface="Open Sans"/>
                <a:hlinkClick r:id="rId4" tooltip="https://www.techlib.cz/cs/84365-google-scholar#tab_tab3"/>
              </a:rPr>
              <a:t>podrobný návod</a:t>
            </a:r>
            <a:endParaRPr sz="120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5649" y="582617"/>
            <a:ext cx="4017367" cy="1047824"/>
          </a:xfrm>
          <a:prstGeom prst="rect">
            <a:avLst/>
          </a:prstGeom>
          <a:ln>
            <a:solidFill>
              <a:schemeClr val="dk2"/>
            </a:solidFill>
          </a:ln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30110" y="1659693"/>
            <a:ext cx="5191051" cy="3003527"/>
          </a:xfrm>
          <a:prstGeom prst="rect">
            <a:avLst/>
          </a:prstGeom>
          <a:ln>
            <a:solidFill>
              <a:schemeClr val="dk2"/>
            </a:solidFill>
          </a:ln>
        </p:spPr>
      </p:pic>
      <p:grpSp>
        <p:nvGrpSpPr>
          <p:cNvPr id="6" name="Google Shape;161;p24"/>
          <p:cNvGrpSpPr/>
          <p:nvPr/>
        </p:nvGrpSpPr>
        <p:grpSpPr bwMode="auto">
          <a:xfrm>
            <a:off x="909011" y="1901091"/>
            <a:ext cx="2509778" cy="2788265"/>
            <a:chOff x="382186" y="3438115"/>
            <a:chExt cx="2509778" cy="2788264"/>
          </a:xfrm>
        </p:grpSpPr>
        <p:grpSp>
          <p:nvGrpSpPr>
            <p:cNvPr id="7" name="Google Shape;162;p24"/>
            <p:cNvGrpSpPr/>
            <p:nvPr/>
          </p:nvGrpSpPr>
          <p:grpSpPr bwMode="auto">
            <a:xfrm>
              <a:off x="382186" y="3438115"/>
              <a:ext cx="2509778" cy="2788264"/>
              <a:chOff x="382186" y="3438115"/>
              <a:chExt cx="2509778" cy="2788264"/>
            </a:xfrm>
          </p:grpSpPr>
          <p:pic>
            <p:nvPicPr>
              <p:cNvPr id="8" name="Google Shape;163;p24"/>
              <p:cNvPicPr/>
              <p:nvPr/>
            </p:nvPicPr>
            <p:blipFill>
              <a:blip r:embed="rId5">
                <a:alphaModFix/>
              </a:blip>
              <a:stretch/>
            </p:blipFill>
            <p:spPr bwMode="auto">
              <a:xfrm>
                <a:off x="538493" y="3540822"/>
                <a:ext cx="2353471" cy="2685557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9" name="Google Shape;164;p24"/>
              <p:cNvSpPr/>
              <p:nvPr/>
            </p:nvSpPr>
            <p:spPr bwMode="auto">
              <a:xfrm>
                <a:off x="382186" y="3438115"/>
                <a:ext cx="440700" cy="487200"/>
              </a:xfrm>
              <a:prstGeom prst="rect">
                <a:avLst/>
              </a:prstGeom>
              <a:noFill/>
              <a:ln w="28575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6" tIns="45700" rIns="91426" bIns="45700" anchor="ctr" anchorCtr="0">
                <a:noAutofit/>
              </a:bodyPr>
              <a:lstStyle/>
              <a:p>
                <a:pPr algn="ctr">
                  <a:defRPr/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Google Shape;165;p24"/>
            <p:cNvSpPr/>
            <p:nvPr/>
          </p:nvSpPr>
          <p:spPr bwMode="auto">
            <a:xfrm>
              <a:off x="382186" y="5816906"/>
              <a:ext cx="1380600" cy="349800"/>
            </a:xfrm>
            <a:prstGeom prst="rect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>
                <a:defRPr/>
              </a:pPr>
              <a:endParaRPr sz="1400">
                <a:solidFill>
                  <a:srgbClr val="FFFFFF"/>
                </a:solidFill>
              </a:endParaRPr>
            </a:p>
          </p:txBody>
        </p:sp>
      </p:grpSp>
      <p:sp>
        <p:nvSpPr>
          <p:cNvPr id="11" name="Google Shape;166;p24"/>
          <p:cNvSpPr/>
          <p:nvPr/>
        </p:nvSpPr>
        <p:spPr bwMode="auto">
          <a:xfrm>
            <a:off x="195488" y="517350"/>
            <a:ext cx="251100" cy="291300"/>
          </a:xfrm>
          <a:prstGeom prst="rect">
            <a:avLst/>
          </a:prstGeom>
          <a:noFill/>
          <a:ln w="19050" cap="flat" cmpd="sng">
            <a:solidFill>
              <a:srgbClr val="9900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/>
          </a:p>
        </p:txBody>
      </p:sp>
      <p:cxnSp>
        <p:nvCxnSpPr>
          <p:cNvPr id="12" name="Google Shape;167;p24"/>
          <p:cNvCxnSpPr>
            <a:cxnSpLocks/>
            <a:stCxn id="11" idx="2"/>
          </p:cNvCxnSpPr>
          <p:nvPr/>
        </p:nvCxnSpPr>
        <p:spPr bwMode="auto">
          <a:xfrm>
            <a:off x="321039" y="808650"/>
            <a:ext cx="535799" cy="1195499"/>
          </a:xfrm>
          <a:prstGeom prst="straightConnector1">
            <a:avLst/>
          </a:prstGeom>
          <a:noFill/>
          <a:ln w="9525" cap="flat" cmpd="sng">
            <a:solidFill>
              <a:srgbClr val="99001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169;p24"/>
          <p:cNvSpPr/>
          <p:nvPr/>
        </p:nvSpPr>
        <p:spPr bwMode="auto">
          <a:xfrm>
            <a:off x="4011728" y="2513200"/>
            <a:ext cx="709799" cy="168900"/>
          </a:xfrm>
          <a:prstGeom prst="rect">
            <a:avLst/>
          </a:prstGeom>
          <a:noFill/>
          <a:ln w="19050" cap="flat" cmpd="sng">
            <a:solidFill>
              <a:srgbClr val="9900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4" name="Google Shape;170;p24"/>
          <p:cNvSpPr/>
          <p:nvPr/>
        </p:nvSpPr>
        <p:spPr bwMode="auto">
          <a:xfrm>
            <a:off x="5148626" y="2830173"/>
            <a:ext cx="1782900" cy="168900"/>
          </a:xfrm>
          <a:prstGeom prst="rect">
            <a:avLst/>
          </a:prstGeom>
          <a:noFill/>
          <a:ln w="19050" cap="flat" cmpd="sng">
            <a:solidFill>
              <a:srgbClr val="9900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5" name="Google Shape;171;p24"/>
          <p:cNvSpPr/>
          <p:nvPr/>
        </p:nvSpPr>
        <p:spPr bwMode="auto">
          <a:xfrm>
            <a:off x="7909470" y="4163481"/>
            <a:ext cx="576000" cy="291300"/>
          </a:xfrm>
          <a:prstGeom prst="rect">
            <a:avLst/>
          </a:prstGeom>
          <a:noFill/>
          <a:ln w="19050" cap="flat" cmpd="sng">
            <a:solidFill>
              <a:srgbClr val="9900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/>
          </a:p>
        </p:txBody>
      </p:sp>
      <p:cxnSp>
        <p:nvCxnSpPr>
          <p:cNvPr id="16" name="Google Shape;172;p24"/>
          <p:cNvCxnSpPr>
            <a:cxnSpLocks/>
            <a:stCxn id="10" idx="3"/>
            <a:endCxn id="13" idx="1"/>
          </p:cNvCxnSpPr>
          <p:nvPr/>
        </p:nvCxnSpPr>
        <p:spPr bwMode="auto">
          <a:xfrm rot="10800000" flipH="1">
            <a:off x="2289612" y="2597783"/>
            <a:ext cx="1722000" cy="1857001"/>
          </a:xfrm>
          <a:prstGeom prst="straightConnector1">
            <a:avLst/>
          </a:prstGeom>
          <a:noFill/>
          <a:ln w="9525" cap="flat" cmpd="sng">
            <a:solidFill>
              <a:srgbClr val="99001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173;p24"/>
          <p:cNvSpPr/>
          <p:nvPr/>
        </p:nvSpPr>
        <p:spPr bwMode="auto">
          <a:xfrm>
            <a:off x="4904176" y="522516"/>
            <a:ext cx="2983801" cy="937611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200">
                <a:latin typeface="Open Sans"/>
                <a:ea typeface="Open Sans"/>
                <a:cs typeface="Open Sans"/>
              </a:rPr>
              <a:t>Knihovní odkaz si po přihlášení můžu nastavit pro maximálně 5 knihoven.</a:t>
            </a:r>
            <a:br>
              <a:rPr lang="cs" sz="1200">
                <a:latin typeface="Open Sans"/>
                <a:ea typeface="Open Sans"/>
                <a:cs typeface="Open Sans"/>
              </a:rPr>
            </a:br>
            <a:r>
              <a:rPr lang="cs" sz="1200">
                <a:latin typeface="Open Sans"/>
                <a:ea typeface="Open Sans"/>
                <a:cs typeface="Open Sans"/>
              </a:rPr>
              <a:t>Tuto možnost nenabízí všechny knihovny.</a:t>
            </a:r>
            <a:endParaRPr sz="1200">
              <a:latin typeface="Open Sans"/>
              <a:ea typeface="Open Sans"/>
              <a:cs typeface="Open Sans"/>
            </a:endParaRPr>
          </a:p>
        </p:txBody>
      </p:sp>
      <p:sp>
        <p:nvSpPr>
          <p:cNvPr id="18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28</a:t>
            </a:fld>
            <a:endParaRPr lang="cs"/>
          </a:p>
        </p:txBody>
      </p:sp>
      <p:sp>
        <p:nvSpPr>
          <p:cNvPr id="19" name="Google Shape;166;p24"/>
          <p:cNvSpPr/>
          <p:nvPr/>
        </p:nvSpPr>
        <p:spPr bwMode="auto">
          <a:xfrm>
            <a:off x="3746410" y="517350"/>
            <a:ext cx="549694" cy="291300"/>
          </a:xfrm>
          <a:prstGeom prst="rect">
            <a:avLst/>
          </a:prstGeom>
          <a:noFill/>
          <a:ln w="19050" cap="flat" cmpd="sng">
            <a:solidFill>
              <a:srgbClr val="9900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0" name="Google Shape;180;p25"/>
          <p:cNvSpPr/>
          <p:nvPr/>
        </p:nvSpPr>
        <p:spPr bwMode="auto">
          <a:xfrm>
            <a:off x="25746" y="-22403"/>
            <a:ext cx="8002588" cy="51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C00000"/>
              </a:buClr>
              <a:buSzPts val="4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 Google Scholar  - nastavení knihovních odkazů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1601" y="717574"/>
            <a:ext cx="5595102" cy="1283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oogle Shape;179;p25"/>
          <p:cNvPicPr/>
          <p:nvPr/>
        </p:nvPicPr>
        <p:blipFill>
          <a:blip r:embed="rId4">
            <a:alphaModFix/>
          </a:blip>
          <a:srcRect l="6611" b="33590"/>
          <a:stretch/>
        </p:blipFill>
        <p:spPr bwMode="auto">
          <a:xfrm>
            <a:off x="6148953" y="938725"/>
            <a:ext cx="2739801" cy="518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180;p25"/>
          <p:cNvSpPr/>
          <p:nvPr/>
        </p:nvSpPr>
        <p:spPr bwMode="auto">
          <a:xfrm>
            <a:off x="145739" y="86208"/>
            <a:ext cx="744716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C00000"/>
              </a:buClr>
              <a:buSzPts val="4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Google Scholar účet - Moje knihovna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Google Shape;182;p25"/>
          <p:cNvSpPr/>
          <p:nvPr/>
        </p:nvSpPr>
        <p:spPr bwMode="auto">
          <a:xfrm>
            <a:off x="323528" y="1635647"/>
            <a:ext cx="183412" cy="219300"/>
          </a:xfrm>
          <a:prstGeom prst="rect">
            <a:avLst/>
          </a:prstGeom>
          <a:noFill/>
          <a:ln w="19050" cap="flat" cmpd="sng">
            <a:solidFill>
              <a:srgbClr val="9900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8" name="Google Shape;183;p25"/>
          <p:cNvSpPr/>
          <p:nvPr/>
        </p:nvSpPr>
        <p:spPr bwMode="auto">
          <a:xfrm>
            <a:off x="7483352" y="1009651"/>
            <a:ext cx="1345200" cy="298201"/>
          </a:xfrm>
          <a:prstGeom prst="rect">
            <a:avLst/>
          </a:prstGeom>
          <a:noFill/>
          <a:ln w="19050" cap="flat" cmpd="sng">
            <a:solidFill>
              <a:srgbClr val="9900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9" name="Google Shape;184;p25"/>
          <p:cNvSpPr/>
          <p:nvPr/>
        </p:nvSpPr>
        <p:spPr bwMode="auto">
          <a:xfrm>
            <a:off x="6297051" y="3075805"/>
            <a:ext cx="2591699" cy="1478268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200">
                <a:latin typeface="Open Sans"/>
                <a:ea typeface="Open Sans"/>
                <a:cs typeface="Open Sans"/>
              </a:rPr>
              <a:t>Do své knihovny si můžu ukládat články dle mého výběru </a:t>
            </a:r>
            <a:br>
              <a:rPr lang="cs" sz="1200">
                <a:latin typeface="Open Sans"/>
                <a:ea typeface="Open Sans"/>
                <a:cs typeface="Open Sans"/>
              </a:rPr>
            </a:br>
            <a:r>
              <a:rPr lang="cs" sz="1200">
                <a:latin typeface="Open Sans"/>
                <a:ea typeface="Open Sans"/>
                <a:cs typeface="Open Sans"/>
              </a:rPr>
              <a:t>a spravovat je prostřednictvím „štítků“.</a:t>
            </a:r>
            <a:endParaRPr sz="12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cs" sz="1200">
                <a:latin typeface="Open Sans"/>
                <a:ea typeface="Open Sans"/>
                <a:cs typeface="Open Sans"/>
              </a:rPr>
              <a:t>Články do knihovny uložím zaškrtnutím hvězdičky pod daným článkem.</a:t>
            </a:r>
            <a:endParaRPr sz="1200">
              <a:latin typeface="Open Sans"/>
              <a:ea typeface="Open Sans"/>
              <a:cs typeface="Open Sans"/>
            </a:endParaRPr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idx="12"/>
          </p:nvPr>
        </p:nvSpPr>
        <p:spPr bwMode="auto">
          <a:xfrm>
            <a:off x="8460432" y="4572386"/>
            <a:ext cx="548700" cy="393600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29</a:t>
            </a:fld>
            <a:endParaRPr lang="c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1601" y="2283720"/>
            <a:ext cx="5167614" cy="2433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/>
          <p:nvPr/>
        </p:nvSpPr>
        <p:spPr bwMode="auto">
          <a:xfrm>
            <a:off x="0" y="-413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Postup při psaní (seminární) práce</a:t>
            </a:r>
            <a:endParaRPr sz="2000" b="1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3</a:t>
            </a:fld>
            <a:endParaRPr lang="cs"/>
          </a:p>
        </p:txBody>
      </p:sp>
      <p:sp>
        <p:nvSpPr>
          <p:cNvPr id="2" name="Obdélník 1"/>
          <p:cNvSpPr/>
          <p:nvPr/>
        </p:nvSpPr>
        <p:spPr bwMode="auto">
          <a:xfrm>
            <a:off x="3080664" y="579825"/>
            <a:ext cx="2088233" cy="673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400" b="1" dirty="0">
                <a:solidFill>
                  <a:schemeClr val="tx1"/>
                </a:solidFill>
                <a:latin typeface="Open Sans"/>
              </a:rPr>
              <a:t>Výběr tématu</a:t>
            </a:r>
            <a:br>
              <a:rPr lang="cs-CZ" sz="1400" dirty="0">
                <a:solidFill>
                  <a:schemeClr val="tx1"/>
                </a:solidFill>
                <a:latin typeface="Open Sans"/>
              </a:rPr>
            </a:br>
            <a:r>
              <a:rPr lang="cs-CZ" sz="1400" dirty="0">
                <a:solidFill>
                  <a:schemeClr val="tx1"/>
                </a:solidFill>
                <a:latin typeface="Open Sans"/>
              </a:rPr>
              <a:t>Stanovení výzkumné otázky, hypotéz(y)</a:t>
            </a:r>
            <a:endParaRPr dirty="0"/>
          </a:p>
        </p:txBody>
      </p:sp>
      <p:sp>
        <p:nvSpPr>
          <p:cNvPr id="7" name="Obdélník 6"/>
          <p:cNvSpPr/>
          <p:nvPr/>
        </p:nvSpPr>
        <p:spPr bwMode="auto">
          <a:xfrm>
            <a:off x="3080664" y="1642346"/>
            <a:ext cx="2088233" cy="478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400">
                <a:solidFill>
                  <a:schemeClr val="tx1"/>
                </a:solidFill>
                <a:latin typeface="Open Sans"/>
              </a:rPr>
              <a:t>Vyhledání informací/podkladů</a:t>
            </a:r>
            <a:endParaRPr/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1263945" y="1869313"/>
            <a:ext cx="17572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100">
                <a:solidFill>
                  <a:schemeClr val="tx2">
                    <a:lumMod val="50000"/>
                  </a:schemeClr>
                </a:solidFill>
                <a:latin typeface="Open Sans"/>
              </a:rPr>
              <a:t>nemohu získat informace</a:t>
            </a:r>
            <a:endParaRPr/>
          </a:p>
        </p:txBody>
      </p:sp>
      <p:sp>
        <p:nvSpPr>
          <p:cNvPr id="9" name="Obdélník 8"/>
          <p:cNvSpPr/>
          <p:nvPr/>
        </p:nvSpPr>
        <p:spPr bwMode="auto">
          <a:xfrm>
            <a:off x="2849103" y="2274057"/>
            <a:ext cx="2478229" cy="657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400">
                <a:solidFill>
                  <a:schemeClr val="tx1"/>
                </a:solidFill>
                <a:latin typeface="Open Sans"/>
              </a:rPr>
              <a:t>Zpracování podkladů/tvorba struktury práce</a:t>
            </a:r>
            <a:endParaRPr/>
          </a:p>
        </p:txBody>
      </p:sp>
      <p:sp>
        <p:nvSpPr>
          <p:cNvPr id="10" name="Obdélník 9"/>
          <p:cNvSpPr/>
          <p:nvPr/>
        </p:nvSpPr>
        <p:spPr bwMode="auto">
          <a:xfrm>
            <a:off x="3063185" y="3606108"/>
            <a:ext cx="2088233" cy="478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400">
                <a:solidFill>
                  <a:schemeClr val="tx1"/>
                </a:solidFill>
                <a:latin typeface="Open Sans"/>
              </a:rPr>
              <a:t>Psaní práce + formální úprava práce</a:t>
            </a:r>
            <a:endParaRPr/>
          </a:p>
        </p:txBody>
      </p:sp>
      <p:cxnSp>
        <p:nvCxnSpPr>
          <p:cNvPr id="13" name="Přímá spojnice 12"/>
          <p:cNvCxnSpPr>
            <a:cxnSpLocks/>
          </p:cNvCxnSpPr>
          <p:nvPr/>
        </p:nvCxnSpPr>
        <p:spPr bwMode="auto">
          <a:xfrm>
            <a:off x="1385470" y="1888702"/>
            <a:ext cx="1684110" cy="1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cxnSpLocks/>
          </p:cNvCxnSpPr>
          <p:nvPr/>
        </p:nvCxnSpPr>
        <p:spPr bwMode="auto">
          <a:xfrm flipV="1">
            <a:off x="1383180" y="1630640"/>
            <a:ext cx="1" cy="255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cxnSpLocks/>
            <a:stCxn id="2" idx="2"/>
            <a:endCxn id="7" idx="0"/>
          </p:cNvCxnSpPr>
          <p:nvPr/>
        </p:nvCxnSpPr>
        <p:spPr bwMode="auto">
          <a:xfrm>
            <a:off x="4124781" y="1253596"/>
            <a:ext cx="0" cy="388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 bwMode="auto">
          <a:xfrm>
            <a:off x="3052259" y="4340665"/>
            <a:ext cx="2088233" cy="478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400">
                <a:solidFill>
                  <a:schemeClr val="tx1"/>
                </a:solidFill>
                <a:latin typeface="Open Sans"/>
              </a:rPr>
              <a:t>Kontrola</a:t>
            </a:r>
            <a:endParaRPr/>
          </a:p>
        </p:txBody>
      </p:sp>
      <p:cxnSp>
        <p:nvCxnSpPr>
          <p:cNvPr id="27" name="Přímá spojnice se šipkou 26"/>
          <p:cNvCxnSpPr>
            <a:cxnSpLocks/>
            <a:endCxn id="9" idx="0"/>
          </p:cNvCxnSpPr>
          <p:nvPr/>
        </p:nvCxnSpPr>
        <p:spPr bwMode="auto">
          <a:xfrm rot="5400000">
            <a:off x="4026232" y="2207993"/>
            <a:ext cx="1321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cxnSpLocks/>
            <a:stCxn id="9" idx="2"/>
            <a:endCxn id="42" idx="0"/>
          </p:cNvCxnSpPr>
          <p:nvPr/>
        </p:nvCxnSpPr>
        <p:spPr bwMode="auto">
          <a:xfrm rot="5400000" flipV="1">
            <a:off x="4011114" y="3011416"/>
            <a:ext cx="1596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cxnSpLocks/>
            <a:stCxn id="10" idx="2"/>
            <a:endCxn id="26" idx="0"/>
          </p:cNvCxnSpPr>
          <p:nvPr/>
        </p:nvCxnSpPr>
        <p:spPr bwMode="auto">
          <a:xfrm flipH="1">
            <a:off x="4096374" y="4084524"/>
            <a:ext cx="10924" cy="256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 bwMode="auto">
          <a:xfrm>
            <a:off x="5877784" y="1642236"/>
            <a:ext cx="2751307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>
                <a:solidFill>
                  <a:schemeClr val="tx2">
                    <a:lumMod val="50000"/>
                  </a:schemeClr>
                </a:solidFill>
                <a:latin typeface="Open Sans"/>
              </a:rPr>
              <a:t>Seznámení s tématem, terminologií, stavem poznání, s dostupnými daty</a:t>
            </a:r>
            <a:endParaRPr/>
          </a:p>
        </p:txBody>
      </p:sp>
      <p:sp>
        <p:nvSpPr>
          <p:cNvPr id="34" name="TextovéPole 33"/>
          <p:cNvSpPr txBox="1"/>
          <p:nvPr/>
        </p:nvSpPr>
        <p:spPr bwMode="auto">
          <a:xfrm>
            <a:off x="5873179" y="2352670"/>
            <a:ext cx="2781381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Poznámky/výpisky, používání citačních manažerů (</a:t>
            </a:r>
            <a:r>
              <a:rPr lang="cs-CZ" sz="1000" dirty="0" err="1">
                <a:solidFill>
                  <a:schemeClr val="tx2">
                    <a:lumMod val="50000"/>
                  </a:schemeClr>
                </a:solidFill>
                <a:latin typeface="Open Sans"/>
              </a:rPr>
              <a:t>Zotero</a:t>
            </a:r>
            <a:r>
              <a:rPr lang="cs-CZ" sz="1000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, </a:t>
            </a:r>
            <a:r>
              <a:rPr lang="cs-CZ" sz="1000" dirty="0" err="1">
                <a:solidFill>
                  <a:schemeClr val="tx2">
                    <a:lumMod val="50000"/>
                  </a:schemeClr>
                </a:solidFill>
                <a:latin typeface="Open Sans"/>
              </a:rPr>
              <a:t>Mendeley</a:t>
            </a:r>
            <a:r>
              <a:rPr lang="cs-CZ" sz="1000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)</a:t>
            </a:r>
            <a:endParaRPr dirty="0"/>
          </a:p>
        </p:txBody>
      </p:sp>
      <p:sp>
        <p:nvSpPr>
          <p:cNvPr id="35" name="TextovéPole 34"/>
          <p:cNvSpPr txBox="1"/>
          <p:nvPr/>
        </p:nvSpPr>
        <p:spPr bwMode="auto">
          <a:xfrm>
            <a:off x="5886432" y="3588272"/>
            <a:ext cx="315038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>
                <a:solidFill>
                  <a:schemeClr val="tx2">
                    <a:lumMod val="50000"/>
                  </a:schemeClr>
                </a:solidFill>
                <a:latin typeface="Open Sans"/>
              </a:rPr>
              <a:t>Využívání stylů ve Wordu (obsah, seznam obrázků, rejstříky), citace (využití citačních manažerů)</a:t>
            </a:r>
            <a:endParaRPr/>
          </a:p>
        </p:txBody>
      </p:sp>
      <p:sp>
        <p:nvSpPr>
          <p:cNvPr id="36" name="TextovéPole 35"/>
          <p:cNvSpPr txBox="1"/>
          <p:nvPr/>
        </p:nvSpPr>
        <p:spPr bwMode="auto">
          <a:xfrm>
            <a:off x="5731064" y="4360641"/>
            <a:ext cx="305466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>
                <a:solidFill>
                  <a:schemeClr val="tx2">
                    <a:lumMod val="50000"/>
                  </a:schemeClr>
                </a:solidFill>
                <a:latin typeface="Open Sans"/>
              </a:rPr>
              <a:t>Správnost – faktická a gramatická, formální úprava</a:t>
            </a:r>
            <a:endParaRPr/>
          </a:p>
        </p:txBody>
      </p:sp>
      <p:sp>
        <p:nvSpPr>
          <p:cNvPr id="37" name="TextovéPole 36"/>
          <p:cNvSpPr txBox="1"/>
          <p:nvPr/>
        </p:nvSpPr>
        <p:spPr bwMode="auto">
          <a:xfrm>
            <a:off x="5948710" y="670961"/>
            <a:ext cx="2781381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Zajímavé téma (pro mě i čtenáře), </a:t>
            </a:r>
            <a:br>
              <a:rPr lang="cs-CZ" sz="1000" dirty="0">
                <a:solidFill>
                  <a:schemeClr val="tx2">
                    <a:lumMod val="50000"/>
                  </a:schemeClr>
                </a:solidFill>
                <a:latin typeface="Open Sans"/>
              </a:rPr>
            </a:br>
            <a:r>
              <a:rPr lang="cs-CZ" sz="1000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pro které mám dostatek podkladů (informací)</a:t>
            </a:r>
            <a:endParaRPr dirty="0"/>
          </a:p>
        </p:txBody>
      </p:sp>
      <p:sp>
        <p:nvSpPr>
          <p:cNvPr id="42" name="Obdélník 41"/>
          <p:cNvSpPr/>
          <p:nvPr/>
        </p:nvSpPr>
        <p:spPr bwMode="auto">
          <a:xfrm>
            <a:off x="3049564" y="3091251"/>
            <a:ext cx="2088233" cy="283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400">
                <a:solidFill>
                  <a:schemeClr val="tx1"/>
                </a:solidFill>
                <a:latin typeface="Open Sans"/>
              </a:rPr>
              <a:t>Vlastní výzkum</a:t>
            </a:r>
            <a:endParaRPr/>
          </a:p>
        </p:txBody>
      </p:sp>
      <p:cxnSp>
        <p:nvCxnSpPr>
          <p:cNvPr id="47" name="Přímá spojnice se šipkou 46"/>
          <p:cNvCxnSpPr>
            <a:cxnSpLocks/>
          </p:cNvCxnSpPr>
          <p:nvPr/>
        </p:nvCxnSpPr>
        <p:spPr bwMode="auto">
          <a:xfrm flipH="1">
            <a:off x="4088217" y="3362247"/>
            <a:ext cx="5461" cy="256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 bwMode="auto">
          <a:xfrm>
            <a:off x="251520" y="807241"/>
            <a:ext cx="2376264" cy="818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400" dirty="0">
                <a:solidFill>
                  <a:schemeClr val="tx1"/>
                </a:solidFill>
                <a:latin typeface="Open Sans"/>
              </a:rPr>
              <a:t>Úprava/změna tématu, </a:t>
            </a:r>
            <a:br>
              <a:rPr lang="cs-CZ" sz="1400" dirty="0">
                <a:solidFill>
                  <a:schemeClr val="tx1"/>
                </a:solidFill>
                <a:latin typeface="Open Sans"/>
              </a:rPr>
            </a:br>
            <a:r>
              <a:rPr lang="cs-CZ" sz="1400" dirty="0">
                <a:solidFill>
                  <a:schemeClr val="tx1"/>
                </a:solidFill>
                <a:latin typeface="Open Sans"/>
              </a:rPr>
              <a:t>výzkumné otázky, hypotéz(y)</a:t>
            </a:r>
            <a:endParaRPr dirty="0"/>
          </a:p>
        </p:txBody>
      </p:sp>
      <p:cxnSp>
        <p:nvCxnSpPr>
          <p:cNvPr id="32" name="Přímá spojnice se šipkou 31"/>
          <p:cNvCxnSpPr>
            <a:cxnSpLocks/>
            <a:stCxn id="31" idx="3"/>
          </p:cNvCxnSpPr>
          <p:nvPr/>
        </p:nvCxnSpPr>
        <p:spPr bwMode="auto">
          <a:xfrm flipV="1">
            <a:off x="2627784" y="1033589"/>
            <a:ext cx="435398" cy="1830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 bwMode="auto">
          <a:xfrm>
            <a:off x="5894304" y="3091252"/>
            <a:ext cx="2781381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>
                <a:solidFill>
                  <a:schemeClr val="tx2">
                    <a:lumMod val="50000"/>
                  </a:schemeClr>
                </a:solidFill>
                <a:latin typeface="Open Sans"/>
              </a:rPr>
              <a:t>Jen u některých typů prací</a:t>
            </a:r>
            <a:endParaRPr/>
          </a:p>
        </p:txBody>
      </p:sp>
      <p:cxnSp>
        <p:nvCxnSpPr>
          <p:cNvPr id="8" name="Pravoúhlá spojnice 7"/>
          <p:cNvCxnSpPr>
            <a:stCxn id="9" idx="3"/>
            <a:endCxn id="7" idx="3"/>
          </p:cNvCxnSpPr>
          <p:nvPr/>
        </p:nvCxnSpPr>
        <p:spPr>
          <a:xfrm flipH="1" flipV="1">
            <a:off x="5168897" y="1881554"/>
            <a:ext cx="158435" cy="721266"/>
          </a:xfrm>
          <a:prstGeom prst="bentConnector3">
            <a:avLst>
              <a:gd name="adj1" fmla="val -4809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5137797" y="3237589"/>
            <a:ext cx="3703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 flipV="1">
            <a:off x="5508104" y="1881554"/>
            <a:ext cx="0" cy="13604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>
            <a:off x="5248114" y="1881554"/>
            <a:ext cx="2599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Skupina 84"/>
          <p:cNvGrpSpPr/>
          <p:nvPr/>
        </p:nvGrpSpPr>
        <p:grpSpPr>
          <a:xfrm>
            <a:off x="5145213" y="1881553"/>
            <a:ext cx="482447" cy="2013103"/>
            <a:chOff x="5145213" y="2534195"/>
            <a:chExt cx="370307" cy="1360461"/>
          </a:xfrm>
        </p:grpSpPr>
        <p:cxnSp>
          <p:nvCxnSpPr>
            <p:cNvPr id="82" name="Přímá spojnice 81"/>
            <p:cNvCxnSpPr/>
            <p:nvPr/>
          </p:nvCxnSpPr>
          <p:spPr bwMode="auto">
            <a:xfrm>
              <a:off x="5145213" y="3891437"/>
              <a:ext cx="3703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/>
            <p:cNvCxnSpPr/>
            <p:nvPr/>
          </p:nvCxnSpPr>
          <p:spPr bwMode="auto">
            <a:xfrm flipV="1">
              <a:off x="5515520" y="2534195"/>
              <a:ext cx="0" cy="13604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83"/>
            <p:cNvCxnSpPr/>
            <p:nvPr/>
          </p:nvCxnSpPr>
          <p:spPr bwMode="auto">
            <a:xfrm>
              <a:off x="5255530" y="2534195"/>
              <a:ext cx="2599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148;p23"/>
          <p:cNvSpPr/>
          <p:nvPr/>
        </p:nvSpPr>
        <p:spPr bwMode="auto">
          <a:xfrm>
            <a:off x="179512" y="95346"/>
            <a:ext cx="8437772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C00000"/>
              </a:buClr>
              <a:buSzPts val="4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Google Scholar – filtry pro zpřesnění vyhledávání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17" name="Skupina 16"/>
          <p:cNvGrpSpPr/>
          <p:nvPr/>
        </p:nvGrpSpPr>
        <p:grpSpPr bwMode="auto">
          <a:xfrm>
            <a:off x="2170620" y="981339"/>
            <a:ext cx="6240817" cy="3411980"/>
            <a:chOff x="1043608" y="808061"/>
            <a:chExt cx="6053426" cy="2985088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43608" y="808061"/>
              <a:ext cx="6053426" cy="29850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Google Shape;149;p23"/>
            <p:cNvSpPr/>
            <p:nvPr/>
          </p:nvSpPr>
          <p:spPr bwMode="auto">
            <a:xfrm>
              <a:off x="1175890" y="1604025"/>
              <a:ext cx="788912" cy="756985"/>
            </a:xfrm>
            <a:prstGeom prst="rect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pPr>
                <a:defRPr/>
              </a:pPr>
              <a:endParaRPr sz="1400" b="1"/>
            </a:p>
          </p:txBody>
        </p:sp>
        <p:sp>
          <p:nvSpPr>
            <p:cNvPr id="7" name="Google Shape;150;p23"/>
            <p:cNvSpPr/>
            <p:nvPr/>
          </p:nvSpPr>
          <p:spPr bwMode="auto">
            <a:xfrm>
              <a:off x="1181561" y="3143870"/>
              <a:ext cx="932927" cy="221100"/>
            </a:xfrm>
            <a:prstGeom prst="rect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pPr>
                <a:defRPr/>
              </a:pPr>
              <a:endParaRPr sz="1400" b="1"/>
            </a:p>
          </p:txBody>
        </p:sp>
      </p:grpSp>
      <p:sp>
        <p:nvSpPr>
          <p:cNvPr id="11" name="Google Shape;154;p23"/>
          <p:cNvSpPr/>
          <p:nvPr/>
        </p:nvSpPr>
        <p:spPr bwMode="auto">
          <a:xfrm>
            <a:off x="630448" y="1846117"/>
            <a:ext cx="1587851" cy="595991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" sz="1200">
                <a:latin typeface="Open Sans"/>
                <a:ea typeface="Open Sans"/>
                <a:cs typeface="Open Sans"/>
              </a:rPr>
              <a:t>Volba období </a:t>
            </a:r>
            <a:br>
              <a:rPr lang="cs" sz="1200">
                <a:latin typeface="Open Sans"/>
                <a:ea typeface="Open Sans"/>
                <a:cs typeface="Open Sans"/>
              </a:rPr>
            </a:br>
            <a:r>
              <a:rPr lang="cs" sz="1200">
                <a:latin typeface="Open Sans"/>
                <a:ea typeface="Open Sans"/>
                <a:cs typeface="Open Sans"/>
              </a:rPr>
              <a:t>(vydání dokumentu)</a:t>
            </a:r>
            <a:endParaRPr sz="1200">
              <a:latin typeface="Open Sans"/>
              <a:ea typeface="Open Sans"/>
              <a:cs typeface="Open Sans"/>
            </a:endParaRPr>
          </a:p>
        </p:txBody>
      </p:sp>
      <p:sp>
        <p:nvSpPr>
          <p:cNvPr id="13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30</a:t>
            </a:fld>
            <a:endParaRPr lang="cs"/>
          </a:p>
        </p:txBody>
      </p:sp>
      <p:sp>
        <p:nvSpPr>
          <p:cNvPr id="15" name="Google Shape;154;p23"/>
          <p:cNvSpPr/>
          <p:nvPr/>
        </p:nvSpPr>
        <p:spPr bwMode="auto">
          <a:xfrm>
            <a:off x="611188" y="3387275"/>
            <a:ext cx="1611285" cy="573803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" sz="1200">
                <a:latin typeface="Open Sans"/>
                <a:ea typeface="Open Sans"/>
                <a:cs typeface="Open Sans"/>
              </a:rPr>
              <a:t>Přehledové články </a:t>
            </a:r>
            <a:br>
              <a:rPr lang="cs" sz="1200">
                <a:latin typeface="Open Sans"/>
                <a:ea typeface="Open Sans"/>
                <a:cs typeface="Open Sans"/>
              </a:rPr>
            </a:br>
            <a:r>
              <a:rPr lang="cs" sz="1200">
                <a:latin typeface="Open Sans"/>
                <a:ea typeface="Open Sans"/>
                <a:cs typeface="Open Sans"/>
              </a:rPr>
              <a:t>(review articles)*</a:t>
            </a:r>
            <a:endParaRPr sz="1200">
              <a:latin typeface="Open Sans"/>
              <a:ea typeface="Open Sans"/>
              <a:cs typeface="Open Sans"/>
            </a:endParaRPr>
          </a:p>
        </p:txBody>
      </p:sp>
      <p:sp>
        <p:nvSpPr>
          <p:cNvPr id="4" name="TextovéPole 3"/>
          <p:cNvSpPr txBox="1"/>
          <p:nvPr/>
        </p:nvSpPr>
        <p:spPr bwMode="auto">
          <a:xfrm>
            <a:off x="1243151" y="4846803"/>
            <a:ext cx="73901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100" i="1"/>
              <a:t>*v české verzi nepřesný překlad anglického Review articles (správně Přehledové články nikoliv Zkontrolovat články)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0803" y="1222888"/>
            <a:ext cx="5606405" cy="2928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148;p23"/>
          <p:cNvSpPr/>
          <p:nvPr/>
        </p:nvSpPr>
        <p:spPr bwMode="auto">
          <a:xfrm>
            <a:off x="107505" y="75246"/>
            <a:ext cx="8437772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C00000"/>
              </a:buClr>
              <a:buSzPts val="4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Google Scholar – pokročilé vyhledávání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31</a:t>
            </a:fld>
            <a:endParaRPr lang="cs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70426" y="2211709"/>
            <a:ext cx="3488041" cy="2718620"/>
          </a:xfrm>
          <a:prstGeom prst="rect">
            <a:avLst/>
          </a:prstGeom>
        </p:spPr>
      </p:pic>
      <p:sp>
        <p:nvSpPr>
          <p:cNvPr id="14" name="Google Shape;149;p23"/>
          <p:cNvSpPr/>
          <p:nvPr/>
        </p:nvSpPr>
        <p:spPr bwMode="auto">
          <a:xfrm>
            <a:off x="541486" y="3320681"/>
            <a:ext cx="1150194" cy="40319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 b="1"/>
          </a:p>
        </p:txBody>
      </p:sp>
      <p:sp>
        <p:nvSpPr>
          <p:cNvPr id="18" name="Google Shape;154;p23"/>
          <p:cNvSpPr/>
          <p:nvPr/>
        </p:nvSpPr>
        <p:spPr bwMode="auto">
          <a:xfrm>
            <a:off x="6429216" y="3126237"/>
            <a:ext cx="2247243" cy="792089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" sz="1200">
                <a:latin typeface="Open Sans"/>
                <a:ea typeface="Open Sans"/>
                <a:cs typeface="Open Sans"/>
              </a:rPr>
              <a:t>Vyhledávání podle jména autora, v názvu článku, či v konkrétním časopise</a:t>
            </a:r>
            <a:endParaRPr sz="1200">
              <a:latin typeface="Open Sans"/>
              <a:ea typeface="Open Sans"/>
              <a:cs typeface="Open Sans"/>
            </a:endParaRPr>
          </a:p>
        </p:txBody>
      </p:sp>
      <p:sp>
        <p:nvSpPr>
          <p:cNvPr id="19" name="Google Shape;149;p23"/>
          <p:cNvSpPr/>
          <p:nvPr/>
        </p:nvSpPr>
        <p:spPr bwMode="auto">
          <a:xfrm>
            <a:off x="2330267" y="3861202"/>
            <a:ext cx="3168351" cy="23562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 b="1"/>
          </a:p>
        </p:txBody>
      </p:sp>
      <p:sp>
        <p:nvSpPr>
          <p:cNvPr id="20" name="Google Shape;149;p23"/>
          <p:cNvSpPr/>
          <p:nvPr/>
        </p:nvSpPr>
        <p:spPr bwMode="auto">
          <a:xfrm>
            <a:off x="3635895" y="3619309"/>
            <a:ext cx="942286" cy="23562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defRPr/>
            </a:pPr>
            <a:endParaRPr sz="14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148;p23"/>
          <p:cNvSpPr/>
          <p:nvPr/>
        </p:nvSpPr>
        <p:spPr bwMode="auto">
          <a:xfrm>
            <a:off x="107505" y="75246"/>
            <a:ext cx="8437772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C00000"/>
              </a:buClr>
              <a:buSzPts val="4400"/>
              <a:defRPr/>
            </a:pPr>
            <a:r>
              <a:rPr lang="cs" sz="20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Vyhledávání v knihovnách + co dělat v nouzi</a:t>
            </a:r>
            <a:endParaRPr sz="20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32</a:t>
            </a:fld>
            <a:endParaRPr lang="cs"/>
          </a:p>
        </p:txBody>
      </p:sp>
      <p:sp>
        <p:nvSpPr>
          <p:cNvPr id="12" name="Google Shape;115;p19"/>
          <p:cNvSpPr/>
          <p:nvPr/>
        </p:nvSpPr>
        <p:spPr bwMode="auto">
          <a:xfrm>
            <a:off x="703198" y="1203599"/>
            <a:ext cx="6407785" cy="252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15" name="TextovéPole 14"/>
          <p:cNvSpPr txBox="1"/>
          <p:nvPr/>
        </p:nvSpPr>
        <p:spPr bwMode="auto">
          <a:xfrm>
            <a:off x="372402" y="768250"/>
            <a:ext cx="4785284" cy="3079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400" b="1"/>
              <a:t>Odborná knihovna – jak najít, co hledám (příklad NTK)</a:t>
            </a:r>
            <a:endParaRPr/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402470" y="2862455"/>
            <a:ext cx="4418197" cy="3079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400" b="1">
                <a:solidFill>
                  <a:schemeClr val="tx1"/>
                </a:solidFill>
                <a:latin typeface="Open Sans"/>
              </a:rPr>
              <a:t>Pokud knihovna nemá knihu/článek, který hledám</a:t>
            </a:r>
            <a:endParaRPr/>
          </a:p>
        </p:txBody>
      </p:sp>
      <p:sp>
        <p:nvSpPr>
          <p:cNvPr id="17" name="Obdélník 16"/>
          <p:cNvSpPr/>
          <p:nvPr/>
        </p:nvSpPr>
        <p:spPr bwMode="auto">
          <a:xfrm>
            <a:off x="568964" y="3245640"/>
            <a:ext cx="7976312" cy="15927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300" b="1" u="sng">
                <a:latin typeface="Open Sans"/>
                <a:hlinkClick r:id="rId3" tooltip="https://www.knihovny.cz/"/>
              </a:rPr>
              <a:t>Knihovny.cz</a:t>
            </a:r>
            <a:r>
              <a:rPr lang="cs-CZ" sz="1300">
                <a:latin typeface="Open Sans"/>
              </a:rPr>
              <a:t> – dostupnost daného titulu v knihovnách v ČR</a:t>
            </a:r>
            <a:endParaRPr/>
          </a:p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300" b="1" u="sng">
                <a:latin typeface="Open Sans"/>
                <a:cs typeface="Arial"/>
                <a:hlinkClick r:id="rId4" tooltip="https://www.techlib.cz/cs/2731-meziknihovni-sluzby-a-objednavani-clanku"/>
              </a:rPr>
              <a:t>Meziknihovní výpůjční služba NTK</a:t>
            </a:r>
            <a:r>
              <a:rPr lang="cs-CZ" sz="1300" b="1">
                <a:latin typeface="Open Sans"/>
                <a:cs typeface="Arial"/>
              </a:rPr>
              <a:t> </a:t>
            </a:r>
            <a:r>
              <a:rPr lang="cs-CZ" sz="1300">
                <a:latin typeface="Open Sans"/>
                <a:cs typeface="Arial"/>
              </a:rPr>
              <a:t>(pro studenty v rámci ČR zadarmo), službu poskytují i ostatní knihovny</a:t>
            </a:r>
            <a:endParaRPr/>
          </a:p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300" b="1" u="sng">
                <a:latin typeface="Open Sans"/>
                <a:hlinkClick r:id="rId5" tooltip="https://en.wikipedia.org/wiki/Sci-Hub"/>
              </a:rPr>
              <a:t>Sci-Hub</a:t>
            </a:r>
            <a:r>
              <a:rPr lang="cs-CZ" sz="1300">
                <a:latin typeface="Open Sans"/>
              </a:rPr>
              <a:t>,</a:t>
            </a:r>
            <a:r>
              <a:rPr lang="cs-CZ" sz="1300" b="1">
                <a:latin typeface="Open Sans"/>
              </a:rPr>
              <a:t> </a:t>
            </a:r>
            <a:r>
              <a:rPr lang="cs-CZ" sz="1300" b="1" u="sng">
                <a:latin typeface="Open Sans"/>
                <a:hlinkClick r:id="rId6" tooltip="https://en.wikipedia.org/wiki/Library_Genesis"/>
              </a:rPr>
              <a:t>Libgen</a:t>
            </a:r>
            <a:r>
              <a:rPr lang="cs-CZ" sz="1300" b="1">
                <a:latin typeface="Open Sans"/>
              </a:rPr>
              <a:t> </a:t>
            </a:r>
            <a:r>
              <a:rPr lang="cs-CZ" sz="1300">
                <a:latin typeface="Open Sans"/>
              </a:rPr>
              <a:t>– „pirátsky“ zveřejněné plné texty odborných článků a knih </a:t>
            </a:r>
            <a:endParaRPr/>
          </a:p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endParaRPr lang="cs-CZ" sz="1300">
              <a:latin typeface="Open Sans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637526" y="1103277"/>
            <a:ext cx="6958811" cy="15927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300" b="1" u="sng">
                <a:latin typeface="Open Sans"/>
                <a:hlinkClick r:id="rId7" tooltip="https://www.techlib.cz/cs/"/>
              </a:rPr>
              <a:t>Vyhledávač knihovny </a:t>
            </a:r>
            <a:r>
              <a:rPr lang="cs-CZ" sz="1300">
                <a:latin typeface="Open Sans"/>
              </a:rPr>
              <a:t>- el. i tištěné zdroje (prohledává většinu databází knihovny)</a:t>
            </a:r>
            <a:endParaRPr/>
          </a:p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300" b="1" u="sng">
                <a:latin typeface="Open Sans"/>
                <a:hlinkClick r:id="rId8" tooltip="https://vufind.techlib.cz/"/>
              </a:rPr>
              <a:t>Katalog knihovny </a:t>
            </a:r>
            <a:r>
              <a:rPr lang="cs-CZ" sz="1300">
                <a:latin typeface="Open Sans"/>
              </a:rPr>
              <a:t>- tištěné zdroje</a:t>
            </a:r>
            <a:endParaRPr/>
          </a:p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300" b="1" u="sng">
                <a:latin typeface="Open Sans"/>
                <a:hlinkClick r:id="rId9" tooltip="https://www.techlib.cz/cs/2792-e-zdroje"/>
              </a:rPr>
              <a:t>El. databáze </a:t>
            </a:r>
            <a:r>
              <a:rPr lang="cs-CZ" sz="1300">
                <a:latin typeface="Open Sans"/>
              </a:rPr>
              <a:t>(placené i volně přístupné)</a:t>
            </a:r>
            <a:endParaRPr/>
          </a:p>
          <a:p>
            <a:pPr marL="285753" indent="-285753">
              <a:lnSpc>
                <a:spcPct val="150000"/>
              </a:lnSpc>
              <a:buFont typeface="Arial"/>
              <a:buChar char="•"/>
              <a:defRPr/>
            </a:pPr>
            <a:r>
              <a:rPr lang="cs-CZ" sz="1300">
                <a:latin typeface="Open Sans"/>
              </a:rPr>
              <a:t>Propojení s Google Scholar (je-li – jen el. zdroje/odb. články, diplomové/dizertační pr.)</a:t>
            </a:r>
            <a:endParaRPr/>
          </a:p>
          <a:p>
            <a:pPr>
              <a:lnSpc>
                <a:spcPct val="150000"/>
              </a:lnSpc>
              <a:defRPr/>
            </a:pPr>
            <a:endParaRPr lang="cs-CZ" sz="1300">
              <a:latin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33</a:t>
            </a:fld>
            <a:endParaRPr lang="cs"/>
          </a:p>
        </p:txBody>
      </p:sp>
      <p:sp>
        <p:nvSpPr>
          <p:cNvPr id="7" name="Google Shape;63;p14"/>
          <p:cNvSpPr/>
          <p:nvPr/>
        </p:nvSpPr>
        <p:spPr bwMode="auto">
          <a:xfrm>
            <a:off x="899594" y="1347613"/>
            <a:ext cx="6768752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2800" b="1" dirty="0">
                <a:latin typeface="Open Sans"/>
              </a:rPr>
              <a:t>Další úkol pro vás</a:t>
            </a:r>
            <a:endParaRPr strike="sngStrike" dirty="0"/>
          </a:p>
          <a:p>
            <a:pPr algn="ctr">
              <a:defRPr/>
            </a:pPr>
            <a:endParaRPr sz="2800" b="1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37910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107504" y="31971"/>
            <a:ext cx="8520601" cy="572700"/>
          </a:xfrm>
        </p:spPr>
        <p:txBody>
          <a:bodyPr/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Najděte odborné články/studie k tématu z nabídky (5 min.):</a:t>
            </a:r>
            <a:br>
              <a:rPr lang="cs-CZ" sz="2000" dirty="0">
                <a:solidFill>
                  <a:srgbClr val="FF0000"/>
                </a:solidFill>
              </a:rPr>
            </a:br>
            <a:endParaRPr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>
                <a:latin typeface="Open Sans"/>
              </a:rPr>
              <a:t>34</a:t>
            </a:fld>
            <a:endParaRPr lang="cs">
              <a:latin typeface="Open Sans"/>
            </a:endParaRPr>
          </a:p>
        </p:txBody>
      </p:sp>
      <p:sp>
        <p:nvSpPr>
          <p:cNvPr id="4" name="TextovéPole 3"/>
          <p:cNvSpPr txBox="1"/>
          <p:nvPr/>
        </p:nvSpPr>
        <p:spPr bwMode="auto">
          <a:xfrm>
            <a:off x="251520" y="725651"/>
            <a:ext cx="6692845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Historický vývoj zaměstnaneckých výhod/benefitů</a:t>
            </a:r>
            <a:endParaRPr dirty="0"/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Role marketingu v politice</a:t>
            </a:r>
            <a:endParaRPr dirty="0"/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Důvody pro nutkavé nakupování/závislost na nakupování</a:t>
            </a:r>
            <a:endParaRPr dirty="0"/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Ekonomické modely </a:t>
            </a:r>
            <a:r>
              <a:rPr lang="cs-CZ" dirty="0" err="1">
                <a:latin typeface="Open Sans"/>
              </a:rPr>
              <a:t>multi-level</a:t>
            </a:r>
            <a:r>
              <a:rPr lang="cs-CZ" dirty="0">
                <a:latin typeface="Open Sans"/>
              </a:rPr>
              <a:t> marketingu </a:t>
            </a:r>
            <a:endParaRPr dirty="0"/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Korupční jednání v politice v evropských zemích</a:t>
            </a:r>
            <a:endParaRPr dirty="0"/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Vliv používání dentálních nití na výskyt paradontózy</a:t>
            </a:r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Doporučená/optimální frekvence návštěv zubního lékaře </a:t>
            </a:r>
            <a:endParaRPr dirty="0"/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Rizika častého/nadměrného požívání energetických nápojů u mladé populace</a:t>
            </a:r>
            <a:endParaRPr dirty="0"/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Léčivé účinky včelího bodnutí</a:t>
            </a:r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Nežádoucí účinky dlouhodobého užívání léků na cholesterol (</a:t>
            </a:r>
            <a:r>
              <a:rPr lang="cs-CZ" dirty="0" err="1">
                <a:latin typeface="Open Sans"/>
              </a:rPr>
              <a:t>statiny</a:t>
            </a:r>
            <a:r>
              <a:rPr lang="cs-CZ" dirty="0">
                <a:latin typeface="Open Sans"/>
              </a:rPr>
              <a:t>)</a:t>
            </a:r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Vliv veganské stravy na vývoj dítěte předškolního věku</a:t>
            </a:r>
            <a:endParaRPr dirty="0"/>
          </a:p>
          <a:p>
            <a:pPr marL="342904" indent="-342904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dirty="0">
                <a:latin typeface="Open Sans"/>
              </a:rPr>
              <a:t>Faktory vedoucí k obezitě domácích králíků (mazlíčků)</a:t>
            </a:r>
            <a:endParaRPr dirty="0"/>
          </a:p>
        </p:txBody>
      </p:sp>
      <p:sp>
        <p:nvSpPr>
          <p:cNvPr id="6" name="TextovéPole 5"/>
          <p:cNvSpPr txBox="1"/>
          <p:nvPr/>
        </p:nvSpPr>
        <p:spPr bwMode="auto">
          <a:xfrm>
            <a:off x="5615151" y="483518"/>
            <a:ext cx="3406008" cy="249299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FF0000"/>
                </a:solidFill>
                <a:latin typeface="Open Sans"/>
              </a:rPr>
              <a:t>Nastavte si propojení s </a:t>
            </a:r>
            <a:r>
              <a:rPr lang="cs-CZ" sz="1200" b="1" dirty="0" err="1">
                <a:solidFill>
                  <a:srgbClr val="FF0000"/>
                </a:solidFill>
                <a:latin typeface="Open Sans"/>
              </a:rPr>
              <a:t>National</a:t>
            </a:r>
            <a:r>
              <a:rPr lang="cs-CZ" sz="12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cs-CZ" sz="1200" b="1" dirty="0" err="1">
                <a:solidFill>
                  <a:srgbClr val="FF0000"/>
                </a:solidFill>
                <a:latin typeface="Open Sans"/>
              </a:rPr>
              <a:t>Library</a:t>
            </a:r>
            <a:r>
              <a:rPr lang="cs-CZ" sz="12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cs-CZ" sz="1200" b="1" dirty="0" err="1">
                <a:solidFill>
                  <a:srgbClr val="FF0000"/>
                </a:solidFill>
                <a:latin typeface="Open Sans"/>
              </a:rPr>
              <a:t>of</a:t>
            </a:r>
            <a:r>
              <a:rPr lang="cs-CZ" sz="1200" b="1" dirty="0">
                <a:solidFill>
                  <a:srgbClr val="FF0000"/>
                </a:solidFill>
                <a:latin typeface="Open Sans"/>
              </a:rPr>
              <a:t> Technology (NTK)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-CZ" sz="1200" b="1" dirty="0">
              <a:solidFill>
                <a:srgbClr val="FF0000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FF0000"/>
                </a:solidFill>
                <a:latin typeface="Open Sans"/>
              </a:rPr>
              <a:t>Vyhledejte odbornou literaturu k danému tématu (ne starší než 10 let)</a:t>
            </a:r>
          </a:p>
          <a:p>
            <a:pPr algn="ctr">
              <a:defRPr/>
            </a:pPr>
            <a:endParaRPr lang="cs-CZ" sz="1200" b="1" dirty="0">
              <a:solidFill>
                <a:srgbClr val="FF0000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FF0000"/>
                </a:solidFill>
                <a:latin typeface="Open Sans"/>
              </a:rPr>
              <a:t>Otevřete si plné texty 2 relevantních dokumentů v separátních oknech </a:t>
            </a:r>
            <a:br>
              <a:rPr lang="cs-CZ" sz="1200" dirty="0">
                <a:solidFill>
                  <a:srgbClr val="FF0000"/>
                </a:solidFill>
                <a:latin typeface="Open Sans"/>
              </a:rPr>
            </a:br>
            <a:r>
              <a:rPr lang="cs-CZ" sz="1200" dirty="0">
                <a:solidFill>
                  <a:srgbClr val="FF0000"/>
                </a:solidFill>
                <a:latin typeface="Open Sans"/>
              </a:rPr>
              <a:t>(pokud nelze, vymyslete, jak byste s</a:t>
            </a:r>
            <a:r>
              <a:rPr lang="en-US" sz="1200" dirty="0">
                <a:solidFill>
                  <a:srgbClr val="FF0000"/>
                </a:solidFill>
                <a:latin typeface="Open Sans"/>
              </a:rPr>
              <a:t>e</a:t>
            </a:r>
            <a:r>
              <a:rPr lang="cs-CZ" sz="1200" dirty="0">
                <a:solidFill>
                  <a:srgbClr val="FF0000"/>
                </a:solidFill>
                <a:latin typeface="Open Sans"/>
              </a:rPr>
              <a:t> k plnému textu mohli dostat)</a:t>
            </a:r>
            <a:br>
              <a:rPr lang="cs-CZ" sz="1200" dirty="0">
                <a:solidFill>
                  <a:srgbClr val="FF0000"/>
                </a:solidFill>
                <a:latin typeface="Open Sans"/>
              </a:rPr>
            </a:br>
            <a:endParaRPr lang="cs-CZ" sz="1200" dirty="0">
              <a:solidFill>
                <a:srgbClr val="FF0000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FF0000"/>
                </a:solidFill>
                <a:latin typeface="Open Sans"/>
              </a:rPr>
              <a:t>Poznamenejte si svůj vyhledávací dotaz/postup.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62475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35</a:t>
            </a:fld>
            <a:endParaRPr lang="cs"/>
          </a:p>
        </p:txBody>
      </p:sp>
      <p:sp>
        <p:nvSpPr>
          <p:cNvPr id="7" name="Google Shape;63;p14"/>
          <p:cNvSpPr/>
          <p:nvPr/>
        </p:nvSpPr>
        <p:spPr bwMode="auto">
          <a:xfrm>
            <a:off x="899594" y="1347613"/>
            <a:ext cx="6768752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2800" b="1">
                <a:latin typeface="Open Sans"/>
              </a:rPr>
              <a:t>Drobnosti, které mohou usnadnit život</a:t>
            </a:r>
            <a:endParaRPr sz="2800" b="1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2;p45"/>
          <p:cNvSpPr>
            <a:spLocks noGrp="1"/>
          </p:cNvSpPr>
          <p:nvPr>
            <p:ph type="title"/>
          </p:nvPr>
        </p:nvSpPr>
        <p:spPr bwMode="auto">
          <a:xfrm>
            <a:off x="919" y="20886"/>
            <a:ext cx="8520601" cy="572700"/>
          </a:xfrm>
          <a:prstGeom prst="rect">
            <a:avLst/>
          </a:prstGeom>
          <a:noFill/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</a:rPr>
              <a:t>Drobnosti, které mohou usnadnit život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5" name="Google Shape;363;p45"/>
          <p:cNvSpPr>
            <a:spLocks noGrp="1"/>
          </p:cNvSpPr>
          <p:nvPr>
            <p:ph type="body" idx="1"/>
          </p:nvPr>
        </p:nvSpPr>
        <p:spPr bwMode="auto">
          <a:xfrm>
            <a:off x="311700" y="593932"/>
            <a:ext cx="6058356" cy="3989700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indent="-330205">
              <a:lnSpc>
                <a:spcPct val="150000"/>
              </a:lnSpc>
              <a:buSzPts val="1600"/>
              <a:defRPr/>
            </a:pPr>
            <a:r>
              <a:rPr lang="cs" sz="1600" dirty="0"/>
              <a:t>Buďte vybíraví, nečtěte všechno (název – abstrakt – závěr) </a:t>
            </a:r>
            <a:endParaRPr dirty="0"/>
          </a:p>
          <a:p>
            <a:pPr indent="-330205">
              <a:lnSpc>
                <a:spcPct val="150000"/>
              </a:lnSpc>
              <a:buSzPts val="1600"/>
              <a:defRPr/>
            </a:pPr>
            <a:r>
              <a:rPr lang="cs" sz="1600" dirty="0"/>
              <a:t>Zdroje zásadní pro vaši práci čtěte pomalu a pozorně</a:t>
            </a:r>
            <a:endParaRPr dirty="0"/>
          </a:p>
          <a:p>
            <a:pPr indent="-330205">
              <a:lnSpc>
                <a:spcPct val="150000"/>
              </a:lnSpc>
              <a:buSzPts val="1600"/>
              <a:defRPr/>
            </a:pPr>
            <a:r>
              <a:rPr lang="cs-CZ" sz="1600" dirty="0"/>
              <a:t>Čtěte s cílem (</a:t>
            </a:r>
            <a:r>
              <a:rPr lang="cs" sz="1600" dirty="0"/>
              <a:t>nerelevantní </a:t>
            </a:r>
            <a:r>
              <a:rPr lang="cs-CZ" sz="1600" dirty="0"/>
              <a:t>z</a:t>
            </a:r>
            <a:r>
              <a:rPr lang="cs" sz="1600" dirty="0"/>
              <a:t>droje odložte na později, hledejte klíčové části - Ctrl+F)</a:t>
            </a:r>
            <a:endParaRPr sz="1600" dirty="0"/>
          </a:p>
          <a:p>
            <a:pPr indent="-330205">
              <a:lnSpc>
                <a:spcPct val="150000"/>
              </a:lnSpc>
              <a:buSzPts val="1600"/>
              <a:defRPr/>
            </a:pPr>
            <a:r>
              <a:rPr lang="cs" sz="1600" dirty="0"/>
              <a:t>Organizujte své zdroje</a:t>
            </a:r>
            <a:br>
              <a:rPr lang="cs" sz="1600" dirty="0"/>
            </a:br>
            <a:endParaRPr lang="cs" sz="1100" dirty="0"/>
          </a:p>
          <a:p>
            <a:pPr indent="-330205">
              <a:lnSpc>
                <a:spcPct val="150000"/>
              </a:lnSpc>
              <a:buSzPts val="1600"/>
              <a:defRPr/>
            </a:pPr>
            <a:r>
              <a:rPr lang="cs" sz="1600" dirty="0"/>
              <a:t>Dělejte si poznámky (nebudete se muset vracet)</a:t>
            </a:r>
            <a:endParaRPr sz="1600" dirty="0"/>
          </a:p>
          <a:p>
            <a:pPr lvl="1" indent="-330205">
              <a:lnSpc>
                <a:spcPct val="100000"/>
              </a:lnSpc>
              <a:spcBef>
                <a:spcPts val="0"/>
              </a:spcBef>
              <a:buSzPts val="1600"/>
              <a:defRPr/>
            </a:pPr>
            <a:r>
              <a:rPr lang="cs-CZ" sz="1500" dirty="0"/>
              <a:t>čím konkrétně je daný zdroj užitečný</a:t>
            </a:r>
            <a:r>
              <a:rPr lang="cs" sz="1500" dirty="0"/>
              <a:t> (myšlenka, postup, srovnání... )</a:t>
            </a:r>
            <a:endParaRPr sz="1500" dirty="0"/>
          </a:p>
          <a:p>
            <a:pPr lvl="1" indent="-330205">
              <a:lnSpc>
                <a:spcPct val="100000"/>
              </a:lnSpc>
              <a:spcBef>
                <a:spcPts val="0"/>
              </a:spcBef>
              <a:buSzPts val="1600"/>
              <a:defRPr/>
            </a:pPr>
            <a:r>
              <a:rPr lang="cs" sz="1500" dirty="0"/>
              <a:t>v jaké části práce ho použijete</a:t>
            </a:r>
            <a:endParaRPr sz="1500" dirty="0"/>
          </a:p>
          <a:p>
            <a:pPr lvl="1" indent="-330205">
              <a:lnSpc>
                <a:spcPct val="100000"/>
              </a:lnSpc>
              <a:spcBef>
                <a:spcPts val="0"/>
              </a:spcBef>
              <a:buSzPts val="1600"/>
              <a:defRPr/>
            </a:pPr>
            <a:r>
              <a:rPr lang="cs" sz="1500" dirty="0"/>
              <a:t>informace o zdroji, citace</a:t>
            </a:r>
            <a:endParaRPr dirty="0"/>
          </a:p>
          <a:p>
            <a:pPr lvl="1" indent="-330205">
              <a:lnSpc>
                <a:spcPct val="100000"/>
              </a:lnSpc>
              <a:spcBef>
                <a:spcPts val="0"/>
              </a:spcBef>
              <a:buSzPts val="1600"/>
              <a:defRPr/>
            </a:pPr>
            <a:r>
              <a:rPr lang="cs-CZ" sz="1500" dirty="0"/>
              <a:t>psané / elektronické poznámky (text. editor, </a:t>
            </a:r>
            <a:r>
              <a:rPr lang="cs-CZ" sz="1500" u="sng" dirty="0" err="1">
                <a:hlinkClick r:id="rId3" tooltip="https://evernote.com/"/>
              </a:rPr>
              <a:t>EverNote</a:t>
            </a:r>
            <a:r>
              <a:rPr lang="cs-CZ" sz="1500" dirty="0"/>
              <a:t>)</a:t>
            </a:r>
            <a:endParaRPr lang="cs" sz="1500" dirty="0"/>
          </a:p>
          <a:p>
            <a:pPr marL="584208" lvl="1" indent="0">
              <a:lnSpc>
                <a:spcPct val="100000"/>
              </a:lnSpc>
              <a:spcBef>
                <a:spcPts val="0"/>
              </a:spcBef>
              <a:buSzPts val="1600"/>
              <a:buNone/>
              <a:defRPr/>
            </a:pPr>
            <a:endParaRPr sz="1600" dirty="0"/>
          </a:p>
        </p:txBody>
      </p:sp>
      <p:pic>
        <p:nvPicPr>
          <p:cNvPr id="6" name="Google Shape;364;p4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417876" y="1346551"/>
            <a:ext cx="2622574" cy="28861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Google Shape;365;p45"/>
          <p:cNvSpPr/>
          <p:nvPr/>
        </p:nvSpPr>
        <p:spPr bwMode="auto">
          <a:xfrm>
            <a:off x="6479664" y="4267413"/>
            <a:ext cx="2499001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4" tIns="34276" rIns="68574" bIns="34276" anchor="t" anchorCtr="0">
            <a:noAutofit/>
          </a:bodyPr>
          <a:lstStyle/>
          <a:p>
            <a:pPr>
              <a:defRPr/>
            </a:pPr>
            <a:r>
              <a:rPr lang="cs" sz="11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Praktická ukázka práce s literaturou. </a:t>
            </a:r>
            <a:endParaRPr sz="1100" dirty="0">
              <a:latin typeface="Open Sans" panose="020B0606030504020204"/>
            </a:endParaRPr>
          </a:p>
        </p:txBody>
      </p:sp>
      <p:sp>
        <p:nvSpPr>
          <p:cNvPr id="8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36</a:t>
            </a:fld>
            <a:endParaRPr lang="cs"/>
          </a:p>
        </p:txBody>
      </p:sp>
      <p:sp>
        <p:nvSpPr>
          <p:cNvPr id="9" name="Google Shape;271;p34"/>
          <p:cNvSpPr/>
          <p:nvPr/>
        </p:nvSpPr>
        <p:spPr bwMode="auto">
          <a:xfrm>
            <a:off x="458063" y="4593205"/>
            <a:ext cx="8520601" cy="50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indent="0">
              <a:spcAft>
                <a:spcPts val="1600"/>
              </a:spcAft>
              <a:buNone/>
              <a:defRPr/>
            </a:pPr>
            <a:endParaRPr sz="1800" dirty="0"/>
          </a:p>
        </p:txBody>
      </p:sp>
      <p:sp>
        <p:nvSpPr>
          <p:cNvPr id="10" name="Google Shape;184;p25"/>
          <p:cNvSpPr/>
          <p:nvPr/>
        </p:nvSpPr>
        <p:spPr bwMode="auto">
          <a:xfrm>
            <a:off x="458063" y="4583632"/>
            <a:ext cx="5518284" cy="444369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  <a:defRPr/>
            </a:pPr>
            <a:r>
              <a:rPr lang="cs-CZ" b="1" dirty="0"/>
              <a:t>Musíte se řídit pokyny své školy a vedoucího práce!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0;p46"/>
          <p:cNvSpPr>
            <a:spLocks noGrp="1"/>
          </p:cNvSpPr>
          <p:nvPr>
            <p:ph type="title"/>
          </p:nvPr>
        </p:nvSpPr>
        <p:spPr bwMode="auto">
          <a:xfrm>
            <a:off x="3650" y="23814"/>
            <a:ext cx="8520601" cy="572700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</a:rPr>
              <a:t>Organizace zdrojů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5" name="Google Shape;371;p46"/>
          <p:cNvSpPr>
            <a:spLocks noGrp="1"/>
          </p:cNvSpPr>
          <p:nvPr>
            <p:ph type="body" idx="1"/>
          </p:nvPr>
        </p:nvSpPr>
        <p:spPr bwMode="auto">
          <a:xfrm>
            <a:off x="272303" y="876602"/>
            <a:ext cx="3742800" cy="1782651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cs" sz="1600" b="1" dirty="0"/>
              <a:t>Citační manažery</a:t>
            </a:r>
            <a:endParaRPr sz="1600" b="1" dirty="0"/>
          </a:p>
          <a:p>
            <a:pPr indent="-330205">
              <a:spcBef>
                <a:spcPts val="1600"/>
              </a:spcBef>
              <a:buSzPts val="1600"/>
              <a:defRPr/>
            </a:pPr>
            <a:r>
              <a:rPr lang="cs" sz="1600" dirty="0"/>
              <a:t>Automatické stahování citací </a:t>
            </a:r>
            <a:endParaRPr sz="1600" dirty="0"/>
          </a:p>
          <a:p>
            <a:pPr indent="-330205">
              <a:buSzPts val="1600"/>
              <a:defRPr/>
            </a:pPr>
            <a:r>
              <a:rPr lang="cs" sz="1600" dirty="0"/>
              <a:t>Organizace stažených článků</a:t>
            </a:r>
            <a:endParaRPr sz="1600" dirty="0"/>
          </a:p>
          <a:p>
            <a:pPr indent="-330205">
              <a:buSzPts val="1600"/>
              <a:defRPr/>
            </a:pPr>
            <a:r>
              <a:rPr lang="cs" sz="1600" dirty="0"/>
              <a:t>Generování citací</a:t>
            </a:r>
            <a:endParaRPr dirty="0"/>
          </a:p>
          <a:p>
            <a:pPr indent="-330205">
              <a:buSzPts val="1600"/>
              <a:defRPr/>
            </a:pPr>
            <a:r>
              <a:rPr lang="cs" sz="1600" dirty="0"/>
              <a:t>Stažení a práce s plnými texty </a:t>
            </a:r>
            <a:endParaRPr sz="1600" dirty="0"/>
          </a:p>
        </p:txBody>
      </p:sp>
      <p:sp>
        <p:nvSpPr>
          <p:cNvPr id="6" name="Google Shape;372;p46"/>
          <p:cNvSpPr/>
          <p:nvPr/>
        </p:nvSpPr>
        <p:spPr bwMode="auto">
          <a:xfrm>
            <a:off x="731679" y="2659253"/>
            <a:ext cx="3847500" cy="158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lnSpc>
                <a:spcPct val="114999"/>
              </a:lnSpc>
              <a:buClr>
                <a:schemeClr val="dk1"/>
              </a:buClr>
              <a:buSzPts val="1100"/>
              <a:defRPr/>
            </a:pPr>
            <a:r>
              <a:rPr lang="cs" sz="14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3" tooltip="https://www.zotero.org/"/>
              </a:rPr>
              <a:t>Zotero</a:t>
            </a:r>
            <a:endParaRPr sz="14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14999"/>
              </a:lnSpc>
              <a:defRPr/>
            </a:pPr>
            <a:r>
              <a:rPr lang="cs" sz="14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4" tooltip="https://www.citacepro.com/"/>
              </a:rPr>
              <a:t>CitacePRO</a:t>
            </a:r>
            <a:endParaRPr sz="14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14999"/>
              </a:lnSpc>
              <a:buClr>
                <a:schemeClr val="dk1"/>
              </a:buClr>
              <a:buSzPts val="1100"/>
              <a:defRPr/>
            </a:pPr>
            <a:r>
              <a:rPr lang="cs" sz="14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5" tooltip="https://www.mendeley.com/?interaction_required=true"/>
              </a:rPr>
              <a:t>Mendeley</a:t>
            </a:r>
            <a:endParaRPr sz="14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14999"/>
              </a:lnSpc>
              <a:buClr>
                <a:schemeClr val="dk1"/>
              </a:buClr>
              <a:buSzPts val="1100"/>
              <a:defRPr/>
            </a:pPr>
            <a:r>
              <a:rPr lang="cs" sz="14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6" tooltip="http://www.jabref.org/"/>
              </a:rPr>
              <a:t>JabRef</a:t>
            </a:r>
            <a:r>
              <a:rPr lang="cs" sz="1400" dirty="0">
                <a:latin typeface="Open Sans"/>
                <a:ea typeface="Open Sans"/>
                <a:cs typeface="Open Sans"/>
              </a:rPr>
              <a:t> (skvělá integrace s LaTeX)</a:t>
            </a:r>
            <a:endParaRPr sz="14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14999"/>
              </a:lnSpc>
              <a:defRPr/>
            </a:pPr>
            <a:r>
              <a:rPr lang="cs" sz="14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7" tooltip="https://www.chemtk.cz/en/82957-endnote"/>
              </a:rPr>
              <a:t>EndNote</a:t>
            </a:r>
            <a:r>
              <a:rPr lang="cs" sz="1400" dirty="0">
                <a:latin typeface="Open Sans"/>
                <a:ea typeface="Open Sans"/>
                <a:cs typeface="Open Sans"/>
              </a:rPr>
              <a:t> (zpoplatněné)</a:t>
            </a:r>
            <a:endParaRPr dirty="0"/>
          </a:p>
          <a:p>
            <a:pPr>
              <a:lnSpc>
                <a:spcPct val="114999"/>
              </a:lnSpc>
              <a:defRPr/>
            </a:pPr>
            <a:r>
              <a:rPr lang="cs" sz="1400" u="sng" dirty="0">
                <a:latin typeface="Open Sans"/>
                <a:ea typeface="Open Sans"/>
                <a:cs typeface="Open Sans"/>
                <a:hlinkClick r:id="rId8" tooltip="http://knihovna.cvut.cz/seminare-a-vyuka/jak-psat/citacni-nastroje?start=3"/>
              </a:rPr>
              <a:t>Citavi</a:t>
            </a:r>
            <a:r>
              <a:rPr lang="cs" sz="1400" dirty="0">
                <a:latin typeface="Open Sans"/>
                <a:ea typeface="Open Sans"/>
                <a:cs typeface="Open Sans"/>
              </a:rPr>
              <a:t> (zpoplatněné)</a:t>
            </a:r>
            <a:endParaRPr sz="14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7" name="Google Shape;374;p46"/>
          <p:cNvPicPr/>
          <p:nvPr/>
        </p:nvPicPr>
        <p:blipFill>
          <a:blip r:embed="rId9">
            <a:alphaModFix/>
          </a:blip>
          <a:srcRect l="1283" t="1468"/>
          <a:stretch/>
        </p:blipFill>
        <p:spPr bwMode="auto">
          <a:xfrm>
            <a:off x="4121229" y="876594"/>
            <a:ext cx="4671676" cy="252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375;p46"/>
          <p:cNvSpPr/>
          <p:nvPr/>
        </p:nvSpPr>
        <p:spPr bwMode="auto">
          <a:xfrm>
            <a:off x="4932041" y="3867896"/>
            <a:ext cx="3501020" cy="519451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400">
                <a:latin typeface="Open Sans"/>
                <a:ea typeface="Open Sans"/>
                <a:cs typeface="Open Sans"/>
              </a:rPr>
              <a:t>Více v průvodci NTK </a:t>
            </a:r>
            <a:r>
              <a:rPr lang="cs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10" tooltip="https://www.techlib.cz/cs/83076-citovani#tab_tab4"/>
              </a:rPr>
              <a:t>Citační manažery</a:t>
            </a:r>
            <a:endParaRPr lang="cs" sz="1400" u="sng">
              <a:solidFill>
                <a:schemeClr val="hlink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Zástupný symbol pro číslo snímku 1"/>
          <p:cNvSpPr>
            <a:spLocks noGrp="1"/>
          </p:cNvSpPr>
          <p:nvPr>
            <p:ph type="sldNum" idx="12"/>
          </p:nvPr>
        </p:nvSpPr>
        <p:spPr bwMode="auto">
          <a:xfrm>
            <a:off x="8433062" y="4587974"/>
            <a:ext cx="548700" cy="393600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37</a:t>
            </a:fld>
            <a:endParaRPr lang="c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80;p47"/>
          <p:cNvSpPr>
            <a:spLocks noGrp="1"/>
          </p:cNvSpPr>
          <p:nvPr>
            <p:ph type="title"/>
          </p:nvPr>
        </p:nvSpPr>
        <p:spPr bwMode="auto">
          <a:xfrm>
            <a:off x="58974" y="47102"/>
            <a:ext cx="8520601" cy="572700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</a:rPr>
              <a:t>Věřte inteligenci své, nikoliv té umělé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9" name="Google Shape;385;p47"/>
          <p:cNvSpPr/>
          <p:nvPr/>
        </p:nvSpPr>
        <p:spPr bwMode="auto">
          <a:xfrm>
            <a:off x="5298576" y="2133124"/>
            <a:ext cx="300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13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38</a:t>
            </a:fld>
            <a:endParaRPr lang="cs"/>
          </a:p>
        </p:txBody>
      </p:sp>
      <p:sp>
        <p:nvSpPr>
          <p:cNvPr id="14" name="Google Shape;384;p47"/>
          <p:cNvSpPr/>
          <p:nvPr/>
        </p:nvSpPr>
        <p:spPr bwMode="auto">
          <a:xfrm>
            <a:off x="456483" y="4339892"/>
            <a:ext cx="3777086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endParaRPr sz="1200">
              <a:latin typeface="Open Sans"/>
              <a:ea typeface="Open Sans"/>
              <a:cs typeface="Open Sans"/>
            </a:endParaRPr>
          </a:p>
        </p:txBody>
      </p:sp>
      <p:sp>
        <p:nvSpPr>
          <p:cNvPr id="10" name="TextovéPole 9"/>
          <p:cNvSpPr txBox="1"/>
          <p:nvPr/>
        </p:nvSpPr>
        <p:spPr bwMode="auto">
          <a:xfrm>
            <a:off x="4139955" y="4573120"/>
            <a:ext cx="433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800" dirty="0">
                <a:latin typeface="Open Sans"/>
              </a:rPr>
              <a:t>Odpovědi </a:t>
            </a:r>
            <a:r>
              <a:rPr lang="cs-CZ" sz="800" dirty="0" err="1">
                <a:latin typeface="Open Sans"/>
              </a:rPr>
              <a:t>ChatGPT</a:t>
            </a:r>
            <a:r>
              <a:rPr lang="cs-CZ" sz="800" dirty="0">
                <a:latin typeface="Open Sans"/>
              </a:rPr>
              <a:t> – špatné odpovědi označeny autorkou červeně.</a:t>
            </a:r>
          </a:p>
          <a:p>
            <a:pPr>
              <a:defRPr/>
            </a:pPr>
            <a:r>
              <a:rPr lang="cs-CZ" sz="800" dirty="0">
                <a:latin typeface="Open Sans"/>
              </a:rPr>
              <a:t>Zdroj: MILLEROVÁ, Kristina. </a:t>
            </a:r>
            <a:r>
              <a:rPr lang="cs-CZ" sz="800" i="1" dirty="0" err="1">
                <a:latin typeface="Open Sans"/>
              </a:rPr>
              <a:t>Printscreeny</a:t>
            </a:r>
            <a:r>
              <a:rPr lang="cs-CZ" sz="800" i="1" dirty="0">
                <a:latin typeface="Open Sans"/>
              </a:rPr>
              <a:t> konverzace s AI nástrojem </a:t>
            </a:r>
            <a:r>
              <a:rPr lang="cs-CZ" sz="800" i="1" dirty="0" err="1">
                <a:latin typeface="Open Sans"/>
              </a:rPr>
              <a:t>ChatGPT</a:t>
            </a:r>
            <a:r>
              <a:rPr lang="cs-CZ" sz="800" dirty="0">
                <a:latin typeface="Open Sans"/>
              </a:rPr>
              <a:t> </a:t>
            </a:r>
            <a:r>
              <a:rPr lang="en-US" sz="800" dirty="0">
                <a:latin typeface="Open Sans"/>
              </a:rPr>
              <a:t>[online]</a:t>
            </a:r>
            <a:r>
              <a:rPr lang="cs-CZ" sz="800" dirty="0">
                <a:latin typeface="Open Sans"/>
              </a:rPr>
              <a:t>. 2023-03-07. </a:t>
            </a:r>
            <a:endParaRPr dirty="0"/>
          </a:p>
        </p:txBody>
      </p:sp>
      <p:sp>
        <p:nvSpPr>
          <p:cNvPr id="2" name="Google Shape;184;p25"/>
          <p:cNvSpPr/>
          <p:nvPr/>
        </p:nvSpPr>
        <p:spPr bwMode="auto">
          <a:xfrm>
            <a:off x="395536" y="1001579"/>
            <a:ext cx="3294088" cy="850091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400" dirty="0">
                <a:latin typeface="Open Sans"/>
              </a:rPr>
              <a:t>Nástroje umělé inteligence (např. </a:t>
            </a:r>
            <a:r>
              <a:rPr lang="cs-CZ" sz="1400" u="sng" dirty="0" err="1">
                <a:latin typeface="Open Sans"/>
                <a:hlinkClick r:id="rId3" tooltip="https://chat.openai.com/chat"/>
              </a:rPr>
              <a:t>ChatGPT</a:t>
            </a:r>
            <a:r>
              <a:rPr lang="cs-CZ" sz="1400" dirty="0">
                <a:latin typeface="Open Sans"/>
              </a:rPr>
              <a:t>) často poskytují nesprávné </a:t>
            </a:r>
            <a:br>
              <a:rPr lang="cs-CZ" sz="1400" dirty="0">
                <a:latin typeface="Open Sans"/>
              </a:rPr>
            </a:br>
            <a:r>
              <a:rPr lang="cs-CZ" sz="1400" dirty="0">
                <a:latin typeface="Open Sans"/>
              </a:rPr>
              <a:t>a nepřesné informace.</a:t>
            </a:r>
            <a:endParaRPr sz="12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1" name="Google Shape;184;p25"/>
          <p:cNvSpPr/>
          <p:nvPr/>
        </p:nvSpPr>
        <p:spPr bwMode="auto">
          <a:xfrm>
            <a:off x="395536" y="2260827"/>
            <a:ext cx="3294088" cy="612533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400" dirty="0">
                <a:latin typeface="Open Sans"/>
              </a:rPr>
              <a:t>Za správnost údajů ve vaší práci zodpovídáte vy, nikoliv AI.</a:t>
            </a:r>
            <a:br>
              <a:rPr lang="cs-CZ" sz="1400" dirty="0">
                <a:latin typeface="Open Sans"/>
              </a:rPr>
            </a:br>
            <a:endParaRPr lang="cs-CZ" sz="1400" dirty="0">
              <a:latin typeface="Open Sans"/>
            </a:endParaRPr>
          </a:p>
          <a:p>
            <a:pPr algn="ctr">
              <a:defRPr/>
            </a:pPr>
            <a:endParaRPr sz="12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2" name="Google Shape;184;p25"/>
          <p:cNvSpPr/>
          <p:nvPr/>
        </p:nvSpPr>
        <p:spPr bwMode="auto">
          <a:xfrm>
            <a:off x="388539" y="3640624"/>
            <a:ext cx="3294088" cy="612533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400" b="1" dirty="0">
                <a:latin typeface="Open Sans"/>
              </a:rPr>
              <a:t>Vždy vycházejte z ověřených primárních informačních zdrojů.</a:t>
            </a:r>
            <a:endParaRPr b="1" dirty="0"/>
          </a:p>
          <a:p>
            <a:pPr algn="ctr">
              <a:defRPr/>
            </a:pPr>
            <a:endParaRPr sz="12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4" y="3700042"/>
            <a:ext cx="4743075" cy="7316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4" y="388941"/>
            <a:ext cx="4743075" cy="315925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439953" y="1365312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ovéPole 14"/>
          <p:cNvSpPr txBox="1"/>
          <p:nvPr/>
        </p:nvSpPr>
        <p:spPr bwMode="auto">
          <a:xfrm>
            <a:off x="8439953" y="1734821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TextovéPole 16"/>
          <p:cNvSpPr txBox="1"/>
          <p:nvPr/>
        </p:nvSpPr>
        <p:spPr bwMode="auto">
          <a:xfrm>
            <a:off x="8439071" y="2029117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ovéPole 17"/>
          <p:cNvSpPr txBox="1"/>
          <p:nvPr/>
        </p:nvSpPr>
        <p:spPr bwMode="auto">
          <a:xfrm>
            <a:off x="8439071" y="2349042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ovéPole 18"/>
          <p:cNvSpPr txBox="1"/>
          <p:nvPr/>
        </p:nvSpPr>
        <p:spPr bwMode="auto">
          <a:xfrm>
            <a:off x="8439071" y="2668967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ovéPole 19"/>
          <p:cNvSpPr txBox="1"/>
          <p:nvPr/>
        </p:nvSpPr>
        <p:spPr bwMode="auto">
          <a:xfrm>
            <a:off x="8439071" y="3191885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ovéPole 20"/>
          <p:cNvSpPr txBox="1"/>
          <p:nvPr/>
        </p:nvSpPr>
        <p:spPr bwMode="auto">
          <a:xfrm>
            <a:off x="8216419" y="3423370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FF0000"/>
                </a:solidFill>
              </a:rPr>
              <a:t>0% správně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704935" y="1744278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80;p47"/>
          <p:cNvSpPr>
            <a:spLocks noGrp="1"/>
          </p:cNvSpPr>
          <p:nvPr>
            <p:ph type="title"/>
          </p:nvPr>
        </p:nvSpPr>
        <p:spPr bwMode="auto">
          <a:xfrm>
            <a:off x="58974" y="47102"/>
            <a:ext cx="8520601" cy="572700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</a:rPr>
              <a:t>Kde hledat pomoc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5" name="Google Shape;381;p47"/>
          <p:cNvSpPr>
            <a:spLocks noGrp="1"/>
          </p:cNvSpPr>
          <p:nvPr>
            <p:ph type="body" idx="1"/>
          </p:nvPr>
        </p:nvSpPr>
        <p:spPr bwMode="auto">
          <a:xfrm>
            <a:off x="434876" y="1499426"/>
            <a:ext cx="3884400" cy="1384201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indent="-317503">
              <a:buSzPts val="1400"/>
              <a:defRPr/>
            </a:pPr>
            <a:r>
              <a:rPr lang="cs" sz="1400"/>
              <a:t>Vyhledávání a hodnocení informací</a:t>
            </a:r>
            <a:endParaRPr sz="1400"/>
          </a:p>
          <a:p>
            <a:pPr indent="-317503">
              <a:buSzPts val="1400"/>
              <a:defRPr/>
            </a:pPr>
            <a:r>
              <a:rPr lang="cs" sz="1400"/>
              <a:t>Citování</a:t>
            </a:r>
            <a:endParaRPr sz="1400"/>
          </a:p>
          <a:p>
            <a:pPr indent="-317503">
              <a:buSzPts val="1400"/>
              <a:defRPr/>
            </a:pPr>
            <a:r>
              <a:rPr lang="cs" sz="1400"/>
              <a:t>Struktura práce</a:t>
            </a:r>
            <a:endParaRPr sz="1400"/>
          </a:p>
          <a:p>
            <a:pPr indent="-317503">
              <a:buSzPts val="1400"/>
              <a:defRPr/>
            </a:pPr>
            <a:r>
              <a:rPr lang="cs" sz="1400"/>
              <a:t>Individuální přístup</a:t>
            </a:r>
            <a:endParaRPr/>
          </a:p>
          <a:p>
            <a:pPr indent="-317503">
              <a:buSzPts val="1400"/>
              <a:defRPr/>
            </a:pPr>
            <a:r>
              <a:rPr lang="cs" sz="1400"/>
              <a:t>Online</a:t>
            </a:r>
            <a:endParaRPr sz="1400"/>
          </a:p>
        </p:txBody>
      </p:sp>
      <p:sp>
        <p:nvSpPr>
          <p:cNvPr id="6" name="Google Shape;382;p47"/>
          <p:cNvSpPr/>
          <p:nvPr/>
        </p:nvSpPr>
        <p:spPr bwMode="auto">
          <a:xfrm>
            <a:off x="377324" y="1122027"/>
            <a:ext cx="1539001" cy="37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-CZ" sz="1600" b="1" u="sng">
                <a:solidFill>
                  <a:srgbClr val="C00000"/>
                </a:solidFill>
                <a:latin typeface="Open Sans"/>
                <a:ea typeface="Open Sans"/>
                <a:cs typeface="Open Sans"/>
                <a:hlinkClick r:id="rId3" tooltip="https://www.techlib.cz/cs/83779-konzultace"/>
              </a:rPr>
              <a:t>Konzultace</a:t>
            </a:r>
            <a:endParaRPr lang="cs-CZ" sz="1600" b="1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sz="1600" b="1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Google Shape;383;p47"/>
          <p:cNvSpPr/>
          <p:nvPr/>
        </p:nvSpPr>
        <p:spPr bwMode="auto">
          <a:xfrm>
            <a:off x="5488927" y="2662525"/>
            <a:ext cx="2627401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8" name="Google Shape;384;p47"/>
          <p:cNvSpPr/>
          <p:nvPr/>
        </p:nvSpPr>
        <p:spPr bwMode="auto">
          <a:xfrm>
            <a:off x="434874" y="3299698"/>
            <a:ext cx="31257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hlinkClick r:id="rId4" tooltip="https://www.techlib.cz/cs/2795-online-podpora"/>
              </a:rPr>
              <a:t>Online návody a vzorové SŠ práce</a:t>
            </a:r>
            <a:endParaRPr sz="1400">
              <a:latin typeface="Open Sans"/>
              <a:ea typeface="Open Sans"/>
              <a:cs typeface="Open Sans"/>
            </a:endParaRPr>
          </a:p>
        </p:txBody>
      </p:sp>
      <p:sp>
        <p:nvSpPr>
          <p:cNvPr id="9" name="Google Shape;385;p47"/>
          <p:cNvSpPr/>
          <p:nvPr/>
        </p:nvSpPr>
        <p:spPr bwMode="auto">
          <a:xfrm>
            <a:off x="5298576" y="2133124"/>
            <a:ext cx="300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endParaRPr sz="1400">
              <a:latin typeface="Open Sans"/>
              <a:ea typeface="Open Sans"/>
              <a:cs typeface="Open Sans"/>
            </a:endParaRPr>
          </a:p>
        </p:txBody>
      </p:sp>
      <p:pic>
        <p:nvPicPr>
          <p:cNvPr id="11" name="Google Shape;387;p47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4679317" y="630841"/>
            <a:ext cx="3793141" cy="2527180"/>
          </a:xfrm>
          <a:prstGeom prst="rect">
            <a:avLst/>
          </a:prstGeom>
          <a:noFill/>
          <a:ln w="9525" cap="flat" cmpd="sng">
            <a:solidFill>
              <a:srgbClr val="99001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Google Shape;389;p47"/>
          <p:cNvSpPr/>
          <p:nvPr/>
        </p:nvSpPr>
        <p:spPr bwMode="auto">
          <a:xfrm>
            <a:off x="5233327" y="3664727"/>
            <a:ext cx="3138601" cy="73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noAutofit/>
          </a:bodyPr>
          <a:lstStyle/>
          <a:p>
            <a:pPr algn="ctr">
              <a:defRPr/>
            </a:pPr>
            <a:endParaRPr lang="cs-CZ" sz="1400" dirty="0"/>
          </a:p>
          <a:p>
            <a:pPr algn="ctr">
              <a:defRPr/>
            </a:pPr>
            <a:r>
              <a:rPr lang="cs-CZ" sz="1400" u="sng" dirty="0">
                <a:hlinkClick r:id="rId6" tooltip="mailto:kristina.millerova@techlib.cz"/>
              </a:rPr>
              <a:t>kristina.millerova@techlib.cz</a:t>
            </a:r>
            <a:endParaRPr lang="cs-CZ" sz="1400" u="sng" dirty="0"/>
          </a:p>
          <a:p>
            <a:pPr algn="ctr">
              <a:defRPr/>
            </a:pPr>
            <a:r>
              <a:rPr lang="cs-CZ" u="sng" dirty="0">
                <a:solidFill>
                  <a:schemeClr val="accent5"/>
                </a:solidFill>
              </a:rPr>
              <a:t>nadezda.firsova@techlib.cz</a:t>
            </a:r>
            <a:endParaRPr lang="cs-CZ" sz="1400" dirty="0">
              <a:solidFill>
                <a:schemeClr val="accent5"/>
              </a:solidFill>
            </a:endParaRPr>
          </a:p>
          <a:p>
            <a:pPr algn="ctr">
              <a:defRPr/>
            </a:pPr>
            <a:endParaRPr sz="1400" dirty="0"/>
          </a:p>
        </p:txBody>
      </p:sp>
      <p:sp>
        <p:nvSpPr>
          <p:cNvPr id="13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39</a:t>
            </a:fld>
            <a:endParaRPr lang="cs"/>
          </a:p>
        </p:txBody>
      </p:sp>
      <p:sp>
        <p:nvSpPr>
          <p:cNvPr id="14" name="Google Shape;384;p47"/>
          <p:cNvSpPr/>
          <p:nvPr/>
        </p:nvSpPr>
        <p:spPr bwMode="auto">
          <a:xfrm>
            <a:off x="456483" y="4339892"/>
            <a:ext cx="3777086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endParaRPr sz="1200">
              <a:latin typeface="Open Sans"/>
              <a:ea typeface="Open Sans"/>
              <a:cs typeface="Open Sans"/>
            </a:endParaRPr>
          </a:p>
        </p:txBody>
      </p:sp>
      <p:sp>
        <p:nvSpPr>
          <p:cNvPr id="15" name="Google Shape;249;p16"/>
          <p:cNvSpPr/>
          <p:nvPr/>
        </p:nvSpPr>
        <p:spPr bwMode="auto">
          <a:xfrm>
            <a:off x="427058" y="3687419"/>
            <a:ext cx="4144942" cy="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defRPr/>
            </a:pPr>
            <a:r>
              <a:rPr lang="cs-CZ" sz="1400" u="sng">
                <a:solidFill>
                  <a:schemeClr val="accent5"/>
                </a:solidFill>
                <a:latin typeface="Open Sans"/>
                <a:ea typeface="Open Sans"/>
                <a:cs typeface="Open Sans"/>
                <a:hlinkClick r:id="rId7" tooltip="https://moodle.techlib.cz/course/index.php?categoryid=18"/>
              </a:rPr>
              <a:t>Moodle NTK </a:t>
            </a:r>
            <a:r>
              <a:rPr lang="cs-CZ" sz="1200">
                <a:latin typeface="Open Sans"/>
                <a:ea typeface="Open Sans"/>
                <a:cs typeface="Open Sans"/>
              </a:rPr>
              <a:t>– prezentace a záznamy z workshopů </a:t>
            </a:r>
            <a:br>
              <a:rPr lang="en-US" sz="1200">
                <a:latin typeface="Open Sans"/>
                <a:ea typeface="Open Sans"/>
                <a:cs typeface="Open Sans"/>
              </a:rPr>
            </a:br>
            <a:r>
              <a:rPr lang="cs-CZ" sz="1200">
                <a:latin typeface="Open Sans"/>
                <a:ea typeface="Open Sans"/>
                <a:cs typeface="Open Sans"/>
              </a:rPr>
              <a:t>a webinářů NTK</a:t>
            </a:r>
            <a:endParaRPr sz="120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8;p15"/>
          <p:cNvSpPr>
            <a:spLocks noGrp="1"/>
          </p:cNvSpPr>
          <p:nvPr>
            <p:ph type="title"/>
          </p:nvPr>
        </p:nvSpPr>
        <p:spPr bwMode="auto">
          <a:xfrm>
            <a:off x="8979" y="11565"/>
            <a:ext cx="5283102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</a:rPr>
              <a:t>Modelové téma – brainstorming 1/2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7" name="Google Shape;71;p15"/>
          <p:cNvSpPr/>
          <p:nvPr/>
        </p:nvSpPr>
        <p:spPr bwMode="auto">
          <a:xfrm>
            <a:off x="6252991" y="2148911"/>
            <a:ext cx="2847404" cy="42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noAutofit/>
          </a:bodyPr>
          <a:lstStyle/>
          <a:p>
            <a:pPr>
              <a:defRPr/>
            </a:pPr>
            <a:r>
              <a:rPr lang="cs" sz="600">
                <a:latin typeface="Open Sans"/>
              </a:rPr>
              <a:t>CHRISTENSEN, Erik. F</a:t>
            </a:r>
            <a:r>
              <a:rPr lang="cs" sz="600">
                <a:latin typeface="Open Sans"/>
                <a:ea typeface="Open Sans Light"/>
                <a:cs typeface="Open Sans Light"/>
              </a:rPr>
              <a:t>amily Dentis in La Mesa and her dental assistant [obrázek]. 2009. In: </a:t>
            </a:r>
            <a:r>
              <a:rPr lang="cs" sz="600" i="1">
                <a:latin typeface="Open Sans"/>
                <a:ea typeface="Open Sans Light"/>
                <a:cs typeface="Open Sans Light"/>
              </a:rPr>
              <a:t>Wikimedia </a:t>
            </a:r>
            <a:r>
              <a:rPr lang="cs" sz="600">
                <a:latin typeface="Open Sans"/>
                <a:ea typeface="Open Sans Light"/>
                <a:cs typeface="Open Sans Light"/>
              </a:rPr>
              <a:t>[Cit. 07. 02. 2023] Dostupné z: </a:t>
            </a:r>
            <a:r>
              <a:rPr lang="cs-CZ" sz="600">
                <a:latin typeface="Open Sans"/>
              </a:rPr>
              <a:t>https://commons.wikimedia.org/wiki/File:Dentist.2.jpg</a:t>
            </a:r>
            <a:endParaRPr/>
          </a:p>
          <a:p>
            <a:pPr lvl="0">
              <a:defRPr/>
            </a:pPr>
            <a:endParaRPr sz="60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8" name="Google Shape;72;p15"/>
          <p:cNvSpPr/>
          <p:nvPr/>
        </p:nvSpPr>
        <p:spPr bwMode="auto">
          <a:xfrm>
            <a:off x="344308" y="581207"/>
            <a:ext cx="5814862" cy="115510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-CZ" sz="1800">
                <a:latin typeface="Open Sans"/>
                <a:ea typeface="Open Sans"/>
                <a:cs typeface="Open Sans"/>
              </a:rPr>
              <a:t>Dostupnost stomatologické péče v ČR a XX</a:t>
            </a:r>
            <a:endParaRPr sz="18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sz="18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cs" sz="1800">
                <a:latin typeface="Open Sans"/>
                <a:ea typeface="Open Sans"/>
                <a:cs typeface="Open Sans"/>
              </a:rPr>
              <a:t>Access to dental care in the CR and XX</a:t>
            </a:r>
            <a:endParaRPr sz="1800">
              <a:latin typeface="Open Sans"/>
              <a:ea typeface="Open Sans"/>
              <a:cs typeface="Open Sans"/>
            </a:endParaRPr>
          </a:p>
        </p:txBody>
      </p:sp>
      <p:sp>
        <p:nvSpPr>
          <p:cNvPr id="9" name="Zástupný symbol pro číslo snímku 1"/>
          <p:cNvSpPr>
            <a:spLocks noGrp="1"/>
          </p:cNvSpPr>
          <p:nvPr>
            <p:ph type="sldNum" idx="12"/>
          </p:nvPr>
        </p:nvSpPr>
        <p:spPr bwMode="auto">
          <a:xfrm>
            <a:off x="8419741" y="4651937"/>
            <a:ext cx="548700" cy="393600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4</a:t>
            </a:fld>
            <a:endParaRPr lang="c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52994" y="281961"/>
            <a:ext cx="2715449" cy="181935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1258435" y="4572543"/>
            <a:ext cx="7419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>
                <a:latin typeface="Open Sans"/>
              </a:rPr>
              <a:t>Jaká data/informace potřebuji pro ČR pro přijmutí/odmítnutí hypotéz(y)? </a:t>
            </a:r>
            <a:endParaRPr dirty="0"/>
          </a:p>
        </p:txBody>
      </p:sp>
      <p:sp>
        <p:nvSpPr>
          <p:cNvPr id="10" name="Google Shape;69;p15"/>
          <p:cNvSpPr/>
          <p:nvPr/>
        </p:nvSpPr>
        <p:spPr bwMode="auto">
          <a:xfrm>
            <a:off x="407422" y="2778675"/>
            <a:ext cx="5688633" cy="1019164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400" b="1" dirty="0">
                <a:latin typeface="Open Sans"/>
              </a:rPr>
              <a:t>Hypotéza</a:t>
            </a:r>
            <a:br>
              <a:rPr lang="cs-CZ" sz="1400" dirty="0">
                <a:latin typeface="Open Sans"/>
              </a:rPr>
            </a:br>
            <a:r>
              <a:rPr lang="cs-CZ" sz="1400" dirty="0">
                <a:latin typeface="Open Sans"/>
              </a:rPr>
              <a:t>na základě dat/vlastního výzkumu ji posléze přijmu/odmítnu</a:t>
            </a:r>
            <a:br>
              <a:rPr lang="cs-CZ" sz="1400" dirty="0">
                <a:latin typeface="Open Sans"/>
              </a:rPr>
            </a:br>
            <a:endParaRPr lang="cs-CZ" sz="1400" dirty="0">
              <a:latin typeface="Open Sans"/>
            </a:endParaRPr>
          </a:p>
        </p:txBody>
      </p:sp>
      <p:sp>
        <p:nvSpPr>
          <p:cNvPr id="11" name="Google Shape;69;p15"/>
          <p:cNvSpPr/>
          <p:nvPr/>
        </p:nvSpPr>
        <p:spPr bwMode="auto">
          <a:xfrm>
            <a:off x="378385" y="1835833"/>
            <a:ext cx="5688633" cy="782084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400" b="1" dirty="0">
                <a:latin typeface="Open Sans"/>
              </a:rPr>
              <a:t>Výzkumná otázka</a:t>
            </a:r>
            <a:br>
              <a:rPr lang="cs-CZ" sz="1400" b="1" dirty="0">
                <a:latin typeface="Open Sans"/>
              </a:rPr>
            </a:br>
            <a:endParaRPr lang="cs-CZ" sz="1400" b="1" dirty="0">
              <a:latin typeface="Open Sans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403648" y="4082347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>
                <a:latin typeface="Open Sans"/>
              </a:rPr>
              <a:t>Jaké další hypotézy lze formulovat pro danou výzkumnou otázku? </a:t>
            </a:r>
            <a:endParaRPr dirty="0"/>
          </a:p>
        </p:txBody>
      </p:sp>
      <p:sp>
        <p:nvSpPr>
          <p:cNvPr id="5" name="Obdélník 4"/>
          <p:cNvSpPr/>
          <p:nvPr/>
        </p:nvSpPr>
        <p:spPr>
          <a:xfrm>
            <a:off x="459521" y="2297616"/>
            <a:ext cx="5526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rgbClr val="C00000"/>
                </a:solidFill>
                <a:latin typeface="Open Sans"/>
              </a:rPr>
              <a:t>Je v ČR stomatologická péče hůře dostupná než v zemi XX?</a:t>
            </a:r>
            <a:endParaRPr lang="cs-CZ" b="1" dirty="0"/>
          </a:p>
        </p:txBody>
      </p:sp>
      <p:sp>
        <p:nvSpPr>
          <p:cNvPr id="12" name="Obdélník 11"/>
          <p:cNvSpPr/>
          <p:nvPr/>
        </p:nvSpPr>
        <p:spPr>
          <a:xfrm>
            <a:off x="459521" y="3476731"/>
            <a:ext cx="5586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rgbClr val="C00000"/>
                </a:solidFill>
                <a:latin typeface="Open Sans"/>
              </a:rPr>
              <a:t>V ČR je menší počet zubařů na obyvatele než v zemi XX.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904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/>
      <p:bldP spid="5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0" y="-68596"/>
            <a:ext cx="8520601" cy="411509"/>
          </a:xfrm>
        </p:spPr>
        <p:txBody>
          <a:bodyPr/>
          <a:lstStyle/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</a:rPr>
              <a:t>Použité zdroje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40</a:t>
            </a:fld>
            <a:endParaRPr lang="cs"/>
          </a:p>
        </p:txBody>
      </p:sp>
      <p:sp>
        <p:nvSpPr>
          <p:cNvPr id="5" name="Obdélník 4"/>
          <p:cNvSpPr/>
          <p:nvPr/>
        </p:nvSpPr>
        <p:spPr bwMode="auto">
          <a:xfrm>
            <a:off x="107504" y="370239"/>
            <a:ext cx="87847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3" indent="-171453">
              <a:buFont typeface="Arial"/>
              <a:buChar char="•"/>
              <a:defRPr/>
            </a:pPr>
            <a:r>
              <a:rPr lang="cs-CZ" sz="900">
                <a:latin typeface="Open sans"/>
              </a:rPr>
              <a:t>AUSTRALIAN BUREAU OF STATISTICS, 2022. </a:t>
            </a:r>
            <a:r>
              <a:rPr lang="cs-CZ" sz="900" i="1">
                <a:latin typeface="Open sans"/>
              </a:rPr>
              <a:t>Apparent Consumption of Selected Foodstuffs, Australia, 2020-21 financial year | Australian Bureau of Statistics</a:t>
            </a:r>
            <a:r>
              <a:rPr lang="cs-CZ" sz="900">
                <a:latin typeface="Open sans"/>
              </a:rPr>
              <a:t> [online] [vid. 7. březen 2023]. Získáno z: https://www.abs.gov.au/statistics/health/health-conditions-and-risks/apparent-consumption-selected-foodstuffs-australia/2020-21</a:t>
            </a:r>
            <a:endParaRPr/>
          </a:p>
          <a:p>
            <a:pPr marL="171453" indent="-171453">
              <a:buFont typeface="Arial"/>
              <a:buChar char="•"/>
              <a:defRPr/>
            </a:pP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cs-CZ" sz="900">
                <a:latin typeface="Open sans"/>
              </a:rPr>
              <a:t>BUNDESANSTALT FUR LANDWIRTSCHAFT UND EMAHRUNG (BLE), 2022. </a:t>
            </a:r>
            <a:r>
              <a:rPr lang="cs-CZ" sz="900" i="1">
                <a:latin typeface="Open sans"/>
              </a:rPr>
              <a:t>BLE - Milk and Milk Products - Supply Balances</a:t>
            </a:r>
            <a:r>
              <a:rPr lang="cs-CZ" sz="900">
                <a:latin typeface="Open sans"/>
              </a:rPr>
              <a:t> [online] [vid. 7. březen 2023]. Získáno z: https://www.ble.de/DE/BZL/Daten-Berichte/Milch-Milcherzeugnisse/Versorgungsbilanzen.html?nn=8906974</a:t>
            </a:r>
            <a:endParaRPr/>
          </a:p>
          <a:p>
            <a:pPr marL="171453" indent="-171453">
              <a:buFont typeface="Arial"/>
              <a:buChar char="•"/>
              <a:defRPr/>
            </a:pP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cs-CZ" sz="900">
                <a:latin typeface="Open Sans"/>
              </a:rPr>
              <a:t>ČESKÁ STOMATOLOGICKÁ KOMORA, 2022. </a:t>
            </a:r>
            <a:r>
              <a:rPr lang="cs-CZ" sz="900" i="1">
                <a:latin typeface="Open Sans"/>
              </a:rPr>
              <a:t>Ročenka ČSK 2021</a:t>
            </a:r>
            <a:r>
              <a:rPr lang="cs-CZ" sz="900">
                <a:latin typeface="Open Sans"/>
              </a:rPr>
              <a:t> [online]. Praha: Česká stomatologická komora [vid. 3. březen 2023]. ISBN 978-80-907891-6-6. Získáno z: </a:t>
            </a:r>
            <a:r>
              <a:rPr lang="cs-CZ" sz="900" u="sng">
                <a:solidFill>
                  <a:schemeClr val="tx1"/>
                </a:solidFill>
                <a:latin typeface="Open Sans"/>
                <a:hlinkClick r:id="rId3" tooltip="https://old.dent.cz/publicfile/UXRPaXFiTWNQTzRyc1JmWkZDL0p6Ulh2WENYU3U3NTh3VG9jbWZGbHRORm4vWWZKS094SVI3Z01wSVkxenZ2MDhGdjlKZ2hLRkhLazdmWi9PZ3BPWHc9PQ"/>
              </a:rPr>
              <a:t>https://old.dent.cz/publicfile/UXRPaXFiTWNQTzRyc1JmWkZDL0p6Ulh2WENYU3U3NTh3VG9jbWZGbHRORm4vWWZKS094SVI3Z01wSVkxenZ2MDhGdjlKZ2hLRkhLazdmWi9PZ3BPWHc9PQ</a:t>
            </a:r>
            <a:r>
              <a:rPr lang="cs-CZ" sz="900">
                <a:solidFill>
                  <a:schemeClr val="tx1"/>
                </a:solidFill>
                <a:latin typeface="Open Sans"/>
              </a:rPr>
              <a:t>==</a:t>
            </a:r>
            <a:endParaRPr/>
          </a:p>
          <a:p>
            <a:pPr marL="171453" indent="-171453">
              <a:buFont typeface="Arial"/>
              <a:buChar char="•"/>
              <a:defRPr/>
            </a:pP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cs-CZ" sz="900">
                <a:latin typeface="Open Sans"/>
              </a:rPr>
              <a:t>ČESKÝ STATISTICKÝ ÚŘAD (ČSÚ), 2022a. </a:t>
            </a:r>
            <a:r>
              <a:rPr lang="cs-CZ" sz="900" i="1">
                <a:latin typeface="Open Sans"/>
              </a:rPr>
              <a:t>STATISTICKÁ ROČENKA ČESKÉ REPUBLIKY 2022: STATISTICAL YEARBOOK OF THE CZECH REPUBLIC 2022</a:t>
            </a:r>
            <a:r>
              <a:rPr lang="cs-CZ" sz="900">
                <a:latin typeface="Open Sans"/>
              </a:rPr>
              <a:t> [online]. Praha: Český statistický úřad [vid. 3. březen 2023]. ISBN 978-80-250-3282-4. Získáno z: https://www.czso.cz/documents/10180/171419384/32019822.pdf/8ac5e2b3-d4f3-44c5-aa3f-35909556d663?version=1.1</a:t>
            </a:r>
            <a:endParaRPr/>
          </a:p>
          <a:p>
            <a:pPr marL="171453" indent="-171453">
              <a:buFont typeface="Arial"/>
              <a:buChar char="•"/>
              <a:defRPr/>
            </a:pP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cs-CZ" sz="900">
                <a:latin typeface="Open sans"/>
              </a:rPr>
              <a:t>ČESKÝ STATISTICKÝ ÚŘAD (ČSÚ), 2022b. </a:t>
            </a:r>
            <a:r>
              <a:rPr lang="cs-CZ" sz="900" i="1">
                <a:latin typeface="Open sans"/>
              </a:rPr>
              <a:t>Tab. 1 Spotřeba potravin a nealkoholických nápojů (na obyvatele za rok) Consumption of food and non-alcoholic beverages (annual per capita averages)</a:t>
            </a:r>
            <a:r>
              <a:rPr lang="cs-CZ" sz="900">
                <a:latin typeface="Open sans"/>
              </a:rPr>
              <a:t> [online]. [vid. 7. březen 2023]. Získáno z: </a:t>
            </a:r>
            <a:r>
              <a:rPr lang="cs-CZ" sz="900" u="sng">
                <a:latin typeface="Open sans"/>
                <a:hlinkClick r:id="rId4" tooltip="https://www.czso.cz/documents/10180/165278791/2701392201.pdf/e6e3334c-3c53-4a09-bbc8-b2a465b0a49f?version=1.3"/>
              </a:rPr>
              <a:t>https://www.czso.cz/documents/10180/165278791/2701392201.pdf/e6e3334c-3c53-4a09-bbc8-b2a465b0a49f?version=1.3</a:t>
            </a:r>
            <a:br>
              <a:rPr lang="cs-CZ" sz="900">
                <a:latin typeface="Open sans"/>
              </a:rPr>
            </a:b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de-DE" sz="900">
                <a:latin typeface="Open sans"/>
              </a:rPr>
              <a:t>DESTATIS, 2022. Produktion von Trinkmilch im Jahr 2021 um 7 % niedriger als im Vorjahr - Statistisches Bundesamt. </a:t>
            </a:r>
            <a:r>
              <a:rPr lang="de-DE" sz="900" i="1">
                <a:latin typeface="Open sans"/>
              </a:rPr>
              <a:t>Pressemitteilung Nr. N034 vom 31. Mai 2022</a:t>
            </a:r>
            <a:r>
              <a:rPr lang="de-DE" sz="900">
                <a:latin typeface="Open sans"/>
              </a:rPr>
              <a:t> [online] [vid. 7. březen 2023]. Získáno z: https://www.destatis.de/DE/Presse/Pressemitteilungen/2022/05/PD22_N034_51.html</a:t>
            </a: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en-US" sz="900">
                <a:latin typeface="Open Sans"/>
              </a:rPr>
              <a:t>EUROSTAT, 2022. </a:t>
            </a:r>
            <a:r>
              <a:rPr lang="en-US" sz="900" i="1">
                <a:latin typeface="Open Sans"/>
              </a:rPr>
              <a:t>Practising dentists (annual, by country, per hundred thousand inhabitants)</a:t>
            </a:r>
            <a:r>
              <a:rPr lang="en-US" sz="900">
                <a:latin typeface="Open Sans"/>
              </a:rPr>
              <a:t> [online]. 2022. [vid. 3. březen 2023]. Získáno z: </a:t>
            </a:r>
            <a:r>
              <a:rPr lang="en-US" sz="900" u="sng">
                <a:latin typeface="Open Sans"/>
                <a:hlinkClick r:id="rId5" tooltip="https://ec.europa.eu/eurostat/databrowser/view/tps00045/default/table?lang=en"/>
              </a:rPr>
              <a:t>https://ec.europa.eu/eurostat/databrowser/view/tps00045/default/table?lang=en</a:t>
            </a:r>
            <a:br>
              <a:rPr lang="cs-CZ" sz="900">
                <a:latin typeface="Open Sans"/>
              </a:rPr>
            </a:b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cs-CZ" sz="900">
                <a:latin typeface="Open sans"/>
              </a:rPr>
              <a:t>STATISTICS CANADA, 2022. </a:t>
            </a:r>
            <a:r>
              <a:rPr lang="cs-CZ" sz="900" i="1">
                <a:latin typeface="Open sans"/>
              </a:rPr>
              <a:t>Food available in Canada: Table 32-10-0054-01 (Milk consumption per capita)</a:t>
            </a:r>
            <a:r>
              <a:rPr lang="cs-CZ" sz="900">
                <a:latin typeface="Open sans"/>
              </a:rPr>
              <a:t> [online]. [vid. 7. březen 2023]. Získáno z: </a:t>
            </a:r>
            <a:r>
              <a:rPr lang="cs-CZ" sz="900" u="sng">
                <a:latin typeface="Open sans"/>
                <a:hlinkClick r:id="rId6" tooltip="https://www150.statcan.gc.ca/t1/tbl1/en/cv!recreate.action?pid=3210005401&amp;selectedNodeIds=2D1"/>
              </a:rPr>
              <a:t>https://www150.statcan.gc.ca/t1/tbl1/en/cv!recreate.action?pid=3210005401&amp;selectedNodeIds=2D1</a:t>
            </a:r>
            <a:br>
              <a:rPr lang="cs-CZ" sz="900">
                <a:latin typeface="Open sans"/>
              </a:rPr>
            </a:b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en-US" sz="900"/>
              <a:t>U.S. DEPARTMENT OF AGRICULTURE ECONOMIC RESEARCH SERVICE</a:t>
            </a:r>
            <a:r>
              <a:rPr lang="cs-CZ" sz="900"/>
              <a:t> (USDA ERS)</a:t>
            </a:r>
            <a:r>
              <a:rPr lang="en-US" sz="900"/>
              <a:t>, 2023. </a:t>
            </a:r>
            <a:r>
              <a:rPr lang="en-US" sz="900" i="1"/>
              <a:t>Dairy Data: Dairy products (Per capita consumption, US)</a:t>
            </a:r>
            <a:r>
              <a:rPr lang="en-US" sz="900"/>
              <a:t> [online] [vid. 7. březen 2023]. Získáno z: https://www.ers.usda.gov/data-products/dairy-data/</a:t>
            </a: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endParaRPr lang="cs-CZ" sz="900">
              <a:latin typeface="Open Sans"/>
            </a:endParaRPr>
          </a:p>
          <a:p>
            <a:pPr marL="171453" indent="-171453">
              <a:buFont typeface="Arial"/>
              <a:buChar char="•"/>
              <a:defRPr/>
            </a:pPr>
            <a:r>
              <a:rPr lang="cs-CZ" sz="900">
                <a:latin typeface="Open Sans"/>
              </a:rPr>
              <a:t>ÚSTAV ZDRAVOTNICKÝCH INFORMACÍ A STATISTIKY ČR (UZIS), 2020. </a:t>
            </a:r>
            <a:r>
              <a:rPr lang="cs-CZ" sz="900" i="1">
                <a:latin typeface="Open Sans"/>
              </a:rPr>
              <a:t>Zdravotnická ročenka ČR 2019</a:t>
            </a:r>
            <a:r>
              <a:rPr lang="cs-CZ" sz="900">
                <a:latin typeface="Open Sans"/>
              </a:rPr>
              <a:t> [online]. [vid. 3. březen 2023]. Získáno z: https://www.uzis.cz/res/f/008381/zdrroccz2019.pdf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8;p15"/>
          <p:cNvSpPr>
            <a:spLocks noGrp="1"/>
          </p:cNvSpPr>
          <p:nvPr>
            <p:ph type="title"/>
          </p:nvPr>
        </p:nvSpPr>
        <p:spPr bwMode="auto">
          <a:xfrm>
            <a:off x="-4409" y="0"/>
            <a:ext cx="5643447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</a:rPr>
              <a:t>Modelové téma – brainstorming 2/2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9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5</a:t>
            </a:fld>
            <a:endParaRPr lang="cs"/>
          </a:p>
        </p:txBody>
      </p:sp>
      <p:sp>
        <p:nvSpPr>
          <p:cNvPr id="6" name="Obdélník 5"/>
          <p:cNvSpPr/>
          <p:nvPr/>
        </p:nvSpPr>
        <p:spPr bwMode="auto">
          <a:xfrm>
            <a:off x="179512" y="637555"/>
            <a:ext cx="4202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b="1">
                <a:latin typeface="Open Sans"/>
              </a:rPr>
              <a:t>Jaká data/informace hledám pro ČR? </a:t>
            </a:r>
            <a:endParaRPr/>
          </a:p>
        </p:txBody>
      </p:sp>
      <p:sp>
        <p:nvSpPr>
          <p:cNvPr id="2" name="TextovéPole 1"/>
          <p:cNvSpPr txBox="1"/>
          <p:nvPr/>
        </p:nvSpPr>
        <p:spPr bwMode="auto">
          <a:xfrm>
            <a:off x="290929" y="1851670"/>
            <a:ext cx="778793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6600">
                <a:latin typeface="Open Sans"/>
              </a:rPr>
              <a:t>?</a:t>
            </a:r>
            <a:endParaRPr/>
          </a:p>
        </p:txBody>
      </p:sp>
      <p:sp>
        <p:nvSpPr>
          <p:cNvPr id="7" name="Google Shape;90;p17"/>
          <p:cNvSpPr/>
          <p:nvPr/>
        </p:nvSpPr>
        <p:spPr bwMode="auto">
          <a:xfrm>
            <a:off x="5003820" y="572704"/>
            <a:ext cx="3744416" cy="555525"/>
          </a:xfrm>
          <a:prstGeom prst="rect">
            <a:avLst/>
          </a:prstGeom>
          <a:solidFill>
            <a:srgbClr val="F6E7E7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1200" i="1">
                <a:latin typeface="Open Sans"/>
              </a:rPr>
              <a:t>Jaké informace dokážu získat?</a:t>
            </a:r>
            <a:endParaRPr/>
          </a:p>
          <a:p>
            <a:pPr algn="ctr">
              <a:defRPr/>
            </a:pPr>
            <a:r>
              <a:rPr lang="cs-CZ" sz="1200" i="1">
                <a:latin typeface="Open Sans"/>
              </a:rPr>
              <a:t>Srovnávat srovnatelné – rozumět tématu</a:t>
            </a:r>
            <a:endParaRPr/>
          </a:p>
        </p:txBody>
      </p:sp>
      <p:sp>
        <p:nvSpPr>
          <p:cNvPr id="8" name="Obdélník 7"/>
          <p:cNvSpPr/>
          <p:nvPr/>
        </p:nvSpPr>
        <p:spPr bwMode="auto">
          <a:xfrm>
            <a:off x="674206" y="993765"/>
            <a:ext cx="3058851" cy="375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1400" b="1">
                <a:latin typeface="Open Sans"/>
              </a:rPr>
              <a:t>V závislosti na vybrané hypotéze</a:t>
            </a:r>
            <a:endParaRPr/>
          </a:p>
        </p:txBody>
      </p:sp>
      <p:grpSp>
        <p:nvGrpSpPr>
          <p:cNvPr id="14" name="Skupina 13"/>
          <p:cNvGrpSpPr/>
          <p:nvPr/>
        </p:nvGrpSpPr>
        <p:grpSpPr bwMode="auto">
          <a:xfrm>
            <a:off x="1295522" y="1359529"/>
            <a:ext cx="7796452" cy="3612723"/>
            <a:chOff x="1295522" y="1359529"/>
            <a:chExt cx="7796452" cy="3612723"/>
          </a:xfrm>
        </p:grpSpPr>
        <p:sp>
          <p:nvSpPr>
            <p:cNvPr id="10" name="Obdélník 9"/>
            <p:cNvSpPr/>
            <p:nvPr/>
          </p:nvSpPr>
          <p:spPr bwMode="auto">
            <a:xfrm>
              <a:off x="1307233" y="2939773"/>
              <a:ext cx="7784741" cy="203247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co dentální hygienistky a jejich počty </a:t>
              </a:r>
              <a:endParaRPr/>
            </a:p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musím zjistit, jak je strukturovaná/jak funguje péče u nás a ve srovnávané zemi </a:t>
              </a:r>
              <a:endParaRPr/>
            </a:p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zajímá mě celá ČR nebo se chci podívat i na jednotlivé kraje/regiony v ČR/vybrané zemi</a:t>
              </a:r>
              <a:endParaRPr/>
            </a:p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co náklady zdravotních pojišťoven na stomatologickou péči (celkem/na pojištěnce)</a:t>
              </a:r>
              <a:endParaRPr/>
            </a:p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nenapsal někdo analýzu na toto téma</a:t>
              </a:r>
              <a:endParaRPr/>
            </a:p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….</a:t>
              </a:r>
              <a:endParaRPr/>
            </a:p>
          </p:txBody>
        </p:sp>
        <p:sp>
          <p:nvSpPr>
            <p:cNvPr id="3" name="Obdélník 2"/>
            <p:cNvSpPr/>
            <p:nvPr/>
          </p:nvSpPr>
          <p:spPr bwMode="auto">
            <a:xfrm>
              <a:off x="1295522" y="1359529"/>
              <a:ext cx="6925452" cy="3150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počet zubařů (na obyvatele, na 10 tis. obyvatel) v roce 202X</a:t>
              </a:r>
              <a:endParaRPr/>
            </a:p>
          </p:txBody>
        </p:sp>
        <p:sp>
          <p:nvSpPr>
            <p:cNvPr id="5" name="Obdélník 4"/>
            <p:cNvSpPr/>
            <p:nvPr/>
          </p:nvSpPr>
          <p:spPr bwMode="auto">
            <a:xfrm>
              <a:off x="1295523" y="1707212"/>
              <a:ext cx="7380934" cy="3150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počet samostatných ambulancí zubního lékaře v roce 202X</a:t>
              </a:r>
              <a:endParaRPr/>
            </a:p>
          </p:txBody>
        </p:sp>
        <p:sp>
          <p:nvSpPr>
            <p:cNvPr id="11" name="Obdélník 10"/>
            <p:cNvSpPr/>
            <p:nvPr/>
          </p:nvSpPr>
          <p:spPr bwMode="auto">
            <a:xfrm>
              <a:off x="1295522" y="2044624"/>
              <a:ext cx="5286558" cy="3150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průměrný počet obyvatel na 1 zubaře v roce 202X</a:t>
              </a:r>
              <a:endParaRPr/>
            </a:p>
          </p:txBody>
        </p:sp>
        <p:sp>
          <p:nvSpPr>
            <p:cNvPr id="12" name="Obdélník 11"/>
            <p:cNvSpPr/>
            <p:nvPr/>
          </p:nvSpPr>
          <p:spPr bwMode="auto">
            <a:xfrm>
              <a:off x="1295523" y="2346162"/>
              <a:ext cx="5369588" cy="3150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průměrný počet pacientů na 1 zubaře v roce 202X</a:t>
              </a:r>
              <a:endParaRPr/>
            </a:p>
          </p:txBody>
        </p:sp>
        <p:sp>
          <p:nvSpPr>
            <p:cNvPr id="13" name="Obdélník 12"/>
            <p:cNvSpPr/>
            <p:nvPr/>
          </p:nvSpPr>
          <p:spPr bwMode="auto">
            <a:xfrm>
              <a:off x="1295522" y="2633310"/>
              <a:ext cx="7176937" cy="4156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3" indent="-285753">
                <a:lnSpc>
                  <a:spcPct val="150000"/>
                </a:lnSpc>
                <a:buFont typeface="Wingdings"/>
                <a:buChar char="§"/>
                <a:defRPr/>
              </a:pPr>
              <a:r>
                <a:rPr lang="cs-CZ" sz="1400">
                  <a:latin typeface="Open Sans"/>
                </a:rPr>
                <a:t>počet ošetření ve stomatologické ordinaci (celkem/na obyvatele) za rok 202X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480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6</a:t>
            </a:fld>
            <a:endParaRPr lang="cs"/>
          </a:p>
        </p:txBody>
      </p:sp>
      <p:sp>
        <p:nvSpPr>
          <p:cNvPr id="7" name="Google Shape;63;p14"/>
          <p:cNvSpPr/>
          <p:nvPr/>
        </p:nvSpPr>
        <p:spPr bwMode="auto">
          <a:xfrm>
            <a:off x="899594" y="1347613"/>
            <a:ext cx="6768752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2800" b="1">
                <a:latin typeface="Open Sans"/>
              </a:rPr>
              <a:t>Úkol na rozehřátí</a:t>
            </a:r>
            <a:br>
              <a:rPr lang="cs-CZ" sz="2800" b="1">
                <a:latin typeface="Open Sans"/>
              </a:rPr>
            </a:br>
            <a:r>
              <a:rPr lang="cs-CZ" sz="2800" b="1">
                <a:latin typeface="Open Sans"/>
              </a:rPr>
              <a:t>(aneb vhozeni do vody plavem)</a:t>
            </a:r>
            <a:endParaRPr/>
          </a:p>
          <a:p>
            <a:pPr algn="ctr">
              <a:defRPr/>
            </a:pPr>
            <a:endParaRPr sz="2800" b="1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8;p15"/>
          <p:cNvSpPr>
            <a:spLocks noGrp="1"/>
          </p:cNvSpPr>
          <p:nvPr>
            <p:ph type="title"/>
          </p:nvPr>
        </p:nvSpPr>
        <p:spPr bwMode="auto">
          <a:xfrm>
            <a:off x="23370" y="31322"/>
            <a:ext cx="6291518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</a:rPr>
              <a:t>Modelové téma - úkol na rozehřátí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7" name="Google Shape;71;p15"/>
          <p:cNvSpPr/>
          <p:nvPr/>
        </p:nvSpPr>
        <p:spPr bwMode="auto">
          <a:xfrm>
            <a:off x="6282403" y="2127945"/>
            <a:ext cx="2847404" cy="42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noAutofit/>
          </a:bodyPr>
          <a:lstStyle/>
          <a:p>
            <a:pPr>
              <a:defRPr/>
            </a:pPr>
            <a:r>
              <a:rPr lang="cs" sz="600">
                <a:latin typeface="Open Sans"/>
              </a:rPr>
              <a:t>CHRISTENSEN, Erik. F</a:t>
            </a:r>
            <a:r>
              <a:rPr lang="cs" sz="600">
                <a:latin typeface="Open Sans"/>
                <a:ea typeface="Open Sans Light"/>
                <a:cs typeface="Open Sans Light"/>
              </a:rPr>
              <a:t>amily Dentis in La Mesa and her dental assistant [obrázek]. 2009. In: </a:t>
            </a:r>
            <a:r>
              <a:rPr lang="cs" sz="600" i="1">
                <a:latin typeface="Open Sans"/>
                <a:ea typeface="Open Sans Light"/>
                <a:cs typeface="Open Sans Light"/>
              </a:rPr>
              <a:t>Wikimedia </a:t>
            </a:r>
            <a:r>
              <a:rPr lang="cs" sz="600">
                <a:latin typeface="Open Sans"/>
                <a:ea typeface="Open Sans Light"/>
                <a:cs typeface="Open Sans Light"/>
              </a:rPr>
              <a:t>[Cit. 07. 02. 2023] Dostupné z: </a:t>
            </a:r>
            <a:r>
              <a:rPr lang="cs-CZ" sz="600">
                <a:latin typeface="Open Sans"/>
              </a:rPr>
              <a:t>https://commons.wikimedia.org/wiki/File:Dentist.2.jpg</a:t>
            </a:r>
            <a:endParaRPr/>
          </a:p>
          <a:p>
            <a:pPr lvl="0">
              <a:defRPr/>
            </a:pPr>
            <a:endParaRPr sz="60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9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7</a:t>
            </a:fld>
            <a:endParaRPr lang="c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2404" y="308597"/>
            <a:ext cx="2715449" cy="1819351"/>
          </a:xfrm>
          <a:prstGeom prst="rect">
            <a:avLst/>
          </a:prstGeom>
        </p:spPr>
      </p:pic>
      <p:sp>
        <p:nvSpPr>
          <p:cNvPr id="10" name="Google Shape;72;p15"/>
          <p:cNvSpPr/>
          <p:nvPr/>
        </p:nvSpPr>
        <p:spPr bwMode="auto">
          <a:xfrm>
            <a:off x="335588" y="911799"/>
            <a:ext cx="5814862" cy="115510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-CZ" sz="1800">
                <a:latin typeface="Open Sans"/>
                <a:ea typeface="Open Sans"/>
                <a:cs typeface="Open Sans"/>
              </a:rPr>
              <a:t>Dostupnost stomatologické péče v ČR a XX</a:t>
            </a:r>
            <a:endParaRPr sz="18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sz="18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cs" sz="1800">
                <a:latin typeface="Open Sans"/>
                <a:ea typeface="Open Sans"/>
                <a:cs typeface="Open Sans"/>
              </a:rPr>
              <a:t>Access to dental care in the CR and XX</a:t>
            </a:r>
            <a:endParaRPr sz="1800">
              <a:latin typeface="Open Sans"/>
              <a:ea typeface="Open Sans"/>
              <a:cs typeface="Open Sans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467544" y="2558005"/>
            <a:ext cx="6552728" cy="2310294"/>
            <a:chOff x="2591272" y="2833206"/>
            <a:chExt cx="6552728" cy="2310294"/>
          </a:xfrm>
        </p:grpSpPr>
        <p:sp>
          <p:nvSpPr>
            <p:cNvPr id="24" name="Obdélník 23"/>
            <p:cNvSpPr/>
            <p:nvPr/>
          </p:nvSpPr>
          <p:spPr>
            <a:xfrm>
              <a:off x="2591272" y="2833206"/>
              <a:ext cx="6552728" cy="2310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" name="Skupina 24"/>
            <p:cNvGrpSpPr/>
            <p:nvPr/>
          </p:nvGrpSpPr>
          <p:grpSpPr>
            <a:xfrm>
              <a:off x="3009127" y="3127250"/>
              <a:ext cx="4533581" cy="1908876"/>
              <a:chOff x="1638405" y="2626510"/>
              <a:chExt cx="4533581" cy="1908876"/>
            </a:xfrm>
          </p:grpSpPr>
          <p:sp>
            <p:nvSpPr>
              <p:cNvPr id="26" name="TextovéPole 25"/>
              <p:cNvSpPr txBox="1"/>
              <p:nvPr/>
            </p:nvSpPr>
            <p:spPr bwMode="auto">
              <a:xfrm>
                <a:off x="2602023" y="3205482"/>
                <a:ext cx="3569963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cs-CZ" sz="1800" b="1" dirty="0">
                    <a:latin typeface="Open Sans"/>
                  </a:rPr>
                  <a:t>Jaký je počet zubařů v ČR?</a:t>
                </a:r>
                <a:endParaRPr dirty="0"/>
              </a:p>
            </p:txBody>
          </p:sp>
          <p:sp>
            <p:nvSpPr>
              <p:cNvPr id="27" name="TextovéPole 26"/>
              <p:cNvSpPr txBox="1"/>
              <p:nvPr/>
            </p:nvSpPr>
            <p:spPr bwMode="auto">
              <a:xfrm>
                <a:off x="1638405" y="2626510"/>
                <a:ext cx="1258678" cy="307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cs-CZ" sz="1400" b="1" dirty="0">
                    <a:solidFill>
                      <a:srgbClr val="FF0000"/>
                    </a:solidFill>
                    <a:latin typeface="Open Sans"/>
                  </a:rPr>
                  <a:t>Úkol pro vás</a:t>
                </a:r>
                <a:endParaRPr dirty="0"/>
              </a:p>
            </p:txBody>
          </p:sp>
          <p:sp>
            <p:nvSpPr>
              <p:cNvPr id="28" name="TextovéPole 27"/>
              <p:cNvSpPr txBox="1"/>
              <p:nvPr/>
            </p:nvSpPr>
            <p:spPr bwMode="auto">
              <a:xfrm>
                <a:off x="2520841" y="4011909"/>
                <a:ext cx="2768707" cy="523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rgbClr val="FF0000"/>
                    </a:solidFill>
                    <a:latin typeface="Open Sans"/>
                  </a:rPr>
                  <a:t>5 min.</a:t>
                </a:r>
                <a:endParaRPr dirty="0"/>
              </a:p>
              <a:p>
                <a:pPr algn="ctr">
                  <a:defRPr/>
                </a:pPr>
                <a:r>
                  <a:rPr lang="cs-CZ" sz="1400" b="1" dirty="0">
                    <a:solidFill>
                      <a:srgbClr val="FF0000"/>
                    </a:solidFill>
                    <a:latin typeface="Open Sans"/>
                  </a:rPr>
                  <a:t>Hledáte 1 číslo pro svou práci.</a:t>
                </a:r>
                <a:endParaRPr dirty="0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2390105" y="2958100"/>
                <a:ext cx="3781881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8;p15"/>
          <p:cNvSpPr>
            <a:spLocks noGrp="1"/>
          </p:cNvSpPr>
          <p:nvPr>
            <p:ph type="title"/>
          </p:nvPr>
        </p:nvSpPr>
        <p:spPr bwMode="auto">
          <a:xfrm>
            <a:off x="23370" y="31322"/>
            <a:ext cx="6291518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" sz="2000" b="1">
                <a:solidFill>
                  <a:srgbClr val="C00000"/>
                </a:solidFill>
              </a:rPr>
              <a:t>Modelové téma - úkol na rozehřátí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7" name="Google Shape;71;p15"/>
          <p:cNvSpPr/>
          <p:nvPr/>
        </p:nvSpPr>
        <p:spPr bwMode="auto">
          <a:xfrm>
            <a:off x="6282403" y="2127945"/>
            <a:ext cx="2847404" cy="42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noAutofit/>
          </a:bodyPr>
          <a:lstStyle/>
          <a:p>
            <a:pPr>
              <a:defRPr/>
            </a:pPr>
            <a:r>
              <a:rPr lang="cs" sz="600">
                <a:latin typeface="Open Sans"/>
              </a:rPr>
              <a:t>CHRISTENSEN, Erik. F</a:t>
            </a:r>
            <a:r>
              <a:rPr lang="cs" sz="600">
                <a:latin typeface="Open Sans"/>
                <a:ea typeface="Open Sans Light"/>
                <a:cs typeface="Open Sans Light"/>
              </a:rPr>
              <a:t>amily Dentis in La Mesa and her dental assistant [obrázek]. 2009. In: </a:t>
            </a:r>
            <a:r>
              <a:rPr lang="cs" sz="600" i="1">
                <a:latin typeface="Open Sans"/>
                <a:ea typeface="Open Sans Light"/>
                <a:cs typeface="Open Sans Light"/>
              </a:rPr>
              <a:t>Wikimedia </a:t>
            </a:r>
            <a:r>
              <a:rPr lang="cs" sz="600">
                <a:latin typeface="Open Sans"/>
                <a:ea typeface="Open Sans Light"/>
                <a:cs typeface="Open Sans Light"/>
              </a:rPr>
              <a:t>[Cit. 07. 02. 2023] Dostupné z: </a:t>
            </a:r>
            <a:r>
              <a:rPr lang="cs-CZ" sz="600">
                <a:latin typeface="Open Sans"/>
              </a:rPr>
              <a:t>https://commons.wikimedia.org/wiki/File:Dentist.2.jpg</a:t>
            </a:r>
            <a:endParaRPr/>
          </a:p>
          <a:p>
            <a:pPr lvl="0">
              <a:defRPr/>
            </a:pPr>
            <a:endParaRPr sz="60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9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8</a:t>
            </a:fld>
            <a:endParaRPr lang="c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2404" y="308597"/>
            <a:ext cx="2715449" cy="1819351"/>
          </a:xfrm>
          <a:prstGeom prst="rect">
            <a:avLst/>
          </a:prstGeom>
        </p:spPr>
      </p:pic>
      <p:sp>
        <p:nvSpPr>
          <p:cNvPr id="2" name="Google Shape;72;p15"/>
          <p:cNvSpPr/>
          <p:nvPr/>
        </p:nvSpPr>
        <p:spPr bwMode="auto">
          <a:xfrm>
            <a:off x="374394" y="902796"/>
            <a:ext cx="5814862" cy="115510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>
              <a:defRPr/>
            </a:pPr>
            <a:r>
              <a:rPr lang="cs-CZ" sz="1800">
                <a:latin typeface="Open Sans"/>
                <a:ea typeface="Open Sans"/>
                <a:cs typeface="Open Sans"/>
              </a:rPr>
              <a:t>Dostupnost stomatologické péče v ČR a XX</a:t>
            </a:r>
            <a:endParaRPr sz="18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sz="18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cs" sz="1800">
                <a:latin typeface="Open Sans"/>
                <a:ea typeface="Open Sans"/>
                <a:cs typeface="Open Sans"/>
              </a:rPr>
              <a:t>Access to dental care in the CR and XX</a:t>
            </a:r>
            <a:endParaRPr sz="1800">
              <a:latin typeface="Open Sans"/>
              <a:ea typeface="Open Sans"/>
              <a:cs typeface="Open Sans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467544" y="2574907"/>
            <a:ext cx="6552728" cy="2310294"/>
            <a:chOff x="2591272" y="2833206"/>
            <a:chExt cx="6552728" cy="2310294"/>
          </a:xfrm>
        </p:grpSpPr>
        <p:sp>
          <p:nvSpPr>
            <p:cNvPr id="13" name="Obdélník 12"/>
            <p:cNvSpPr/>
            <p:nvPr/>
          </p:nvSpPr>
          <p:spPr>
            <a:xfrm>
              <a:off x="2591272" y="2833206"/>
              <a:ext cx="6552728" cy="2310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3009127" y="3127250"/>
              <a:ext cx="4199302" cy="1693176"/>
              <a:chOff x="1638405" y="2626510"/>
              <a:chExt cx="4199302" cy="1693176"/>
            </a:xfrm>
          </p:grpSpPr>
          <p:sp>
            <p:nvSpPr>
              <p:cNvPr id="15" name="TextovéPole 14"/>
              <p:cNvSpPr txBox="1"/>
              <p:nvPr/>
            </p:nvSpPr>
            <p:spPr bwMode="auto">
              <a:xfrm>
                <a:off x="2267744" y="3179172"/>
                <a:ext cx="3569963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cs-CZ" sz="1800" b="1" dirty="0">
                    <a:latin typeface="Open Sans"/>
                  </a:rPr>
                  <a:t>Jaký je počet zubařů v ČR?</a:t>
                </a:r>
                <a:endParaRPr dirty="0"/>
              </a:p>
            </p:txBody>
          </p:sp>
          <p:sp>
            <p:nvSpPr>
              <p:cNvPr id="16" name="TextovéPole 15"/>
              <p:cNvSpPr txBox="1"/>
              <p:nvPr/>
            </p:nvSpPr>
            <p:spPr bwMode="auto">
              <a:xfrm>
                <a:off x="1638405" y="2626510"/>
                <a:ext cx="1258678" cy="307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cs-CZ" sz="1400" b="1" dirty="0">
                    <a:solidFill>
                      <a:srgbClr val="FF0000"/>
                    </a:solidFill>
                    <a:latin typeface="Open Sans"/>
                  </a:rPr>
                  <a:t>Úkol pro vás</a:t>
                </a:r>
                <a:endParaRPr dirty="0"/>
              </a:p>
            </p:txBody>
          </p:sp>
          <p:sp>
            <p:nvSpPr>
              <p:cNvPr id="17" name="TextovéPole 16"/>
              <p:cNvSpPr txBox="1"/>
              <p:nvPr/>
            </p:nvSpPr>
            <p:spPr bwMode="auto">
              <a:xfrm>
                <a:off x="2823814" y="4011909"/>
                <a:ext cx="21627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rgbClr val="FF0000"/>
                    </a:solidFill>
                    <a:latin typeface="Open Sans"/>
                  </a:rPr>
                  <a:t>SROVNÁNÍ VÝSLEDKŮ</a:t>
                </a:r>
                <a:endParaRPr dirty="0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2014255" y="2931790"/>
                <a:ext cx="3781881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cs"/>
              <a:t>9</a:t>
            </a:fld>
            <a:endParaRPr lang="cs"/>
          </a:p>
        </p:txBody>
      </p:sp>
      <p:sp>
        <p:nvSpPr>
          <p:cNvPr id="7" name="Google Shape;63;p14"/>
          <p:cNvSpPr/>
          <p:nvPr/>
        </p:nvSpPr>
        <p:spPr bwMode="auto">
          <a:xfrm>
            <a:off x="899594" y="1347613"/>
            <a:ext cx="6768752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>
              <a:defRPr/>
            </a:pPr>
            <a:r>
              <a:rPr lang="cs-CZ" sz="2800" b="1">
                <a:latin typeface="Open Sans"/>
              </a:rPr>
              <a:t>Jaké informační zdroje použít </a:t>
            </a:r>
            <a:br>
              <a:rPr lang="cs-CZ" sz="2800" b="1">
                <a:latin typeface="Open Sans"/>
              </a:rPr>
            </a:br>
            <a:r>
              <a:rPr lang="cs-CZ" sz="2800" b="1">
                <a:latin typeface="Open Sans"/>
              </a:rPr>
              <a:t>a jak poznat spolehlivý zdroj </a:t>
            </a:r>
            <a:endParaRPr/>
          </a:p>
          <a:p>
            <a:pPr algn="ctr">
              <a:defRPr/>
            </a:pPr>
            <a:endParaRPr sz="2800" b="1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6947</Words>
  <Application>Microsoft Office PowerPoint</Application>
  <DocSecurity>0</DocSecurity>
  <PresentationFormat>Předvádění na obrazovce (16:9)</PresentationFormat>
  <Paragraphs>609</Paragraphs>
  <Slides>40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Wingdings</vt:lpstr>
      <vt:lpstr>Open Sans</vt:lpstr>
      <vt:lpstr>Open Sans</vt:lpstr>
      <vt:lpstr>Arial</vt:lpstr>
      <vt:lpstr>Open Sans Light</vt:lpstr>
      <vt:lpstr>Simple Light</vt:lpstr>
      <vt:lpstr>Vyhledávání a hodnocení informací</vt:lpstr>
      <vt:lpstr>Prezentace aplikace PowerPoint</vt:lpstr>
      <vt:lpstr>Prezentace aplikace PowerPoint</vt:lpstr>
      <vt:lpstr>Modelové téma – brainstorming 1/2</vt:lpstr>
      <vt:lpstr>Modelové téma – brainstorming 2/2</vt:lpstr>
      <vt:lpstr>Prezentace aplikace PowerPoint</vt:lpstr>
      <vt:lpstr>Modelové téma - úkol na rozehřátí</vt:lpstr>
      <vt:lpstr>Modelové téma - úkol na rozehřátí</vt:lpstr>
      <vt:lpstr>Prezentace aplikace PowerPoint</vt:lpstr>
      <vt:lpstr>Prezentace aplikace PowerPoint</vt:lpstr>
      <vt:lpstr>Informační zdroje</vt:lpstr>
      <vt:lpstr>Kde co hledat -1/2</vt:lpstr>
      <vt:lpstr>Kde co hledat - 2/2</vt:lpstr>
      <vt:lpstr>Prezentace aplikace PowerPoint</vt:lpstr>
      <vt:lpstr>Prezentace aplikace PowerPoint</vt:lpstr>
      <vt:lpstr>Prezentace aplikace PowerPoint</vt:lpstr>
      <vt:lpstr>Modelové téma – úkol pro vás</vt:lpstr>
      <vt:lpstr>Srovnání výsledků - Jaký byl počet zubařů v ČR v r. 2021?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Najděte odborné články/studie k tématu z nabídky (5 min.): </vt:lpstr>
      <vt:lpstr>Prezentace aplikace PowerPoint</vt:lpstr>
      <vt:lpstr>Drobnosti, které mohou usnadnit život</vt:lpstr>
      <vt:lpstr>Organizace zdrojů</vt:lpstr>
      <vt:lpstr>Věřte inteligenci své, nikoliv té umělé</vt:lpstr>
      <vt:lpstr>Kde hledat pomoc</vt:lpstr>
      <vt:lpstr>Použité zdroje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Vyhledávání zdrojů a hodnocení informací</dc:title>
  <dc:subject/>
  <dc:creator>Kristina Millerová</dc:creator>
  <cp:keywords/>
  <dc:description/>
  <cp:lastModifiedBy>Host</cp:lastModifiedBy>
  <cp:revision>422</cp:revision>
  <dcterms:modified xsi:type="dcterms:W3CDTF">2023-06-28T09:20:02Z</dcterms:modified>
  <cp:category/>
  <dc:identifier/>
  <cp:contentStatus/>
  <dc:language/>
  <cp:version/>
</cp:coreProperties>
</file>