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87" r:id="rId2"/>
    <p:sldId id="263" r:id="rId3"/>
    <p:sldId id="282" r:id="rId4"/>
    <p:sldId id="283" r:id="rId5"/>
    <p:sldId id="285" r:id="rId6"/>
    <p:sldId id="286" r:id="rId7"/>
    <p:sldId id="279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ikulasova\Desktop\002_Projects\V&#352;EM%20Akceler&#225;tor\teplo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59822013105279"/>
          <c:y val="0.1177734192981732"/>
          <c:w val="0.825347331583552"/>
          <c:h val="0.53359796556304395"/>
        </c:manualLayout>
      </c:layout>
      <c:lineChart>
        <c:grouping val="standard"/>
        <c:varyColors val="0"/>
        <c:ser>
          <c:idx val="1"/>
          <c:order val="1"/>
          <c:tx>
            <c:v>Trend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[teplota.xlsx]Sheet1!$O$6:$O$142</c:f>
              <c:numCache>
                <c:formatCode>General</c:formatCode>
                <c:ptCount val="137"/>
                <c:pt idx="0">
                  <c:v>1880</c:v>
                </c:pt>
                <c:pt idx="1">
                  <c:v>1881</c:v>
                </c:pt>
                <c:pt idx="2">
                  <c:v>1882</c:v>
                </c:pt>
                <c:pt idx="3">
                  <c:v>1883</c:v>
                </c:pt>
                <c:pt idx="4">
                  <c:v>1884</c:v>
                </c:pt>
                <c:pt idx="5">
                  <c:v>1885</c:v>
                </c:pt>
                <c:pt idx="6">
                  <c:v>1886</c:v>
                </c:pt>
                <c:pt idx="7">
                  <c:v>1887</c:v>
                </c:pt>
                <c:pt idx="8">
                  <c:v>1888</c:v>
                </c:pt>
                <c:pt idx="9">
                  <c:v>1889</c:v>
                </c:pt>
                <c:pt idx="10">
                  <c:v>1890</c:v>
                </c:pt>
                <c:pt idx="11">
                  <c:v>1891</c:v>
                </c:pt>
                <c:pt idx="12">
                  <c:v>1892</c:v>
                </c:pt>
                <c:pt idx="13">
                  <c:v>1893</c:v>
                </c:pt>
                <c:pt idx="14">
                  <c:v>1894</c:v>
                </c:pt>
                <c:pt idx="15">
                  <c:v>1895</c:v>
                </c:pt>
                <c:pt idx="16">
                  <c:v>1896</c:v>
                </c:pt>
                <c:pt idx="17">
                  <c:v>1897</c:v>
                </c:pt>
                <c:pt idx="18">
                  <c:v>1898</c:v>
                </c:pt>
                <c:pt idx="19">
                  <c:v>1899</c:v>
                </c:pt>
                <c:pt idx="20">
                  <c:v>1900</c:v>
                </c:pt>
                <c:pt idx="21">
                  <c:v>1901</c:v>
                </c:pt>
                <c:pt idx="22">
                  <c:v>1902</c:v>
                </c:pt>
                <c:pt idx="23">
                  <c:v>1903</c:v>
                </c:pt>
                <c:pt idx="24">
                  <c:v>1904</c:v>
                </c:pt>
                <c:pt idx="25">
                  <c:v>1905</c:v>
                </c:pt>
                <c:pt idx="26">
                  <c:v>1906</c:v>
                </c:pt>
                <c:pt idx="27">
                  <c:v>1907</c:v>
                </c:pt>
                <c:pt idx="28">
                  <c:v>1908</c:v>
                </c:pt>
                <c:pt idx="29">
                  <c:v>1909</c:v>
                </c:pt>
                <c:pt idx="30">
                  <c:v>1910</c:v>
                </c:pt>
                <c:pt idx="31">
                  <c:v>1911</c:v>
                </c:pt>
                <c:pt idx="32">
                  <c:v>1912</c:v>
                </c:pt>
                <c:pt idx="33">
                  <c:v>1913</c:v>
                </c:pt>
                <c:pt idx="34">
                  <c:v>1914</c:v>
                </c:pt>
                <c:pt idx="35">
                  <c:v>1915</c:v>
                </c:pt>
                <c:pt idx="36">
                  <c:v>1916</c:v>
                </c:pt>
                <c:pt idx="37">
                  <c:v>1917</c:v>
                </c:pt>
                <c:pt idx="38">
                  <c:v>1918</c:v>
                </c:pt>
                <c:pt idx="39">
                  <c:v>1919</c:v>
                </c:pt>
                <c:pt idx="40">
                  <c:v>1920</c:v>
                </c:pt>
                <c:pt idx="41">
                  <c:v>1921</c:v>
                </c:pt>
                <c:pt idx="42">
                  <c:v>1922</c:v>
                </c:pt>
                <c:pt idx="43">
                  <c:v>1923</c:v>
                </c:pt>
                <c:pt idx="44">
                  <c:v>1924</c:v>
                </c:pt>
                <c:pt idx="45">
                  <c:v>1925</c:v>
                </c:pt>
                <c:pt idx="46">
                  <c:v>1926</c:v>
                </c:pt>
                <c:pt idx="47">
                  <c:v>1927</c:v>
                </c:pt>
                <c:pt idx="48">
                  <c:v>1928</c:v>
                </c:pt>
                <c:pt idx="49">
                  <c:v>1929</c:v>
                </c:pt>
                <c:pt idx="50">
                  <c:v>1930</c:v>
                </c:pt>
                <c:pt idx="51">
                  <c:v>1931</c:v>
                </c:pt>
                <c:pt idx="52">
                  <c:v>1932</c:v>
                </c:pt>
                <c:pt idx="53">
                  <c:v>1933</c:v>
                </c:pt>
                <c:pt idx="54">
                  <c:v>1934</c:v>
                </c:pt>
                <c:pt idx="55">
                  <c:v>1935</c:v>
                </c:pt>
                <c:pt idx="56">
                  <c:v>1936</c:v>
                </c:pt>
                <c:pt idx="57">
                  <c:v>1937</c:v>
                </c:pt>
                <c:pt idx="58">
                  <c:v>1938</c:v>
                </c:pt>
                <c:pt idx="59">
                  <c:v>1939</c:v>
                </c:pt>
                <c:pt idx="60">
                  <c:v>1940</c:v>
                </c:pt>
                <c:pt idx="61">
                  <c:v>1941</c:v>
                </c:pt>
                <c:pt idx="62">
                  <c:v>1942</c:v>
                </c:pt>
                <c:pt idx="63">
                  <c:v>1943</c:v>
                </c:pt>
                <c:pt idx="64">
                  <c:v>1944</c:v>
                </c:pt>
                <c:pt idx="65">
                  <c:v>1945</c:v>
                </c:pt>
                <c:pt idx="66">
                  <c:v>1946</c:v>
                </c:pt>
                <c:pt idx="67">
                  <c:v>1947</c:v>
                </c:pt>
                <c:pt idx="68">
                  <c:v>1948</c:v>
                </c:pt>
                <c:pt idx="69">
                  <c:v>1949</c:v>
                </c:pt>
                <c:pt idx="70">
                  <c:v>1950</c:v>
                </c:pt>
                <c:pt idx="71">
                  <c:v>1951</c:v>
                </c:pt>
                <c:pt idx="72">
                  <c:v>1952</c:v>
                </c:pt>
                <c:pt idx="73">
                  <c:v>1953</c:v>
                </c:pt>
                <c:pt idx="74">
                  <c:v>1954</c:v>
                </c:pt>
                <c:pt idx="75">
                  <c:v>1955</c:v>
                </c:pt>
                <c:pt idx="76">
                  <c:v>1956</c:v>
                </c:pt>
                <c:pt idx="77">
                  <c:v>1957</c:v>
                </c:pt>
                <c:pt idx="78">
                  <c:v>1958</c:v>
                </c:pt>
                <c:pt idx="79">
                  <c:v>1959</c:v>
                </c:pt>
                <c:pt idx="80">
                  <c:v>1960</c:v>
                </c:pt>
                <c:pt idx="81">
                  <c:v>1961</c:v>
                </c:pt>
                <c:pt idx="82">
                  <c:v>1962</c:v>
                </c:pt>
                <c:pt idx="83">
                  <c:v>1963</c:v>
                </c:pt>
                <c:pt idx="84">
                  <c:v>1964</c:v>
                </c:pt>
                <c:pt idx="85">
                  <c:v>1965</c:v>
                </c:pt>
                <c:pt idx="86">
                  <c:v>1966</c:v>
                </c:pt>
                <c:pt idx="87">
                  <c:v>1967</c:v>
                </c:pt>
                <c:pt idx="88">
                  <c:v>1968</c:v>
                </c:pt>
                <c:pt idx="89">
                  <c:v>1969</c:v>
                </c:pt>
                <c:pt idx="90">
                  <c:v>1970</c:v>
                </c:pt>
                <c:pt idx="91">
                  <c:v>1971</c:v>
                </c:pt>
                <c:pt idx="92">
                  <c:v>1972</c:v>
                </c:pt>
                <c:pt idx="93">
                  <c:v>1973</c:v>
                </c:pt>
                <c:pt idx="94">
                  <c:v>1974</c:v>
                </c:pt>
                <c:pt idx="95">
                  <c:v>1975</c:v>
                </c:pt>
                <c:pt idx="96">
                  <c:v>1976</c:v>
                </c:pt>
                <c:pt idx="97">
                  <c:v>1977</c:v>
                </c:pt>
                <c:pt idx="98">
                  <c:v>1978</c:v>
                </c:pt>
                <c:pt idx="99">
                  <c:v>1979</c:v>
                </c:pt>
                <c:pt idx="100">
                  <c:v>1980</c:v>
                </c:pt>
                <c:pt idx="101">
                  <c:v>1981</c:v>
                </c:pt>
                <c:pt idx="102">
                  <c:v>1982</c:v>
                </c:pt>
                <c:pt idx="103">
                  <c:v>1983</c:v>
                </c:pt>
                <c:pt idx="104">
                  <c:v>1984</c:v>
                </c:pt>
                <c:pt idx="105">
                  <c:v>1985</c:v>
                </c:pt>
                <c:pt idx="106">
                  <c:v>1986</c:v>
                </c:pt>
                <c:pt idx="107">
                  <c:v>1987</c:v>
                </c:pt>
                <c:pt idx="108">
                  <c:v>1988</c:v>
                </c:pt>
                <c:pt idx="109">
                  <c:v>1989</c:v>
                </c:pt>
                <c:pt idx="110">
                  <c:v>1990</c:v>
                </c:pt>
                <c:pt idx="111">
                  <c:v>1991</c:v>
                </c:pt>
                <c:pt idx="112">
                  <c:v>1992</c:v>
                </c:pt>
                <c:pt idx="113">
                  <c:v>1993</c:v>
                </c:pt>
                <c:pt idx="114">
                  <c:v>1994</c:v>
                </c:pt>
                <c:pt idx="115">
                  <c:v>1995</c:v>
                </c:pt>
                <c:pt idx="116">
                  <c:v>1996</c:v>
                </c:pt>
                <c:pt idx="117">
                  <c:v>1997</c:v>
                </c:pt>
                <c:pt idx="118">
                  <c:v>1998</c:v>
                </c:pt>
                <c:pt idx="119">
                  <c:v>1999</c:v>
                </c:pt>
                <c:pt idx="120">
                  <c:v>2000</c:v>
                </c:pt>
                <c:pt idx="121">
                  <c:v>2001</c:v>
                </c:pt>
                <c:pt idx="122">
                  <c:v>2002</c:v>
                </c:pt>
                <c:pt idx="123">
                  <c:v>2003</c:v>
                </c:pt>
                <c:pt idx="124">
                  <c:v>2004</c:v>
                </c:pt>
                <c:pt idx="125">
                  <c:v>2005</c:v>
                </c:pt>
                <c:pt idx="126">
                  <c:v>2006</c:v>
                </c:pt>
                <c:pt idx="127">
                  <c:v>2007</c:v>
                </c:pt>
                <c:pt idx="128">
                  <c:v>2008</c:v>
                </c:pt>
                <c:pt idx="129">
                  <c:v>2009</c:v>
                </c:pt>
                <c:pt idx="130">
                  <c:v>2010</c:v>
                </c:pt>
                <c:pt idx="131">
                  <c:v>2011</c:v>
                </c:pt>
                <c:pt idx="132">
                  <c:v>2012</c:v>
                </c:pt>
                <c:pt idx="133">
                  <c:v>2013</c:v>
                </c:pt>
                <c:pt idx="134">
                  <c:v>2014</c:v>
                </c:pt>
                <c:pt idx="135">
                  <c:v>2015</c:v>
                </c:pt>
                <c:pt idx="136">
                  <c:v>2016</c:v>
                </c:pt>
              </c:numCache>
            </c:numRef>
          </c:cat>
          <c:val>
            <c:numRef>
              <c:f>[teplota.xlsx]Sheet1!$Q$6:$Q$142</c:f>
              <c:numCache>
                <c:formatCode>General</c:formatCode>
                <c:ptCount val="137"/>
                <c:pt idx="0">
                  <c:v>-0.13</c:v>
                </c:pt>
                <c:pt idx="1">
                  <c:v>-0.16</c:v>
                </c:pt>
                <c:pt idx="2">
                  <c:v>-0.19</c:v>
                </c:pt>
                <c:pt idx="3">
                  <c:v>-0.21</c:v>
                </c:pt>
                <c:pt idx="4">
                  <c:v>-0.24</c:v>
                </c:pt>
                <c:pt idx="5">
                  <c:v>-0.26</c:v>
                </c:pt>
                <c:pt idx="6">
                  <c:v>-0.27</c:v>
                </c:pt>
                <c:pt idx="7">
                  <c:v>-0.27</c:v>
                </c:pt>
                <c:pt idx="8">
                  <c:v>-0.27</c:v>
                </c:pt>
                <c:pt idx="9">
                  <c:v>-0.26</c:v>
                </c:pt>
                <c:pt idx="10">
                  <c:v>-0.26</c:v>
                </c:pt>
                <c:pt idx="11">
                  <c:v>-0.26</c:v>
                </c:pt>
                <c:pt idx="12">
                  <c:v>-0.27</c:v>
                </c:pt>
                <c:pt idx="13">
                  <c:v>-0.26</c:v>
                </c:pt>
                <c:pt idx="14">
                  <c:v>-0.24</c:v>
                </c:pt>
                <c:pt idx="15">
                  <c:v>-0.22</c:v>
                </c:pt>
                <c:pt idx="16">
                  <c:v>-0.21</c:v>
                </c:pt>
                <c:pt idx="17">
                  <c:v>-0.18</c:v>
                </c:pt>
                <c:pt idx="18">
                  <c:v>-0.17</c:v>
                </c:pt>
                <c:pt idx="19">
                  <c:v>-0.17</c:v>
                </c:pt>
                <c:pt idx="20">
                  <c:v>-0.2</c:v>
                </c:pt>
                <c:pt idx="21">
                  <c:v>-0.23</c:v>
                </c:pt>
                <c:pt idx="22">
                  <c:v>-0.25</c:v>
                </c:pt>
                <c:pt idx="23">
                  <c:v>-0.28000000000000003</c:v>
                </c:pt>
                <c:pt idx="24">
                  <c:v>-0.31</c:v>
                </c:pt>
                <c:pt idx="25">
                  <c:v>-0.34</c:v>
                </c:pt>
                <c:pt idx="26">
                  <c:v>-0.36</c:v>
                </c:pt>
                <c:pt idx="27">
                  <c:v>-0.38</c:v>
                </c:pt>
                <c:pt idx="28">
                  <c:v>-0.39</c:v>
                </c:pt>
                <c:pt idx="29">
                  <c:v>-0.41</c:v>
                </c:pt>
                <c:pt idx="30">
                  <c:v>-0.41</c:v>
                </c:pt>
                <c:pt idx="31">
                  <c:v>-0.38</c:v>
                </c:pt>
                <c:pt idx="32">
                  <c:v>-0.34</c:v>
                </c:pt>
                <c:pt idx="33">
                  <c:v>-0.32</c:v>
                </c:pt>
                <c:pt idx="34">
                  <c:v>-0.3</c:v>
                </c:pt>
                <c:pt idx="35">
                  <c:v>-0.28999999999999998</c:v>
                </c:pt>
                <c:pt idx="36">
                  <c:v>-0.27</c:v>
                </c:pt>
                <c:pt idx="37">
                  <c:v>-0.27</c:v>
                </c:pt>
                <c:pt idx="38">
                  <c:v>-0.27</c:v>
                </c:pt>
                <c:pt idx="39">
                  <c:v>-0.27</c:v>
                </c:pt>
                <c:pt idx="40">
                  <c:v>-0.26</c:v>
                </c:pt>
                <c:pt idx="41">
                  <c:v>-0.25</c:v>
                </c:pt>
                <c:pt idx="42">
                  <c:v>-0.25</c:v>
                </c:pt>
                <c:pt idx="43">
                  <c:v>-0.24</c:v>
                </c:pt>
                <c:pt idx="44">
                  <c:v>-0.23</c:v>
                </c:pt>
                <c:pt idx="45">
                  <c:v>-0.22</c:v>
                </c:pt>
                <c:pt idx="46">
                  <c:v>-0.21</c:v>
                </c:pt>
                <c:pt idx="47">
                  <c:v>-0.21</c:v>
                </c:pt>
                <c:pt idx="48">
                  <c:v>-0.19</c:v>
                </c:pt>
                <c:pt idx="49">
                  <c:v>-0.19</c:v>
                </c:pt>
                <c:pt idx="50">
                  <c:v>-0.19</c:v>
                </c:pt>
                <c:pt idx="51">
                  <c:v>-0.19</c:v>
                </c:pt>
                <c:pt idx="52">
                  <c:v>-0.18</c:v>
                </c:pt>
                <c:pt idx="53">
                  <c:v>-0.17</c:v>
                </c:pt>
                <c:pt idx="54">
                  <c:v>-0.16</c:v>
                </c:pt>
                <c:pt idx="55">
                  <c:v>-0.14000000000000001</c:v>
                </c:pt>
                <c:pt idx="56">
                  <c:v>-0.12</c:v>
                </c:pt>
                <c:pt idx="57">
                  <c:v>-0.08</c:v>
                </c:pt>
                <c:pt idx="58">
                  <c:v>-0.03</c:v>
                </c:pt>
                <c:pt idx="59">
                  <c:v>0.01</c:v>
                </c:pt>
                <c:pt idx="60">
                  <c:v>0.05</c:v>
                </c:pt>
                <c:pt idx="61">
                  <c:v>0.08</c:v>
                </c:pt>
                <c:pt idx="62">
                  <c:v>0.11</c:v>
                </c:pt>
                <c:pt idx="63">
                  <c:v>0.11</c:v>
                </c:pt>
                <c:pt idx="64">
                  <c:v>0.09</c:v>
                </c:pt>
                <c:pt idx="65">
                  <c:v>0.06</c:v>
                </c:pt>
                <c:pt idx="66">
                  <c:v>0.02</c:v>
                </c:pt>
                <c:pt idx="67">
                  <c:v>-0.02</c:v>
                </c:pt>
                <c:pt idx="68">
                  <c:v>-0.06</c:v>
                </c:pt>
                <c:pt idx="69">
                  <c:v>-0.08</c:v>
                </c:pt>
                <c:pt idx="70">
                  <c:v>-7.0000000000000007E-2</c:v>
                </c:pt>
                <c:pt idx="71">
                  <c:v>-7.0000000000000007E-2</c:v>
                </c:pt>
                <c:pt idx="72">
                  <c:v>-7.0000000000000007E-2</c:v>
                </c:pt>
                <c:pt idx="73">
                  <c:v>-0.08</c:v>
                </c:pt>
                <c:pt idx="74">
                  <c:v>-7.0000000000000007E-2</c:v>
                </c:pt>
                <c:pt idx="75">
                  <c:v>-0.06</c:v>
                </c:pt>
                <c:pt idx="76">
                  <c:v>-0.05</c:v>
                </c:pt>
                <c:pt idx="77">
                  <c:v>-0.04</c:v>
                </c:pt>
                <c:pt idx="78">
                  <c:v>-0.01</c:v>
                </c:pt>
                <c:pt idx="79">
                  <c:v>0.01</c:v>
                </c:pt>
                <c:pt idx="80">
                  <c:v>0.03</c:v>
                </c:pt>
                <c:pt idx="81">
                  <c:v>0.02</c:v>
                </c:pt>
                <c:pt idx="82">
                  <c:v>-0.01</c:v>
                </c:pt>
                <c:pt idx="83">
                  <c:v>-0.02</c:v>
                </c:pt>
                <c:pt idx="84">
                  <c:v>-0.03</c:v>
                </c:pt>
                <c:pt idx="85">
                  <c:v>-0.04</c:v>
                </c:pt>
                <c:pt idx="86">
                  <c:v>-0.05</c:v>
                </c:pt>
                <c:pt idx="87">
                  <c:v>-0.04</c:v>
                </c:pt>
                <c:pt idx="88">
                  <c:v>-0.03</c:v>
                </c:pt>
                <c:pt idx="89">
                  <c:v>-0.01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-0.01</c:v>
                </c:pt>
                <c:pt idx="94">
                  <c:v>0</c:v>
                </c:pt>
                <c:pt idx="95">
                  <c:v>0.02</c:v>
                </c:pt>
                <c:pt idx="96">
                  <c:v>0.04</c:v>
                </c:pt>
                <c:pt idx="97">
                  <c:v>7.0000000000000007E-2</c:v>
                </c:pt>
                <c:pt idx="98">
                  <c:v>0.12</c:v>
                </c:pt>
                <c:pt idx="99">
                  <c:v>0.17</c:v>
                </c:pt>
                <c:pt idx="100">
                  <c:v>0.2</c:v>
                </c:pt>
                <c:pt idx="101">
                  <c:v>0.21</c:v>
                </c:pt>
                <c:pt idx="102">
                  <c:v>0.21</c:v>
                </c:pt>
                <c:pt idx="103">
                  <c:v>0.21</c:v>
                </c:pt>
                <c:pt idx="104">
                  <c:v>0.21</c:v>
                </c:pt>
                <c:pt idx="105">
                  <c:v>0.22</c:v>
                </c:pt>
                <c:pt idx="106">
                  <c:v>0.25</c:v>
                </c:pt>
                <c:pt idx="107">
                  <c:v>0.28000000000000003</c:v>
                </c:pt>
                <c:pt idx="108">
                  <c:v>0.32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0.34</c:v>
                </c:pt>
                <c:pt idx="113">
                  <c:v>0.34</c:v>
                </c:pt>
                <c:pt idx="114">
                  <c:v>0.35</c:v>
                </c:pt>
                <c:pt idx="115">
                  <c:v>0.38</c:v>
                </c:pt>
                <c:pt idx="116">
                  <c:v>0.41</c:v>
                </c:pt>
                <c:pt idx="117">
                  <c:v>0.44</c:v>
                </c:pt>
                <c:pt idx="118">
                  <c:v>0.46</c:v>
                </c:pt>
                <c:pt idx="119">
                  <c:v>0.49</c:v>
                </c:pt>
                <c:pt idx="120">
                  <c:v>0.52</c:v>
                </c:pt>
                <c:pt idx="121">
                  <c:v>0.54</c:v>
                </c:pt>
                <c:pt idx="122">
                  <c:v>0.56000000000000005</c:v>
                </c:pt>
                <c:pt idx="123">
                  <c:v>0.59</c:v>
                </c:pt>
                <c:pt idx="124">
                  <c:v>0.61</c:v>
                </c:pt>
                <c:pt idx="125">
                  <c:v>0.62</c:v>
                </c:pt>
                <c:pt idx="126">
                  <c:v>0.62</c:v>
                </c:pt>
                <c:pt idx="127">
                  <c:v>0.63</c:v>
                </c:pt>
                <c:pt idx="128">
                  <c:v>0.63</c:v>
                </c:pt>
                <c:pt idx="129">
                  <c:v>0.63</c:v>
                </c:pt>
                <c:pt idx="130">
                  <c:v>0.63</c:v>
                </c:pt>
                <c:pt idx="131">
                  <c:v>0.65</c:v>
                </c:pt>
                <c:pt idx="132">
                  <c:v>0.68</c:v>
                </c:pt>
                <c:pt idx="133">
                  <c:v>0.74</c:v>
                </c:pt>
                <c:pt idx="134">
                  <c:v>0.79</c:v>
                </c:pt>
                <c:pt idx="135">
                  <c:v>0.85</c:v>
                </c:pt>
                <c:pt idx="136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FA-449A-B3DB-4C4898D82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755792"/>
        <c:axId val="2050751440"/>
      </c:lineChart>
      <c:scatterChart>
        <c:scatterStyle val="lineMarker"/>
        <c:varyColors val="0"/>
        <c:ser>
          <c:idx val="0"/>
          <c:order val="0"/>
          <c:tx>
            <c:v>Roční průměr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[teplota.xlsx]Sheet1!$P$6:$P$142</c:f>
              <c:numCache>
                <c:formatCode>General</c:formatCode>
                <c:ptCount val="137"/>
                <c:pt idx="0">
                  <c:v>-0.2</c:v>
                </c:pt>
                <c:pt idx="1">
                  <c:v>-0.12</c:v>
                </c:pt>
                <c:pt idx="2">
                  <c:v>-0.1</c:v>
                </c:pt>
                <c:pt idx="3">
                  <c:v>-0.21</c:v>
                </c:pt>
                <c:pt idx="4">
                  <c:v>-0.28000000000000003</c:v>
                </c:pt>
                <c:pt idx="5">
                  <c:v>-0.32</c:v>
                </c:pt>
                <c:pt idx="6">
                  <c:v>-0.31</c:v>
                </c:pt>
                <c:pt idx="7">
                  <c:v>-0.33</c:v>
                </c:pt>
                <c:pt idx="8">
                  <c:v>-0.2</c:v>
                </c:pt>
                <c:pt idx="9">
                  <c:v>-0.12</c:v>
                </c:pt>
                <c:pt idx="10">
                  <c:v>-0.37</c:v>
                </c:pt>
                <c:pt idx="11">
                  <c:v>-0.24</c:v>
                </c:pt>
                <c:pt idx="12">
                  <c:v>-0.27</c:v>
                </c:pt>
                <c:pt idx="13">
                  <c:v>-0.3</c:v>
                </c:pt>
                <c:pt idx="14">
                  <c:v>-0.31</c:v>
                </c:pt>
                <c:pt idx="15">
                  <c:v>-0.21</c:v>
                </c:pt>
                <c:pt idx="16">
                  <c:v>-0.15</c:v>
                </c:pt>
                <c:pt idx="17">
                  <c:v>-0.11</c:v>
                </c:pt>
                <c:pt idx="18">
                  <c:v>-0.28000000000000003</c:v>
                </c:pt>
                <c:pt idx="19">
                  <c:v>-0.16</c:v>
                </c:pt>
                <c:pt idx="20">
                  <c:v>-0.09</c:v>
                </c:pt>
                <c:pt idx="21">
                  <c:v>-0.15</c:v>
                </c:pt>
                <c:pt idx="22">
                  <c:v>-0.27</c:v>
                </c:pt>
                <c:pt idx="23">
                  <c:v>-0.35</c:v>
                </c:pt>
                <c:pt idx="24">
                  <c:v>-0.44</c:v>
                </c:pt>
                <c:pt idx="25">
                  <c:v>-0.28000000000000003</c:v>
                </c:pt>
                <c:pt idx="26">
                  <c:v>-0.23</c:v>
                </c:pt>
                <c:pt idx="27">
                  <c:v>-0.4</c:v>
                </c:pt>
                <c:pt idx="28">
                  <c:v>-0.43</c:v>
                </c:pt>
                <c:pt idx="29">
                  <c:v>-0.47</c:v>
                </c:pt>
                <c:pt idx="30">
                  <c:v>-0.42</c:v>
                </c:pt>
                <c:pt idx="31">
                  <c:v>-0.44</c:v>
                </c:pt>
                <c:pt idx="32">
                  <c:v>-0.35</c:v>
                </c:pt>
                <c:pt idx="33">
                  <c:v>-0.34</c:v>
                </c:pt>
                <c:pt idx="34">
                  <c:v>-0.16</c:v>
                </c:pt>
                <c:pt idx="35">
                  <c:v>-0.11</c:v>
                </c:pt>
                <c:pt idx="36">
                  <c:v>-0.34</c:v>
                </c:pt>
                <c:pt idx="37">
                  <c:v>-0.4</c:v>
                </c:pt>
                <c:pt idx="38">
                  <c:v>-0.26</c:v>
                </c:pt>
                <c:pt idx="39">
                  <c:v>-0.22</c:v>
                </c:pt>
                <c:pt idx="40">
                  <c:v>-0.27</c:v>
                </c:pt>
                <c:pt idx="41">
                  <c:v>-0.21</c:v>
                </c:pt>
                <c:pt idx="42">
                  <c:v>-0.28000000000000003</c:v>
                </c:pt>
                <c:pt idx="43">
                  <c:v>-0.24</c:v>
                </c:pt>
                <c:pt idx="44">
                  <c:v>-0.28000000000000003</c:v>
                </c:pt>
                <c:pt idx="45">
                  <c:v>-0.21</c:v>
                </c:pt>
                <c:pt idx="46">
                  <c:v>-0.1</c:v>
                </c:pt>
                <c:pt idx="47">
                  <c:v>-0.21</c:v>
                </c:pt>
                <c:pt idx="48">
                  <c:v>-0.21</c:v>
                </c:pt>
                <c:pt idx="49">
                  <c:v>-0.36</c:v>
                </c:pt>
                <c:pt idx="50">
                  <c:v>-0.15</c:v>
                </c:pt>
                <c:pt idx="51">
                  <c:v>-0.09</c:v>
                </c:pt>
                <c:pt idx="52">
                  <c:v>-0.17</c:v>
                </c:pt>
                <c:pt idx="53">
                  <c:v>-0.28000000000000003</c:v>
                </c:pt>
                <c:pt idx="54">
                  <c:v>-0.14000000000000001</c:v>
                </c:pt>
                <c:pt idx="55">
                  <c:v>-0.2</c:v>
                </c:pt>
                <c:pt idx="56">
                  <c:v>-0.15</c:v>
                </c:pt>
                <c:pt idx="57">
                  <c:v>-0.03</c:v>
                </c:pt>
                <c:pt idx="58">
                  <c:v>-0.03</c:v>
                </c:pt>
                <c:pt idx="59">
                  <c:v>-0.03</c:v>
                </c:pt>
                <c:pt idx="60">
                  <c:v>0.08</c:v>
                </c:pt>
                <c:pt idx="61">
                  <c:v>0.12</c:v>
                </c:pt>
                <c:pt idx="62">
                  <c:v>0.09</c:v>
                </c:pt>
                <c:pt idx="63">
                  <c:v>0.13</c:v>
                </c:pt>
                <c:pt idx="64">
                  <c:v>0.25</c:v>
                </c:pt>
                <c:pt idx="65">
                  <c:v>0.12</c:v>
                </c:pt>
                <c:pt idx="66">
                  <c:v>-0.04</c:v>
                </c:pt>
                <c:pt idx="67">
                  <c:v>-0.05</c:v>
                </c:pt>
                <c:pt idx="68">
                  <c:v>-0.09</c:v>
                </c:pt>
                <c:pt idx="69">
                  <c:v>-0.09</c:v>
                </c:pt>
                <c:pt idx="70">
                  <c:v>-0.18</c:v>
                </c:pt>
                <c:pt idx="71">
                  <c:v>-7.0000000000000007E-2</c:v>
                </c:pt>
                <c:pt idx="72">
                  <c:v>0.01</c:v>
                </c:pt>
                <c:pt idx="73">
                  <c:v>0.08</c:v>
                </c:pt>
                <c:pt idx="74">
                  <c:v>-0.13</c:v>
                </c:pt>
                <c:pt idx="75">
                  <c:v>-0.15</c:v>
                </c:pt>
                <c:pt idx="76">
                  <c:v>-0.2</c:v>
                </c:pt>
                <c:pt idx="77">
                  <c:v>0.04</c:v>
                </c:pt>
                <c:pt idx="78">
                  <c:v>7.0000000000000007E-2</c:v>
                </c:pt>
                <c:pt idx="79">
                  <c:v>0.03</c:v>
                </c:pt>
                <c:pt idx="80">
                  <c:v>-0.02</c:v>
                </c:pt>
                <c:pt idx="81">
                  <c:v>0.05</c:v>
                </c:pt>
                <c:pt idx="82">
                  <c:v>0.03</c:v>
                </c:pt>
                <c:pt idx="83">
                  <c:v>0.06</c:v>
                </c:pt>
                <c:pt idx="84">
                  <c:v>-0.2</c:v>
                </c:pt>
                <c:pt idx="85">
                  <c:v>-0.1</c:v>
                </c:pt>
                <c:pt idx="86">
                  <c:v>-0.05</c:v>
                </c:pt>
                <c:pt idx="87">
                  <c:v>-0.02</c:v>
                </c:pt>
                <c:pt idx="88">
                  <c:v>-7.0000000000000007E-2</c:v>
                </c:pt>
                <c:pt idx="89">
                  <c:v>7.0000000000000007E-2</c:v>
                </c:pt>
                <c:pt idx="90">
                  <c:v>0.02</c:v>
                </c:pt>
                <c:pt idx="91">
                  <c:v>-0.09</c:v>
                </c:pt>
                <c:pt idx="92">
                  <c:v>0.01</c:v>
                </c:pt>
                <c:pt idx="93">
                  <c:v>0.15</c:v>
                </c:pt>
                <c:pt idx="94">
                  <c:v>-7.0000000000000007E-2</c:v>
                </c:pt>
                <c:pt idx="95">
                  <c:v>-0.02</c:v>
                </c:pt>
                <c:pt idx="96">
                  <c:v>-0.11</c:v>
                </c:pt>
                <c:pt idx="97">
                  <c:v>0.18</c:v>
                </c:pt>
                <c:pt idx="98">
                  <c:v>7.0000000000000007E-2</c:v>
                </c:pt>
                <c:pt idx="99">
                  <c:v>0.17</c:v>
                </c:pt>
                <c:pt idx="100">
                  <c:v>0.27</c:v>
                </c:pt>
                <c:pt idx="101">
                  <c:v>0.33</c:v>
                </c:pt>
                <c:pt idx="102">
                  <c:v>0.13</c:v>
                </c:pt>
                <c:pt idx="103">
                  <c:v>0.3</c:v>
                </c:pt>
                <c:pt idx="104">
                  <c:v>0.15</c:v>
                </c:pt>
                <c:pt idx="105">
                  <c:v>0.12</c:v>
                </c:pt>
                <c:pt idx="106">
                  <c:v>0.19</c:v>
                </c:pt>
                <c:pt idx="107">
                  <c:v>0.33</c:v>
                </c:pt>
                <c:pt idx="108">
                  <c:v>0.41</c:v>
                </c:pt>
                <c:pt idx="109">
                  <c:v>0.28000000000000003</c:v>
                </c:pt>
                <c:pt idx="110">
                  <c:v>0.44</c:v>
                </c:pt>
                <c:pt idx="111">
                  <c:v>0.43</c:v>
                </c:pt>
                <c:pt idx="112">
                  <c:v>0.23</c:v>
                </c:pt>
                <c:pt idx="113">
                  <c:v>0.24</c:v>
                </c:pt>
                <c:pt idx="114">
                  <c:v>0.32</c:v>
                </c:pt>
                <c:pt idx="115">
                  <c:v>0.46</c:v>
                </c:pt>
                <c:pt idx="116">
                  <c:v>0.35</c:v>
                </c:pt>
                <c:pt idx="117">
                  <c:v>0.48</c:v>
                </c:pt>
                <c:pt idx="118">
                  <c:v>0.64</c:v>
                </c:pt>
                <c:pt idx="119">
                  <c:v>0.42</c:v>
                </c:pt>
                <c:pt idx="120">
                  <c:v>0.42</c:v>
                </c:pt>
                <c:pt idx="121">
                  <c:v>0.55000000000000004</c:v>
                </c:pt>
                <c:pt idx="122">
                  <c:v>0.63</c:v>
                </c:pt>
                <c:pt idx="123">
                  <c:v>0.62</c:v>
                </c:pt>
                <c:pt idx="124">
                  <c:v>0.55000000000000004</c:v>
                </c:pt>
                <c:pt idx="125">
                  <c:v>0.69</c:v>
                </c:pt>
                <c:pt idx="126">
                  <c:v>0.63</c:v>
                </c:pt>
                <c:pt idx="127">
                  <c:v>0.66</c:v>
                </c:pt>
                <c:pt idx="128">
                  <c:v>0.54</c:v>
                </c:pt>
                <c:pt idx="129">
                  <c:v>0.64</c:v>
                </c:pt>
                <c:pt idx="130">
                  <c:v>0.71</c:v>
                </c:pt>
                <c:pt idx="131">
                  <c:v>0.6</c:v>
                </c:pt>
                <c:pt idx="132">
                  <c:v>0.63</c:v>
                </c:pt>
                <c:pt idx="133">
                  <c:v>0.65</c:v>
                </c:pt>
                <c:pt idx="134">
                  <c:v>0.74</c:v>
                </c:pt>
                <c:pt idx="135">
                  <c:v>0.87</c:v>
                </c:pt>
                <c:pt idx="136">
                  <c:v>0.99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FA-449A-B3DB-4C4898D82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755792"/>
        <c:axId val="2050751440"/>
      </c:scatterChart>
      <c:catAx>
        <c:axId val="205075579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0751440"/>
        <c:crosses val="autoZero"/>
        <c:auto val="1"/>
        <c:lblAlgn val="ctr"/>
        <c:lblOffset val="100"/>
        <c:tickLblSkip val="8"/>
        <c:noMultiLvlLbl val="0"/>
      </c:catAx>
      <c:valAx>
        <c:axId val="205075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dirty="0" smtClean="0"/>
                  <a:t>Osa Y - popsat</a:t>
                </a:r>
                <a:endParaRPr lang="cs-CZ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07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16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4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64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0F38-09F3-4266-82AB-23ACE09FC124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D43D-2338-4B39-AC18-A9A658066A47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5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59A4-D0F7-47A4-87D4-BC52AB047E45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2AD9-B7B6-4490-AAF8-64C5B97F56AC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FCB-8C7A-4A66-A855-307B8D2D9A0E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6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14B-A6C1-45D9-94E0-75A754536A25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7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CC6B-1AC2-4E17-ACFC-A251C2C67B65}" type="datetime1">
              <a:rPr lang="cs-CZ" smtClean="0"/>
              <a:t>29.09.2022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5FA-F25B-4BFA-A0B8-284568058515}" type="datetime1">
              <a:rPr lang="cs-CZ" smtClean="0"/>
              <a:t>29.09.2022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2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AB0E-9534-4106-9443-9009D6B55D2C}" type="datetime1">
              <a:rPr lang="cs-CZ" smtClean="0"/>
              <a:t>29.09.2022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8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8701-DD1A-4B3A-94C5-97AED4163E08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19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90A-1573-4105-A4BB-B363C044D40F}" type="datetime1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5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D5BB-DA0D-41E1-A67B-39D0F29D6D0B}" type="datetime1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Vzorová prezentace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VZOROVÁ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010428" y="2833034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PREZENTACE</a:t>
            </a:r>
            <a:endParaRPr lang="cs-CZ" sz="3200" dirty="0"/>
          </a:p>
        </p:txBody>
      </p:sp>
      <p:sp>
        <p:nvSpPr>
          <p:cNvPr id="2" name="Obdélník 1"/>
          <p:cNvSpPr/>
          <p:nvPr/>
        </p:nvSpPr>
        <p:spPr>
          <a:xfrm>
            <a:off x="3495745" y="5076269"/>
            <a:ext cx="5333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Název písemné práce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8248" y="5802543"/>
            <a:ext cx="463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Jméno a příjmení </a:t>
            </a:r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studenta, ročník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73040" y="1095612"/>
            <a:ext cx="4016808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Řešená problematika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215665" y="6176964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73040" y="2720857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13147" y="2261112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úvod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	</a:t>
            </a:r>
            <a:r>
              <a:rPr lang="cs-CZ" sz="2400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		</a:t>
            </a:r>
            <a:endParaRPr lang="cs-CZ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cs typeface="Open Sans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8082752" y="2274570"/>
            <a:ext cx="2555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přístup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		</a:t>
            </a:r>
            <a:endParaRPr lang="cs-CZ" sz="2400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cs typeface="Open Sans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4268306" y="2720857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8187908" y="2720856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61721" y="227457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problém</a:t>
            </a:r>
            <a:r>
              <a:rPr lang="cs-CZ" sz="2400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	</a:t>
            </a:r>
            <a:r>
              <a:rPr lang="cs-CZ" u="sng" spc="-114" dirty="0">
                <a:solidFill>
                  <a:srgbClr val="2388A9"/>
                </a:solidFill>
                <a:uFill>
                  <a:solidFill>
                    <a:srgbClr val="2388A9"/>
                  </a:solidFill>
                </a:uFill>
                <a:cs typeface="Open Sans"/>
              </a:rPr>
              <a:t>	</a:t>
            </a:r>
            <a:endParaRPr lang="cs-CZ" dirty="0">
              <a:solidFill>
                <a:srgbClr val="2388A9"/>
              </a:solidFill>
              <a:uFill>
                <a:solidFill>
                  <a:srgbClr val="2388A9"/>
                </a:solidFill>
              </a:uFill>
              <a:cs typeface="Open Sans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5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215665" y="6176964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797893" y="2720857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4383155" y="2720856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8181244" y="2720855"/>
            <a:ext cx="2843774" cy="2627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8290">
              <a:lnSpc>
                <a:spcPct val="117600"/>
              </a:lnSpc>
              <a:spcBef>
                <a:spcPts val="100"/>
              </a:spcBef>
            </a:pP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Lorem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ipsum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dolor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amet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,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consectetuer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adipiscing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elit.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Proin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mattis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lacinia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Nemo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enim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ipsam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voluptatem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quia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voluptas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sit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aspernatur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aut </a:t>
            </a:r>
            <a:r>
              <a:rPr lang="cs-CZ" spc="-5" dirty="0" err="1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odit</a:t>
            </a:r>
            <a:r>
              <a:rPr lang="cs-CZ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76000" y="1080000"/>
            <a:ext cx="4016808" cy="334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spc="-150" dirty="0">
                <a:solidFill>
                  <a:srgbClr val="AAD0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Postup řešení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268306" y="2264649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získávání 	</a:t>
            </a:r>
            <a:endParaRPr lang="cs-CZ"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23189" y="2264649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zdroj 		</a:t>
            </a:r>
            <a:endParaRPr lang="cs-CZ"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181244" y="2259191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  <a:tabLst>
                <a:tab pos="1571625" algn="l"/>
                <a:tab pos="2152650" algn="l"/>
                <a:tab pos="3317875" algn="l"/>
              </a:tabLst>
            </a:pPr>
            <a:r>
              <a:rPr lang="cs-CZ" sz="2400" b="1" u="sng" spc="-114" dirty="0">
                <a:solidFill>
                  <a:srgbClr val="AAD03A"/>
                </a:solidFill>
                <a:uFill>
                  <a:solidFill>
                    <a:srgbClr val="AAD03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zpracování	</a:t>
            </a:r>
            <a:endParaRPr lang="cs-CZ" sz="2400" b="1" dirty="0">
              <a:solidFill>
                <a:srgbClr val="AAD03A"/>
              </a:solidFill>
              <a:uFill>
                <a:solidFill>
                  <a:srgbClr val="AAD03A"/>
                </a:solidFill>
              </a:uFill>
              <a:cs typeface="Open San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5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8371762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Výsledky</a:t>
            </a:r>
            <a:r>
              <a:rPr lang="cs-CZ" sz="32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práce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855276" y="1861515"/>
            <a:ext cx="8258783" cy="302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výsledků práce vyplynulo, že……………...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874175" y="2751656"/>
            <a:ext cx="80593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3200" indent="-171450">
              <a:spcBef>
                <a:spcPts val="600"/>
              </a:spcBef>
              <a:spcAft>
                <a:spcPts val="600"/>
              </a:spcAft>
              <a:buClr>
                <a:srgbClr val="2388A9"/>
              </a:buClr>
              <a:buSzPct val="100000"/>
              <a:buFont typeface="Tahoma" panose="020B0604030504040204" pitchFamily="34" charset="0"/>
              <a:buChar char="→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Lze předpovědět vývoj a dopady ……</a:t>
            </a:r>
          </a:p>
          <a:p>
            <a:pPr marL="313200" indent="-171450">
              <a:spcBef>
                <a:spcPts val="600"/>
              </a:spcBef>
              <a:spcAft>
                <a:spcPts val="600"/>
              </a:spcAft>
              <a:buClr>
                <a:srgbClr val="2388A9"/>
              </a:buClr>
              <a:buSzPct val="100000"/>
              <a:buFont typeface="Tahoma" panose="020B0604030504040204" pitchFamily="34" charset="0"/>
              <a:buChar char="→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Z dat lze vyčíst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fakta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77838" lvl="1" indent="-171450">
              <a:spcBef>
                <a:spcPts val="600"/>
              </a:spcBef>
              <a:spcAft>
                <a:spcPts val="600"/>
              </a:spcAft>
              <a:buClr>
                <a:srgbClr val="2388A9"/>
              </a:buClr>
              <a:buSzPct val="100000"/>
              <a:buFont typeface="Tahoma" panose="020B0604030504040204" pitchFamily="34" charset="0"/>
              <a:buChar char="→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Za posledních X měsíců se……….</a:t>
            </a:r>
          </a:p>
          <a:p>
            <a:pPr marL="477838" lvl="1" indent="-171450">
              <a:spcBef>
                <a:spcPts val="600"/>
              </a:spcBef>
              <a:spcAft>
                <a:spcPts val="600"/>
              </a:spcAft>
              <a:buClr>
                <a:srgbClr val="2388A9"/>
              </a:buClr>
              <a:buSzPct val="100000"/>
              <a:buFont typeface="Tahoma" panose="020B0604030504040204" pitchFamily="34" charset="0"/>
              <a:buChar char="→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Vývoj indikuje………….</a:t>
            </a:r>
          </a:p>
          <a:p>
            <a:pPr marL="477838" lvl="1" indent="-171450">
              <a:spcBef>
                <a:spcPts val="600"/>
              </a:spcBef>
              <a:spcAft>
                <a:spcPts val="600"/>
              </a:spcAft>
              <a:buClr>
                <a:srgbClr val="2388A9"/>
              </a:buClr>
              <a:buSzPct val="100000"/>
              <a:buFont typeface="Tahoma" panose="020B0604030504040204" pitchFamily="34" charset="0"/>
              <a:buChar char="→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Do budoucna se…..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6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8371762" cy="334101"/>
          </a:xfrm>
        </p:spPr>
        <p:txBody>
          <a:bodyPr>
            <a:noAutofit/>
          </a:bodyPr>
          <a:lstStyle/>
          <a:p>
            <a:pPr algn="ctr"/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Výsledky práce </a:t>
            </a:r>
            <a:r>
              <a:rPr lang="cs-CZ" sz="28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– grafické znázornění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2476500" y="5983758"/>
            <a:ext cx="195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Zdroj: uvést</a:t>
            </a:r>
          </a:p>
        </p:txBody>
      </p:sp>
      <p:graphicFrame>
        <p:nvGraphicFramePr>
          <p:cNvPr id="25" name="Char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4290"/>
              </p:ext>
            </p:extLst>
          </p:nvPr>
        </p:nvGraphicFramePr>
        <p:xfrm>
          <a:off x="1131967" y="1399278"/>
          <a:ext cx="8701989" cy="469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délník 1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4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576000" y="1080000"/>
            <a:ext cx="6530400" cy="334101"/>
          </a:xfrm>
        </p:spPr>
        <p:txBody>
          <a:bodyPr>
            <a:no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Doporučení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1353706" y="1961542"/>
            <a:ext cx="8033322" cy="346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základě výsledků lze doporučit…..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8" name="Group 7"/>
          <p:cNvGrpSpPr/>
          <p:nvPr/>
        </p:nvGrpSpPr>
        <p:grpSpPr>
          <a:xfrm>
            <a:off x="1333002" y="2766280"/>
            <a:ext cx="7974957" cy="766651"/>
            <a:chOff x="376238" y="2751897"/>
            <a:chExt cx="7974957" cy="766651"/>
          </a:xfrm>
        </p:grpSpPr>
        <p:sp>
          <p:nvSpPr>
            <p:cNvPr id="39" name="Freeform 838"/>
            <p:cNvSpPr>
              <a:spLocks noChangeAspect="1" noEditPoints="1"/>
            </p:cNvSpPr>
            <p:nvPr/>
          </p:nvSpPr>
          <p:spPr bwMode="auto">
            <a:xfrm>
              <a:off x="376238" y="2751897"/>
              <a:ext cx="720000" cy="720000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rgbClr val="AAD03A"/>
            </a:solidFill>
            <a:ln>
              <a:solidFill>
                <a:srgbClr val="AAD03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10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29"/>
            <p:cNvCxnSpPr/>
            <p:nvPr/>
          </p:nvCxnSpPr>
          <p:spPr>
            <a:xfrm flipV="1">
              <a:off x="1174490" y="3501614"/>
              <a:ext cx="5127249" cy="16934"/>
            </a:xfrm>
            <a:prstGeom prst="line">
              <a:avLst/>
            </a:prstGeom>
            <a:ln w="19050">
              <a:solidFill>
                <a:srgbClr val="AAD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1"/>
            <p:cNvSpPr txBox="1"/>
            <p:nvPr/>
          </p:nvSpPr>
          <p:spPr>
            <a:xfrm>
              <a:off x="1174491" y="2948472"/>
              <a:ext cx="717670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41750">
                <a:spcBef>
                  <a:spcPts val="600"/>
                </a:spcBef>
                <a:buSzPct val="100000"/>
              </a:pPr>
              <a:r>
                <a:rPr lang="cs-CZ" sz="1600" b="1" dirty="0">
                  <a:solidFill>
                    <a:srgbClr val="313131"/>
                  </a:solidFill>
                </a:rPr>
                <a:t>1. Firma </a:t>
              </a:r>
              <a:r>
                <a:rPr lang="cs-CZ" b="1" dirty="0">
                  <a:solidFill>
                    <a:srgbClr val="313131"/>
                  </a:solidFill>
                </a:rPr>
                <a:t>bude</a:t>
              </a:r>
              <a:r>
                <a:rPr lang="cs-CZ" sz="1600" b="1" dirty="0">
                  <a:solidFill>
                    <a:srgbClr val="313131"/>
                  </a:solidFill>
                </a:rPr>
                <a:t> profitovat z …..</a:t>
              </a:r>
              <a:endParaRPr lang="cs-CZ" sz="1600" dirty="0">
                <a:solidFill>
                  <a:srgbClr val="313131"/>
                </a:solidFill>
              </a:endParaRP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1353706" y="3903247"/>
            <a:ext cx="7974957" cy="766651"/>
            <a:chOff x="376238" y="2751897"/>
            <a:chExt cx="7974957" cy="766651"/>
          </a:xfrm>
        </p:grpSpPr>
        <p:sp>
          <p:nvSpPr>
            <p:cNvPr id="27" name="Freeform 838"/>
            <p:cNvSpPr>
              <a:spLocks noChangeAspect="1" noEditPoints="1"/>
            </p:cNvSpPr>
            <p:nvPr/>
          </p:nvSpPr>
          <p:spPr bwMode="auto">
            <a:xfrm>
              <a:off x="376238" y="2751897"/>
              <a:ext cx="720000" cy="720000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rgbClr val="AAD03A"/>
            </a:solidFill>
            <a:ln>
              <a:solidFill>
                <a:srgbClr val="AAD03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10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9"/>
            <p:cNvCxnSpPr/>
            <p:nvPr/>
          </p:nvCxnSpPr>
          <p:spPr>
            <a:xfrm flipV="1">
              <a:off x="1174490" y="3501614"/>
              <a:ext cx="5127249" cy="16934"/>
            </a:xfrm>
            <a:prstGeom prst="line">
              <a:avLst/>
            </a:prstGeom>
            <a:ln w="19050">
              <a:solidFill>
                <a:srgbClr val="AAD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1"/>
            <p:cNvSpPr txBox="1"/>
            <p:nvPr/>
          </p:nvSpPr>
          <p:spPr>
            <a:xfrm>
              <a:off x="1174491" y="2948472"/>
              <a:ext cx="71767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41750">
                <a:spcBef>
                  <a:spcPts val="600"/>
                </a:spcBef>
                <a:buSzPct val="100000"/>
              </a:pPr>
              <a:r>
                <a:rPr lang="cs-CZ" sz="1600" b="1" dirty="0">
                  <a:solidFill>
                    <a:srgbClr val="313131"/>
                  </a:solidFill>
                </a:rPr>
                <a:t>2. Zaměření na XY přinese….</a:t>
              </a:r>
              <a:endParaRPr lang="cs-CZ" sz="1600" dirty="0">
                <a:solidFill>
                  <a:srgbClr val="313131"/>
                </a:solidFill>
              </a:endParaRPr>
            </a:p>
          </p:txBody>
        </p:sp>
      </p:grpSp>
      <p:grpSp>
        <p:nvGrpSpPr>
          <p:cNvPr id="30" name="Group 7"/>
          <p:cNvGrpSpPr/>
          <p:nvPr/>
        </p:nvGrpSpPr>
        <p:grpSpPr>
          <a:xfrm>
            <a:off x="1353706" y="5068294"/>
            <a:ext cx="7974957" cy="766651"/>
            <a:chOff x="376238" y="2751897"/>
            <a:chExt cx="7974957" cy="766651"/>
          </a:xfrm>
        </p:grpSpPr>
        <p:sp>
          <p:nvSpPr>
            <p:cNvPr id="31" name="Freeform 838"/>
            <p:cNvSpPr>
              <a:spLocks noChangeAspect="1" noEditPoints="1"/>
            </p:cNvSpPr>
            <p:nvPr/>
          </p:nvSpPr>
          <p:spPr bwMode="auto">
            <a:xfrm>
              <a:off x="376238" y="2751897"/>
              <a:ext cx="720000" cy="720000"/>
            </a:xfrm>
            <a:custGeom>
              <a:avLst/>
              <a:gdLst>
                <a:gd name="T0" fmla="*/ 309 w 512"/>
                <a:gd name="T1" fmla="*/ 213 h 512"/>
                <a:gd name="T2" fmla="*/ 394 w 512"/>
                <a:gd name="T3" fmla="*/ 213 h 512"/>
                <a:gd name="T4" fmla="*/ 394 w 512"/>
                <a:gd name="T5" fmla="*/ 298 h 512"/>
                <a:gd name="T6" fmla="*/ 309 w 512"/>
                <a:gd name="T7" fmla="*/ 298 h 512"/>
                <a:gd name="T8" fmla="*/ 298 w 512"/>
                <a:gd name="T9" fmla="*/ 309 h 512"/>
                <a:gd name="T10" fmla="*/ 298 w 512"/>
                <a:gd name="T11" fmla="*/ 394 h 512"/>
                <a:gd name="T12" fmla="*/ 213 w 512"/>
                <a:gd name="T13" fmla="*/ 394 h 512"/>
                <a:gd name="T14" fmla="*/ 213 w 512"/>
                <a:gd name="T15" fmla="*/ 309 h 512"/>
                <a:gd name="T16" fmla="*/ 202 w 512"/>
                <a:gd name="T17" fmla="*/ 298 h 512"/>
                <a:gd name="T18" fmla="*/ 117 w 512"/>
                <a:gd name="T19" fmla="*/ 298 h 512"/>
                <a:gd name="T20" fmla="*/ 117 w 512"/>
                <a:gd name="T21" fmla="*/ 213 h 512"/>
                <a:gd name="T22" fmla="*/ 202 w 512"/>
                <a:gd name="T23" fmla="*/ 213 h 512"/>
                <a:gd name="T24" fmla="*/ 213 w 512"/>
                <a:gd name="T25" fmla="*/ 202 h 512"/>
                <a:gd name="T26" fmla="*/ 213 w 512"/>
                <a:gd name="T27" fmla="*/ 117 h 512"/>
                <a:gd name="T28" fmla="*/ 298 w 512"/>
                <a:gd name="T29" fmla="*/ 117 h 512"/>
                <a:gd name="T30" fmla="*/ 298 w 512"/>
                <a:gd name="T31" fmla="*/ 202 h 512"/>
                <a:gd name="T32" fmla="*/ 309 w 512"/>
                <a:gd name="T33" fmla="*/ 213 h 512"/>
                <a:gd name="T34" fmla="*/ 512 w 512"/>
                <a:gd name="T35" fmla="*/ 256 h 512"/>
                <a:gd name="T36" fmla="*/ 256 w 512"/>
                <a:gd name="T37" fmla="*/ 512 h 512"/>
                <a:gd name="T38" fmla="*/ 0 w 512"/>
                <a:gd name="T39" fmla="*/ 256 h 512"/>
                <a:gd name="T40" fmla="*/ 256 w 512"/>
                <a:gd name="T41" fmla="*/ 0 h 512"/>
                <a:gd name="T42" fmla="*/ 512 w 512"/>
                <a:gd name="T43" fmla="*/ 256 h 512"/>
                <a:gd name="T44" fmla="*/ 416 w 512"/>
                <a:gd name="T45" fmla="*/ 202 h 512"/>
                <a:gd name="T46" fmla="*/ 405 w 512"/>
                <a:gd name="T47" fmla="*/ 192 h 512"/>
                <a:gd name="T48" fmla="*/ 320 w 512"/>
                <a:gd name="T49" fmla="*/ 192 h 512"/>
                <a:gd name="T50" fmla="*/ 320 w 512"/>
                <a:gd name="T51" fmla="*/ 106 h 512"/>
                <a:gd name="T52" fmla="*/ 309 w 512"/>
                <a:gd name="T53" fmla="*/ 96 h 512"/>
                <a:gd name="T54" fmla="*/ 202 w 512"/>
                <a:gd name="T55" fmla="*/ 96 h 512"/>
                <a:gd name="T56" fmla="*/ 192 w 512"/>
                <a:gd name="T57" fmla="*/ 106 h 512"/>
                <a:gd name="T58" fmla="*/ 192 w 512"/>
                <a:gd name="T59" fmla="*/ 192 h 512"/>
                <a:gd name="T60" fmla="*/ 106 w 512"/>
                <a:gd name="T61" fmla="*/ 192 h 512"/>
                <a:gd name="T62" fmla="*/ 96 w 512"/>
                <a:gd name="T63" fmla="*/ 202 h 512"/>
                <a:gd name="T64" fmla="*/ 96 w 512"/>
                <a:gd name="T65" fmla="*/ 309 h 512"/>
                <a:gd name="T66" fmla="*/ 106 w 512"/>
                <a:gd name="T67" fmla="*/ 320 h 512"/>
                <a:gd name="T68" fmla="*/ 192 w 512"/>
                <a:gd name="T69" fmla="*/ 320 h 512"/>
                <a:gd name="T70" fmla="*/ 192 w 512"/>
                <a:gd name="T71" fmla="*/ 405 h 512"/>
                <a:gd name="T72" fmla="*/ 202 w 512"/>
                <a:gd name="T73" fmla="*/ 416 h 512"/>
                <a:gd name="T74" fmla="*/ 309 w 512"/>
                <a:gd name="T75" fmla="*/ 416 h 512"/>
                <a:gd name="T76" fmla="*/ 320 w 512"/>
                <a:gd name="T77" fmla="*/ 405 h 512"/>
                <a:gd name="T78" fmla="*/ 320 w 512"/>
                <a:gd name="T79" fmla="*/ 320 h 512"/>
                <a:gd name="T80" fmla="*/ 405 w 512"/>
                <a:gd name="T81" fmla="*/ 320 h 512"/>
                <a:gd name="T82" fmla="*/ 416 w 512"/>
                <a:gd name="T83" fmla="*/ 309 h 512"/>
                <a:gd name="T84" fmla="*/ 416 w 512"/>
                <a:gd name="T85" fmla="*/ 20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09" y="213"/>
                  </a:moveTo>
                  <a:cubicBezTo>
                    <a:pt x="394" y="213"/>
                    <a:pt x="394" y="213"/>
                    <a:pt x="394" y="213"/>
                  </a:cubicBezTo>
                  <a:cubicBezTo>
                    <a:pt x="394" y="298"/>
                    <a:pt x="394" y="298"/>
                    <a:pt x="394" y="298"/>
                  </a:cubicBezTo>
                  <a:cubicBezTo>
                    <a:pt x="309" y="298"/>
                    <a:pt x="309" y="298"/>
                    <a:pt x="309" y="298"/>
                  </a:cubicBezTo>
                  <a:cubicBezTo>
                    <a:pt x="303" y="298"/>
                    <a:pt x="298" y="303"/>
                    <a:pt x="298" y="309"/>
                  </a:cubicBezTo>
                  <a:cubicBezTo>
                    <a:pt x="298" y="394"/>
                    <a:pt x="298" y="394"/>
                    <a:pt x="298" y="394"/>
                  </a:cubicBezTo>
                  <a:cubicBezTo>
                    <a:pt x="213" y="394"/>
                    <a:pt x="213" y="394"/>
                    <a:pt x="213" y="394"/>
                  </a:cubicBezTo>
                  <a:cubicBezTo>
                    <a:pt x="213" y="309"/>
                    <a:pt x="213" y="309"/>
                    <a:pt x="213" y="309"/>
                  </a:cubicBezTo>
                  <a:cubicBezTo>
                    <a:pt x="213" y="303"/>
                    <a:pt x="208" y="298"/>
                    <a:pt x="202" y="298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202" y="213"/>
                    <a:pt x="202" y="213"/>
                    <a:pt x="202" y="213"/>
                  </a:cubicBezTo>
                  <a:cubicBezTo>
                    <a:pt x="208" y="213"/>
                    <a:pt x="213" y="208"/>
                    <a:pt x="213" y="202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8"/>
                    <a:pt x="303" y="213"/>
                    <a:pt x="309" y="213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16" y="202"/>
                  </a:moveTo>
                  <a:cubicBezTo>
                    <a:pt x="416" y="196"/>
                    <a:pt x="411" y="192"/>
                    <a:pt x="405" y="192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06"/>
                    <a:pt x="320" y="106"/>
                    <a:pt x="320" y="106"/>
                  </a:cubicBezTo>
                  <a:cubicBezTo>
                    <a:pt x="320" y="100"/>
                    <a:pt x="315" y="96"/>
                    <a:pt x="309" y="96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6" y="96"/>
                    <a:pt x="192" y="100"/>
                    <a:pt x="192" y="106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06" y="192"/>
                    <a:pt x="106" y="192"/>
                    <a:pt x="106" y="192"/>
                  </a:cubicBezTo>
                  <a:cubicBezTo>
                    <a:pt x="100" y="192"/>
                    <a:pt x="96" y="196"/>
                    <a:pt x="96" y="202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96" y="315"/>
                    <a:pt x="100" y="320"/>
                    <a:pt x="106" y="320"/>
                  </a:cubicBezTo>
                  <a:cubicBezTo>
                    <a:pt x="192" y="320"/>
                    <a:pt x="192" y="320"/>
                    <a:pt x="192" y="320"/>
                  </a:cubicBezTo>
                  <a:cubicBezTo>
                    <a:pt x="192" y="405"/>
                    <a:pt x="192" y="405"/>
                    <a:pt x="192" y="405"/>
                  </a:cubicBezTo>
                  <a:cubicBezTo>
                    <a:pt x="192" y="411"/>
                    <a:pt x="196" y="416"/>
                    <a:pt x="202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5" y="416"/>
                    <a:pt x="320" y="411"/>
                    <a:pt x="320" y="405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405" y="320"/>
                    <a:pt x="405" y="320"/>
                    <a:pt x="405" y="320"/>
                  </a:cubicBezTo>
                  <a:cubicBezTo>
                    <a:pt x="411" y="320"/>
                    <a:pt x="416" y="315"/>
                    <a:pt x="416" y="309"/>
                  </a:cubicBezTo>
                  <a:lnTo>
                    <a:pt x="416" y="202"/>
                  </a:lnTo>
                  <a:close/>
                </a:path>
              </a:pathLst>
            </a:custGeom>
            <a:solidFill>
              <a:srgbClr val="AAD03A"/>
            </a:solidFill>
            <a:ln>
              <a:solidFill>
                <a:srgbClr val="AAD03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110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29"/>
            <p:cNvCxnSpPr/>
            <p:nvPr/>
          </p:nvCxnSpPr>
          <p:spPr>
            <a:xfrm flipV="1">
              <a:off x="1174490" y="3501614"/>
              <a:ext cx="5127249" cy="16934"/>
            </a:xfrm>
            <a:prstGeom prst="line">
              <a:avLst/>
            </a:prstGeom>
            <a:ln w="19050">
              <a:solidFill>
                <a:srgbClr val="AAD0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1"/>
            <p:cNvSpPr txBox="1"/>
            <p:nvPr/>
          </p:nvSpPr>
          <p:spPr>
            <a:xfrm>
              <a:off x="1174491" y="2948472"/>
              <a:ext cx="717670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41750">
                <a:spcBef>
                  <a:spcPts val="600"/>
                </a:spcBef>
                <a:buSzPct val="100000"/>
              </a:pPr>
              <a:r>
                <a:rPr lang="cs-CZ" sz="1600" b="1" dirty="0">
                  <a:solidFill>
                    <a:srgbClr val="313131"/>
                  </a:solidFill>
                </a:rPr>
                <a:t>3. Z ekonomického hlediska znamená zvýšení o XY % dopad na produktivitu XX %.... </a:t>
              </a:r>
              <a:endParaRPr lang="cs-CZ" sz="1600" dirty="0">
                <a:solidFill>
                  <a:srgbClr val="313131"/>
                </a:solidFill>
              </a:endParaRP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3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301748" y="6176964"/>
            <a:ext cx="1737603" cy="365125"/>
          </a:xfrm>
        </p:spPr>
        <p:txBody>
          <a:bodyPr/>
          <a:lstStyle/>
          <a:p>
            <a:pPr algn="r"/>
            <a:r>
              <a:rPr lang="cs-CZ" sz="800" smtClean="0">
                <a:latin typeface="Verdana" panose="020B0604030504040204" pitchFamily="34" charset="0"/>
                <a:ea typeface="Verdana" panose="020B0604030504040204" pitchFamily="34" charset="0"/>
              </a:rPr>
              <a:t>Vzorová prezentace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128115" y="6176964"/>
            <a:ext cx="335604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Group 7"/>
          <p:cNvGrpSpPr/>
          <p:nvPr/>
        </p:nvGrpSpPr>
        <p:grpSpPr>
          <a:xfrm>
            <a:off x="576000" y="2592945"/>
            <a:ext cx="8260903" cy="2640623"/>
            <a:chOff x="376238" y="3291326"/>
            <a:chExt cx="8260903" cy="2640623"/>
          </a:xfrm>
        </p:grpSpPr>
        <p:grpSp>
          <p:nvGrpSpPr>
            <p:cNvPr id="29" name="Group 979"/>
            <p:cNvGrpSpPr>
              <a:grpSpLocks noChangeAspect="1"/>
            </p:cNvGrpSpPr>
            <p:nvPr/>
          </p:nvGrpSpPr>
          <p:grpSpPr bwMode="auto">
            <a:xfrm>
              <a:off x="540049" y="3393783"/>
              <a:ext cx="367631" cy="368712"/>
              <a:chOff x="2032" y="4237"/>
              <a:chExt cx="340" cy="341"/>
            </a:xfrm>
            <a:solidFill>
              <a:schemeClr val="accent5"/>
            </a:solidFill>
          </p:grpSpPr>
          <p:sp>
            <p:nvSpPr>
              <p:cNvPr id="57" name="Freeform 980"/>
              <p:cNvSpPr>
                <a:spLocks noEditPoints="1"/>
              </p:cNvSpPr>
              <p:nvPr/>
            </p:nvSpPr>
            <p:spPr bwMode="auto">
              <a:xfrm>
                <a:off x="2032" y="4237"/>
                <a:ext cx="340" cy="34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58" name="Freeform 981"/>
              <p:cNvSpPr>
                <a:spLocks/>
              </p:cNvSpPr>
              <p:nvPr/>
            </p:nvSpPr>
            <p:spPr bwMode="auto">
              <a:xfrm>
                <a:off x="2110" y="4471"/>
                <a:ext cx="99" cy="14"/>
              </a:xfrm>
              <a:custGeom>
                <a:avLst/>
                <a:gdLst>
                  <a:gd name="T0" fmla="*/ 139 w 149"/>
                  <a:gd name="T1" fmla="*/ 0 h 21"/>
                  <a:gd name="T2" fmla="*/ 11 w 149"/>
                  <a:gd name="T3" fmla="*/ 0 h 21"/>
                  <a:gd name="T4" fmla="*/ 0 w 149"/>
                  <a:gd name="T5" fmla="*/ 10 h 21"/>
                  <a:gd name="T6" fmla="*/ 11 w 149"/>
                  <a:gd name="T7" fmla="*/ 21 h 21"/>
                  <a:gd name="T8" fmla="*/ 139 w 149"/>
                  <a:gd name="T9" fmla="*/ 21 h 21"/>
                  <a:gd name="T10" fmla="*/ 149 w 149"/>
                  <a:gd name="T11" fmla="*/ 10 h 21"/>
                  <a:gd name="T12" fmla="*/ 139 w 14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1">
                    <a:moveTo>
                      <a:pt x="139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5" y="21"/>
                      <a:pt x="149" y="16"/>
                      <a:pt x="149" y="10"/>
                    </a:cubicBezTo>
                    <a:cubicBezTo>
                      <a:pt x="149" y="4"/>
                      <a:pt x="145" y="0"/>
                      <a:pt x="139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59" name="Freeform 982"/>
              <p:cNvSpPr>
                <a:spLocks noEditPoints="1"/>
              </p:cNvSpPr>
              <p:nvPr/>
            </p:nvSpPr>
            <p:spPr bwMode="auto">
              <a:xfrm>
                <a:off x="2130" y="4320"/>
                <a:ext cx="164" cy="165"/>
              </a:xfrm>
              <a:custGeom>
                <a:avLst/>
                <a:gdLst>
                  <a:gd name="T0" fmla="*/ 244 w 248"/>
                  <a:gd name="T1" fmla="*/ 230 h 248"/>
                  <a:gd name="T2" fmla="*/ 148 w 248"/>
                  <a:gd name="T3" fmla="*/ 132 h 248"/>
                  <a:gd name="T4" fmla="*/ 148 w 248"/>
                  <a:gd name="T5" fmla="*/ 132 h 248"/>
                  <a:gd name="T6" fmla="*/ 185 w 248"/>
                  <a:gd name="T7" fmla="*/ 95 h 248"/>
                  <a:gd name="T8" fmla="*/ 193 w 248"/>
                  <a:gd name="T9" fmla="*/ 98 h 248"/>
                  <a:gd name="T10" fmla="*/ 200 w 248"/>
                  <a:gd name="T11" fmla="*/ 95 h 248"/>
                  <a:gd name="T12" fmla="*/ 200 w 248"/>
                  <a:gd name="T13" fmla="*/ 79 h 248"/>
                  <a:gd name="T14" fmla="*/ 125 w 248"/>
                  <a:gd name="T15" fmla="*/ 4 h 248"/>
                  <a:gd name="T16" fmla="*/ 110 w 248"/>
                  <a:gd name="T17" fmla="*/ 4 h 248"/>
                  <a:gd name="T18" fmla="*/ 110 w 248"/>
                  <a:gd name="T19" fmla="*/ 19 h 248"/>
                  <a:gd name="T20" fmla="*/ 19 w 248"/>
                  <a:gd name="T21" fmla="*/ 110 h 248"/>
                  <a:gd name="T22" fmla="*/ 4 w 248"/>
                  <a:gd name="T23" fmla="*/ 110 h 248"/>
                  <a:gd name="T24" fmla="*/ 4 w 248"/>
                  <a:gd name="T25" fmla="*/ 125 h 248"/>
                  <a:gd name="T26" fmla="*/ 80 w 248"/>
                  <a:gd name="T27" fmla="*/ 200 h 248"/>
                  <a:gd name="T28" fmla="*/ 87 w 248"/>
                  <a:gd name="T29" fmla="*/ 203 h 248"/>
                  <a:gd name="T30" fmla="*/ 95 w 248"/>
                  <a:gd name="T31" fmla="*/ 200 h 248"/>
                  <a:gd name="T32" fmla="*/ 95 w 248"/>
                  <a:gd name="T33" fmla="*/ 185 h 248"/>
                  <a:gd name="T34" fmla="*/ 95 w 248"/>
                  <a:gd name="T35" fmla="*/ 185 h 248"/>
                  <a:gd name="T36" fmla="*/ 132 w 248"/>
                  <a:gd name="T37" fmla="*/ 147 h 248"/>
                  <a:gd name="T38" fmla="*/ 229 w 248"/>
                  <a:gd name="T39" fmla="*/ 245 h 248"/>
                  <a:gd name="T40" fmla="*/ 237 w 248"/>
                  <a:gd name="T41" fmla="*/ 248 h 248"/>
                  <a:gd name="T42" fmla="*/ 244 w 248"/>
                  <a:gd name="T43" fmla="*/ 245 h 248"/>
                  <a:gd name="T44" fmla="*/ 244 w 248"/>
                  <a:gd name="T45" fmla="*/ 230 h 248"/>
                  <a:gd name="T46" fmla="*/ 34 w 248"/>
                  <a:gd name="T47" fmla="*/ 125 h 248"/>
                  <a:gd name="T48" fmla="*/ 125 w 248"/>
                  <a:gd name="T49" fmla="*/ 34 h 248"/>
                  <a:gd name="T50" fmla="*/ 170 w 248"/>
                  <a:gd name="T51" fmla="*/ 79 h 248"/>
                  <a:gd name="T52" fmla="*/ 80 w 248"/>
                  <a:gd name="T53" fmla="*/ 170 h 248"/>
                  <a:gd name="T54" fmla="*/ 34 w 248"/>
                  <a:gd name="T55" fmla="*/ 12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8" h="248">
                    <a:moveTo>
                      <a:pt x="244" y="230"/>
                    </a:move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7" y="97"/>
                      <a:pt x="190" y="98"/>
                      <a:pt x="193" y="98"/>
                    </a:cubicBezTo>
                    <a:cubicBezTo>
                      <a:pt x="196" y="98"/>
                      <a:pt x="198" y="97"/>
                      <a:pt x="200" y="95"/>
                    </a:cubicBezTo>
                    <a:cubicBezTo>
                      <a:pt x="205" y="90"/>
                      <a:pt x="205" y="84"/>
                      <a:pt x="200" y="79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1" y="0"/>
                      <a:pt x="114" y="0"/>
                      <a:pt x="110" y="4"/>
                    </a:cubicBezTo>
                    <a:cubicBezTo>
                      <a:pt x="106" y="8"/>
                      <a:pt x="106" y="15"/>
                      <a:pt x="110" y="19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5" y="105"/>
                      <a:pt x="8" y="105"/>
                      <a:pt x="4" y="110"/>
                    </a:cubicBezTo>
                    <a:cubicBezTo>
                      <a:pt x="0" y="114"/>
                      <a:pt x="0" y="121"/>
                      <a:pt x="4" y="125"/>
                    </a:cubicBezTo>
                    <a:cubicBezTo>
                      <a:pt x="80" y="200"/>
                      <a:pt x="80" y="200"/>
                      <a:pt x="80" y="200"/>
                    </a:cubicBezTo>
                    <a:cubicBezTo>
                      <a:pt x="82" y="202"/>
                      <a:pt x="84" y="203"/>
                      <a:pt x="87" y="203"/>
                    </a:cubicBezTo>
                    <a:cubicBezTo>
                      <a:pt x="90" y="203"/>
                      <a:pt x="93" y="202"/>
                      <a:pt x="95" y="200"/>
                    </a:cubicBezTo>
                    <a:cubicBezTo>
                      <a:pt x="99" y="196"/>
                      <a:pt x="99" y="189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132" y="147"/>
                      <a:pt x="132" y="147"/>
                      <a:pt x="132" y="147"/>
                    </a:cubicBezTo>
                    <a:cubicBezTo>
                      <a:pt x="229" y="245"/>
                      <a:pt x="229" y="245"/>
                      <a:pt x="229" y="245"/>
                    </a:cubicBezTo>
                    <a:cubicBezTo>
                      <a:pt x="231" y="247"/>
                      <a:pt x="234" y="248"/>
                      <a:pt x="237" y="248"/>
                    </a:cubicBezTo>
                    <a:cubicBezTo>
                      <a:pt x="239" y="248"/>
                      <a:pt x="242" y="247"/>
                      <a:pt x="244" y="245"/>
                    </a:cubicBezTo>
                    <a:cubicBezTo>
                      <a:pt x="248" y="241"/>
                      <a:pt x="248" y="234"/>
                      <a:pt x="244" y="230"/>
                    </a:cubicBezTo>
                    <a:close/>
                    <a:moveTo>
                      <a:pt x="34" y="125"/>
                    </a:moveTo>
                    <a:cubicBezTo>
                      <a:pt x="125" y="34"/>
                      <a:pt x="125" y="34"/>
                      <a:pt x="125" y="34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80" y="170"/>
                      <a:pt x="80" y="170"/>
                      <a:pt x="80" y="170"/>
                    </a:cubicBezTo>
                    <a:lnTo>
                      <a:pt x="34" y="125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</p:grpSp>
        <p:sp>
          <p:nvSpPr>
            <p:cNvPr id="30" name="Content Placeholder 4"/>
            <p:cNvSpPr txBox="1">
              <a:spLocks/>
            </p:cNvSpPr>
            <p:nvPr/>
          </p:nvSpPr>
          <p:spPr>
            <a:xfrm>
              <a:off x="1151866" y="3497258"/>
              <a:ext cx="4734259" cy="2301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 typeface="Arial" panose="020B0604020202020204" pitchFamily="34" charset="0"/>
                <a:buNone/>
                <a:tabLst>
                  <a:tab pos="5029200" algn="r"/>
                </a:tabLst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/>
                <a:buNone/>
                <a:tabLst>
                  <a:tab pos="5029200" algn="r"/>
                </a:tabLst>
                <a:defRPr lang="en-US"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tabLst>
                  <a:tab pos="5029200" algn="r"/>
                </a:tabLst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2800" indent="-1764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Práce přinesla…..</a:t>
              </a:r>
            </a:p>
          </p:txBody>
        </p:sp>
        <p:grpSp>
          <p:nvGrpSpPr>
            <p:cNvPr id="31" name="Group 592"/>
            <p:cNvGrpSpPr>
              <a:grpSpLocks noChangeAspect="1"/>
            </p:cNvGrpSpPr>
            <p:nvPr/>
          </p:nvGrpSpPr>
          <p:grpSpPr bwMode="auto">
            <a:xfrm>
              <a:off x="546543" y="4067011"/>
              <a:ext cx="367982" cy="369064"/>
              <a:chOff x="2968" y="2770"/>
              <a:chExt cx="340" cy="341"/>
            </a:xfrm>
            <a:solidFill>
              <a:schemeClr val="accent5"/>
            </a:solidFill>
          </p:grpSpPr>
          <p:sp>
            <p:nvSpPr>
              <p:cNvPr id="55" name="Freeform 593"/>
              <p:cNvSpPr>
                <a:spLocks noEditPoints="1"/>
              </p:cNvSpPr>
              <p:nvPr/>
            </p:nvSpPr>
            <p:spPr bwMode="auto">
              <a:xfrm>
                <a:off x="2968" y="2770"/>
                <a:ext cx="340" cy="34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AAD03A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56" name="Freeform 594"/>
              <p:cNvSpPr>
                <a:spLocks noEditPoints="1"/>
              </p:cNvSpPr>
              <p:nvPr/>
            </p:nvSpPr>
            <p:spPr bwMode="auto">
              <a:xfrm>
                <a:off x="3038" y="2848"/>
                <a:ext cx="199" cy="171"/>
              </a:xfrm>
              <a:custGeom>
                <a:avLst/>
                <a:gdLst>
                  <a:gd name="T0" fmla="*/ 292 w 299"/>
                  <a:gd name="T1" fmla="*/ 22 h 257"/>
                  <a:gd name="T2" fmla="*/ 150 w 299"/>
                  <a:gd name="T3" fmla="*/ 21 h 257"/>
                  <a:gd name="T4" fmla="*/ 8 w 299"/>
                  <a:gd name="T5" fmla="*/ 22 h 257"/>
                  <a:gd name="T6" fmla="*/ 0 w 299"/>
                  <a:gd name="T7" fmla="*/ 32 h 257"/>
                  <a:gd name="T8" fmla="*/ 0 w 299"/>
                  <a:gd name="T9" fmla="*/ 245 h 257"/>
                  <a:gd name="T10" fmla="*/ 5 w 299"/>
                  <a:gd name="T11" fmla="*/ 254 h 257"/>
                  <a:gd name="T12" fmla="*/ 15 w 299"/>
                  <a:gd name="T13" fmla="*/ 255 h 257"/>
                  <a:gd name="T14" fmla="*/ 147 w 299"/>
                  <a:gd name="T15" fmla="*/ 256 h 257"/>
                  <a:gd name="T16" fmla="*/ 150 w 299"/>
                  <a:gd name="T17" fmla="*/ 256 h 257"/>
                  <a:gd name="T18" fmla="*/ 154 w 299"/>
                  <a:gd name="T19" fmla="*/ 255 h 257"/>
                  <a:gd name="T20" fmla="*/ 154 w 299"/>
                  <a:gd name="T21" fmla="*/ 255 h 257"/>
                  <a:gd name="T22" fmla="*/ 285 w 299"/>
                  <a:gd name="T23" fmla="*/ 256 h 257"/>
                  <a:gd name="T24" fmla="*/ 295 w 299"/>
                  <a:gd name="T25" fmla="*/ 254 h 257"/>
                  <a:gd name="T26" fmla="*/ 299 w 299"/>
                  <a:gd name="T27" fmla="*/ 245 h 257"/>
                  <a:gd name="T28" fmla="*/ 299 w 299"/>
                  <a:gd name="T29" fmla="*/ 32 h 257"/>
                  <a:gd name="T30" fmla="*/ 292 w 299"/>
                  <a:gd name="T31" fmla="*/ 22 h 257"/>
                  <a:gd name="T32" fmla="*/ 22 w 299"/>
                  <a:gd name="T33" fmla="*/ 231 h 257"/>
                  <a:gd name="T34" fmla="*/ 22 w 299"/>
                  <a:gd name="T35" fmla="*/ 40 h 257"/>
                  <a:gd name="T36" fmla="*/ 139 w 299"/>
                  <a:gd name="T37" fmla="*/ 40 h 257"/>
                  <a:gd name="T38" fmla="*/ 139 w 299"/>
                  <a:gd name="T39" fmla="*/ 232 h 257"/>
                  <a:gd name="T40" fmla="*/ 22 w 299"/>
                  <a:gd name="T41" fmla="*/ 231 h 257"/>
                  <a:gd name="T42" fmla="*/ 278 w 299"/>
                  <a:gd name="T43" fmla="*/ 232 h 257"/>
                  <a:gd name="T44" fmla="*/ 160 w 299"/>
                  <a:gd name="T45" fmla="*/ 231 h 257"/>
                  <a:gd name="T46" fmla="*/ 160 w 299"/>
                  <a:gd name="T47" fmla="*/ 40 h 257"/>
                  <a:gd name="T48" fmla="*/ 278 w 299"/>
                  <a:gd name="T49" fmla="*/ 40 h 257"/>
                  <a:gd name="T50" fmla="*/ 278 w 299"/>
                  <a:gd name="T51" fmla="*/ 23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257">
                    <a:moveTo>
                      <a:pt x="292" y="22"/>
                    </a:moveTo>
                    <a:cubicBezTo>
                      <a:pt x="289" y="21"/>
                      <a:pt x="228" y="0"/>
                      <a:pt x="150" y="21"/>
                    </a:cubicBezTo>
                    <a:cubicBezTo>
                      <a:pt x="137" y="16"/>
                      <a:pt x="85" y="3"/>
                      <a:pt x="8" y="22"/>
                    </a:cubicBezTo>
                    <a:cubicBezTo>
                      <a:pt x="4" y="23"/>
                      <a:pt x="0" y="27"/>
                      <a:pt x="0" y="32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9"/>
                      <a:pt x="2" y="252"/>
                      <a:pt x="5" y="254"/>
                    </a:cubicBezTo>
                    <a:cubicBezTo>
                      <a:pt x="8" y="256"/>
                      <a:pt x="12" y="257"/>
                      <a:pt x="15" y="255"/>
                    </a:cubicBezTo>
                    <a:cubicBezTo>
                      <a:pt x="16" y="255"/>
                      <a:pt x="72" y="233"/>
                      <a:pt x="147" y="256"/>
                    </a:cubicBezTo>
                    <a:cubicBezTo>
                      <a:pt x="148" y="256"/>
                      <a:pt x="149" y="256"/>
                      <a:pt x="150" y="256"/>
                    </a:cubicBezTo>
                    <a:cubicBezTo>
                      <a:pt x="151" y="256"/>
                      <a:pt x="153" y="256"/>
                      <a:pt x="154" y="255"/>
                    </a:cubicBezTo>
                    <a:cubicBezTo>
                      <a:pt x="154" y="255"/>
                      <a:pt x="154" y="255"/>
                      <a:pt x="154" y="255"/>
                    </a:cubicBezTo>
                    <a:cubicBezTo>
                      <a:pt x="155" y="255"/>
                      <a:pt x="205" y="233"/>
                      <a:pt x="285" y="256"/>
                    </a:cubicBezTo>
                    <a:cubicBezTo>
                      <a:pt x="289" y="256"/>
                      <a:pt x="292" y="256"/>
                      <a:pt x="295" y="254"/>
                    </a:cubicBezTo>
                    <a:cubicBezTo>
                      <a:pt x="297" y="252"/>
                      <a:pt x="299" y="249"/>
                      <a:pt x="299" y="245"/>
                    </a:cubicBezTo>
                    <a:cubicBezTo>
                      <a:pt x="299" y="32"/>
                      <a:pt x="299" y="32"/>
                      <a:pt x="299" y="32"/>
                    </a:cubicBezTo>
                    <a:cubicBezTo>
                      <a:pt x="299" y="27"/>
                      <a:pt x="296" y="23"/>
                      <a:pt x="292" y="22"/>
                    </a:cubicBezTo>
                    <a:close/>
                    <a:moveTo>
                      <a:pt x="22" y="231"/>
                    </a:moveTo>
                    <a:cubicBezTo>
                      <a:pt x="22" y="40"/>
                      <a:pt x="22" y="40"/>
                      <a:pt x="22" y="40"/>
                    </a:cubicBezTo>
                    <a:cubicBezTo>
                      <a:pt x="81" y="27"/>
                      <a:pt x="123" y="36"/>
                      <a:pt x="139" y="40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86" y="219"/>
                      <a:pt x="43" y="225"/>
                      <a:pt x="22" y="231"/>
                    </a:cubicBezTo>
                    <a:close/>
                    <a:moveTo>
                      <a:pt x="278" y="232"/>
                    </a:moveTo>
                    <a:cubicBezTo>
                      <a:pt x="222" y="218"/>
                      <a:pt x="181" y="225"/>
                      <a:pt x="160" y="231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215" y="27"/>
                      <a:pt x="261" y="36"/>
                      <a:pt x="278" y="40"/>
                    </a:cubicBezTo>
                    <a:lnTo>
                      <a:pt x="278" y="232"/>
                    </a:lnTo>
                    <a:close/>
                  </a:path>
                </a:pathLst>
              </a:custGeom>
              <a:grpFill/>
              <a:ln>
                <a:solidFill>
                  <a:srgbClr val="AAD03A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</p:grpSp>
        <p:sp>
          <p:nvSpPr>
            <p:cNvPr id="34" name="Content Placeholder 4"/>
            <p:cNvSpPr txBox="1">
              <a:spLocks/>
            </p:cNvSpPr>
            <p:nvPr/>
          </p:nvSpPr>
          <p:spPr>
            <a:xfrm>
              <a:off x="1151866" y="4183272"/>
              <a:ext cx="7485275" cy="71427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 typeface="Arial" panose="020B0604020202020204" pitchFamily="34" charset="0"/>
                <a:buNone/>
                <a:tabLst>
                  <a:tab pos="5029200" algn="r"/>
                </a:tabLst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/>
                <a:buNone/>
                <a:tabLst>
                  <a:tab pos="5029200" algn="r"/>
                </a:tabLst>
                <a:defRPr lang="en-US"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tabLst>
                  <a:tab pos="5029200" algn="r"/>
                </a:tabLst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2800" indent="-1764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Novým řešením je….</a:t>
              </a:r>
            </a:p>
          </p:txBody>
        </p:sp>
        <p:grpSp>
          <p:nvGrpSpPr>
            <p:cNvPr id="35" name="Group 112"/>
            <p:cNvGrpSpPr>
              <a:grpSpLocks noChangeAspect="1"/>
            </p:cNvGrpSpPr>
            <p:nvPr/>
          </p:nvGrpSpPr>
          <p:grpSpPr bwMode="auto">
            <a:xfrm>
              <a:off x="546561" y="4852501"/>
              <a:ext cx="369021" cy="369021"/>
              <a:chOff x="1163" y="440"/>
              <a:chExt cx="340" cy="340"/>
            </a:xfrm>
            <a:solidFill>
              <a:schemeClr val="accent5"/>
            </a:solidFill>
          </p:grpSpPr>
          <p:sp>
            <p:nvSpPr>
              <p:cNvPr id="53" name="Freeform 113"/>
              <p:cNvSpPr>
                <a:spLocks noEditPoints="1"/>
              </p:cNvSpPr>
              <p:nvPr/>
            </p:nvSpPr>
            <p:spPr bwMode="auto">
              <a:xfrm>
                <a:off x="1163" y="440"/>
                <a:ext cx="340" cy="340"/>
              </a:xfrm>
              <a:custGeom>
                <a:avLst/>
                <a:gdLst>
                  <a:gd name="T0" fmla="*/ 256 w 512"/>
                  <a:gd name="T1" fmla="*/ 22 h 512"/>
                  <a:gd name="T2" fmla="*/ 491 w 512"/>
                  <a:gd name="T3" fmla="*/ 256 h 512"/>
                  <a:gd name="T4" fmla="*/ 256 w 512"/>
                  <a:gd name="T5" fmla="*/ 491 h 512"/>
                  <a:gd name="T6" fmla="*/ 21 w 512"/>
                  <a:gd name="T7" fmla="*/ 256 h 512"/>
                  <a:gd name="T8" fmla="*/ 256 w 512"/>
                  <a:gd name="T9" fmla="*/ 22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2"/>
                    </a:moveTo>
                    <a:cubicBezTo>
                      <a:pt x="385" y="22"/>
                      <a:pt x="491" y="127"/>
                      <a:pt x="491" y="256"/>
                    </a:cubicBezTo>
                    <a:cubicBezTo>
                      <a:pt x="491" y="386"/>
                      <a:pt x="385" y="491"/>
                      <a:pt x="256" y="491"/>
                    </a:cubicBezTo>
                    <a:cubicBezTo>
                      <a:pt x="127" y="491"/>
                      <a:pt x="21" y="386"/>
                      <a:pt x="21" y="256"/>
                    </a:cubicBezTo>
                    <a:cubicBezTo>
                      <a:pt x="21" y="127"/>
                      <a:pt x="127" y="22"/>
                      <a:pt x="256" y="22"/>
                    </a:cubicBezTo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solidFill>
                  <a:srgbClr val="2388A9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  <p:sp>
            <p:nvSpPr>
              <p:cNvPr id="54" name="Freeform 114"/>
              <p:cNvSpPr>
                <a:spLocks noEditPoints="1"/>
              </p:cNvSpPr>
              <p:nvPr/>
            </p:nvSpPr>
            <p:spPr bwMode="auto">
              <a:xfrm>
                <a:off x="1227" y="504"/>
                <a:ext cx="212" cy="177"/>
              </a:xfrm>
              <a:custGeom>
                <a:avLst/>
                <a:gdLst>
                  <a:gd name="T0" fmla="*/ 288 w 320"/>
                  <a:gd name="T1" fmla="*/ 203 h 267"/>
                  <a:gd name="T2" fmla="*/ 277 w 320"/>
                  <a:gd name="T3" fmla="*/ 128 h 267"/>
                  <a:gd name="T4" fmla="*/ 171 w 320"/>
                  <a:gd name="T5" fmla="*/ 75 h 267"/>
                  <a:gd name="T6" fmla="*/ 203 w 320"/>
                  <a:gd name="T7" fmla="*/ 64 h 267"/>
                  <a:gd name="T8" fmla="*/ 192 w 320"/>
                  <a:gd name="T9" fmla="*/ 0 h 267"/>
                  <a:gd name="T10" fmla="*/ 117 w 320"/>
                  <a:gd name="T11" fmla="*/ 11 h 267"/>
                  <a:gd name="T12" fmla="*/ 128 w 320"/>
                  <a:gd name="T13" fmla="*/ 75 h 267"/>
                  <a:gd name="T14" fmla="*/ 149 w 320"/>
                  <a:gd name="T15" fmla="*/ 128 h 267"/>
                  <a:gd name="T16" fmla="*/ 32 w 320"/>
                  <a:gd name="T17" fmla="*/ 139 h 267"/>
                  <a:gd name="T18" fmla="*/ 11 w 320"/>
                  <a:gd name="T19" fmla="*/ 203 h 267"/>
                  <a:gd name="T20" fmla="*/ 0 w 320"/>
                  <a:gd name="T21" fmla="*/ 256 h 267"/>
                  <a:gd name="T22" fmla="*/ 75 w 320"/>
                  <a:gd name="T23" fmla="*/ 267 h 267"/>
                  <a:gd name="T24" fmla="*/ 85 w 320"/>
                  <a:gd name="T25" fmla="*/ 214 h 267"/>
                  <a:gd name="T26" fmla="*/ 53 w 320"/>
                  <a:gd name="T27" fmla="*/ 203 h 267"/>
                  <a:gd name="T28" fmla="*/ 149 w 320"/>
                  <a:gd name="T29" fmla="*/ 150 h 267"/>
                  <a:gd name="T30" fmla="*/ 128 w 320"/>
                  <a:gd name="T31" fmla="*/ 203 h 267"/>
                  <a:gd name="T32" fmla="*/ 117 w 320"/>
                  <a:gd name="T33" fmla="*/ 256 h 267"/>
                  <a:gd name="T34" fmla="*/ 192 w 320"/>
                  <a:gd name="T35" fmla="*/ 267 h 267"/>
                  <a:gd name="T36" fmla="*/ 203 w 320"/>
                  <a:gd name="T37" fmla="*/ 214 h 267"/>
                  <a:gd name="T38" fmla="*/ 171 w 320"/>
                  <a:gd name="T39" fmla="*/ 203 h 267"/>
                  <a:gd name="T40" fmla="*/ 267 w 320"/>
                  <a:gd name="T41" fmla="*/ 150 h 267"/>
                  <a:gd name="T42" fmla="*/ 245 w 320"/>
                  <a:gd name="T43" fmla="*/ 203 h 267"/>
                  <a:gd name="T44" fmla="*/ 235 w 320"/>
                  <a:gd name="T45" fmla="*/ 256 h 267"/>
                  <a:gd name="T46" fmla="*/ 309 w 320"/>
                  <a:gd name="T47" fmla="*/ 267 h 267"/>
                  <a:gd name="T48" fmla="*/ 320 w 320"/>
                  <a:gd name="T49" fmla="*/ 214 h 267"/>
                  <a:gd name="T50" fmla="*/ 139 w 320"/>
                  <a:gd name="T51" fmla="*/ 22 h 267"/>
                  <a:gd name="T52" fmla="*/ 181 w 320"/>
                  <a:gd name="T53" fmla="*/ 54 h 267"/>
                  <a:gd name="T54" fmla="*/ 139 w 320"/>
                  <a:gd name="T55" fmla="*/ 22 h 267"/>
                  <a:gd name="T56" fmla="*/ 21 w 320"/>
                  <a:gd name="T57" fmla="*/ 246 h 267"/>
                  <a:gd name="T58" fmla="*/ 64 w 320"/>
                  <a:gd name="T59" fmla="*/ 224 h 267"/>
                  <a:gd name="T60" fmla="*/ 181 w 320"/>
                  <a:gd name="T61" fmla="*/ 246 h 267"/>
                  <a:gd name="T62" fmla="*/ 139 w 320"/>
                  <a:gd name="T63" fmla="*/ 224 h 267"/>
                  <a:gd name="T64" fmla="*/ 181 w 320"/>
                  <a:gd name="T65" fmla="*/ 246 h 267"/>
                  <a:gd name="T66" fmla="*/ 256 w 320"/>
                  <a:gd name="T67" fmla="*/ 246 h 267"/>
                  <a:gd name="T68" fmla="*/ 299 w 320"/>
                  <a:gd name="T69" fmla="*/ 22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267">
                    <a:moveTo>
                      <a:pt x="309" y="203"/>
                    </a:moveTo>
                    <a:cubicBezTo>
                      <a:pt x="288" y="203"/>
                      <a:pt x="288" y="203"/>
                      <a:pt x="288" y="203"/>
                    </a:cubicBezTo>
                    <a:cubicBezTo>
                      <a:pt x="288" y="139"/>
                      <a:pt x="288" y="139"/>
                      <a:pt x="288" y="139"/>
                    </a:cubicBezTo>
                    <a:cubicBezTo>
                      <a:pt x="288" y="133"/>
                      <a:pt x="283" y="128"/>
                      <a:pt x="277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75"/>
                      <a:pt x="171" y="75"/>
                      <a:pt x="171" y="75"/>
                    </a:cubicBezTo>
                    <a:cubicBezTo>
                      <a:pt x="192" y="75"/>
                      <a:pt x="192" y="75"/>
                      <a:pt x="192" y="75"/>
                    </a:cubicBezTo>
                    <a:cubicBezTo>
                      <a:pt x="198" y="75"/>
                      <a:pt x="203" y="70"/>
                      <a:pt x="203" y="64"/>
                    </a:cubicBezTo>
                    <a:cubicBezTo>
                      <a:pt x="203" y="11"/>
                      <a:pt x="203" y="11"/>
                      <a:pt x="203" y="11"/>
                    </a:cubicBezTo>
                    <a:cubicBezTo>
                      <a:pt x="203" y="5"/>
                      <a:pt x="198" y="0"/>
                      <a:pt x="192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2" y="0"/>
                      <a:pt x="117" y="5"/>
                      <a:pt x="117" y="11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7" y="70"/>
                      <a:pt x="122" y="75"/>
                      <a:pt x="128" y="75"/>
                    </a:cubicBezTo>
                    <a:cubicBezTo>
                      <a:pt x="149" y="75"/>
                      <a:pt x="149" y="75"/>
                      <a:pt x="149" y="75"/>
                    </a:cubicBezTo>
                    <a:cubicBezTo>
                      <a:pt x="149" y="128"/>
                      <a:pt x="149" y="128"/>
                      <a:pt x="149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37" y="128"/>
                      <a:pt x="32" y="133"/>
                      <a:pt x="32" y="139"/>
                    </a:cubicBezTo>
                    <a:cubicBezTo>
                      <a:pt x="32" y="203"/>
                      <a:pt x="32" y="203"/>
                      <a:pt x="32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5" y="203"/>
                      <a:pt x="0" y="208"/>
                      <a:pt x="0" y="214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5" y="267"/>
                      <a:pt x="11" y="267"/>
                    </a:cubicBezTo>
                    <a:cubicBezTo>
                      <a:pt x="75" y="267"/>
                      <a:pt x="75" y="267"/>
                      <a:pt x="75" y="267"/>
                    </a:cubicBezTo>
                    <a:cubicBezTo>
                      <a:pt x="81" y="267"/>
                      <a:pt x="85" y="262"/>
                      <a:pt x="85" y="256"/>
                    </a:cubicBezTo>
                    <a:cubicBezTo>
                      <a:pt x="85" y="214"/>
                      <a:pt x="85" y="214"/>
                      <a:pt x="85" y="214"/>
                    </a:cubicBezTo>
                    <a:cubicBezTo>
                      <a:pt x="85" y="208"/>
                      <a:pt x="81" y="203"/>
                      <a:pt x="75" y="203"/>
                    </a:cubicBezTo>
                    <a:cubicBezTo>
                      <a:pt x="53" y="203"/>
                      <a:pt x="53" y="203"/>
                      <a:pt x="53" y="203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28" y="203"/>
                      <a:pt x="128" y="203"/>
                      <a:pt x="128" y="203"/>
                    </a:cubicBezTo>
                    <a:cubicBezTo>
                      <a:pt x="122" y="203"/>
                      <a:pt x="117" y="208"/>
                      <a:pt x="117" y="214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62"/>
                      <a:pt x="122" y="267"/>
                      <a:pt x="128" y="267"/>
                    </a:cubicBezTo>
                    <a:cubicBezTo>
                      <a:pt x="192" y="267"/>
                      <a:pt x="192" y="267"/>
                      <a:pt x="192" y="267"/>
                    </a:cubicBezTo>
                    <a:cubicBezTo>
                      <a:pt x="198" y="267"/>
                      <a:pt x="203" y="262"/>
                      <a:pt x="203" y="256"/>
                    </a:cubicBezTo>
                    <a:cubicBezTo>
                      <a:pt x="203" y="214"/>
                      <a:pt x="203" y="214"/>
                      <a:pt x="203" y="214"/>
                    </a:cubicBezTo>
                    <a:cubicBezTo>
                      <a:pt x="203" y="208"/>
                      <a:pt x="198" y="203"/>
                      <a:pt x="192" y="203"/>
                    </a:cubicBezTo>
                    <a:cubicBezTo>
                      <a:pt x="171" y="203"/>
                      <a:pt x="171" y="203"/>
                      <a:pt x="171" y="203"/>
                    </a:cubicBezTo>
                    <a:cubicBezTo>
                      <a:pt x="171" y="150"/>
                      <a:pt x="171" y="150"/>
                      <a:pt x="171" y="150"/>
                    </a:cubicBezTo>
                    <a:cubicBezTo>
                      <a:pt x="267" y="150"/>
                      <a:pt x="267" y="150"/>
                      <a:pt x="267" y="150"/>
                    </a:cubicBezTo>
                    <a:cubicBezTo>
                      <a:pt x="267" y="203"/>
                      <a:pt x="267" y="203"/>
                      <a:pt x="267" y="203"/>
                    </a:cubicBezTo>
                    <a:cubicBezTo>
                      <a:pt x="245" y="203"/>
                      <a:pt x="245" y="203"/>
                      <a:pt x="245" y="203"/>
                    </a:cubicBezTo>
                    <a:cubicBezTo>
                      <a:pt x="239" y="203"/>
                      <a:pt x="235" y="208"/>
                      <a:pt x="235" y="214"/>
                    </a:cubicBezTo>
                    <a:cubicBezTo>
                      <a:pt x="235" y="256"/>
                      <a:pt x="235" y="256"/>
                      <a:pt x="235" y="256"/>
                    </a:cubicBezTo>
                    <a:cubicBezTo>
                      <a:pt x="235" y="262"/>
                      <a:pt x="239" y="267"/>
                      <a:pt x="245" y="267"/>
                    </a:cubicBezTo>
                    <a:cubicBezTo>
                      <a:pt x="309" y="267"/>
                      <a:pt x="309" y="267"/>
                      <a:pt x="309" y="267"/>
                    </a:cubicBezTo>
                    <a:cubicBezTo>
                      <a:pt x="315" y="267"/>
                      <a:pt x="320" y="262"/>
                      <a:pt x="320" y="256"/>
                    </a:cubicBezTo>
                    <a:cubicBezTo>
                      <a:pt x="320" y="214"/>
                      <a:pt x="320" y="214"/>
                      <a:pt x="320" y="214"/>
                    </a:cubicBezTo>
                    <a:cubicBezTo>
                      <a:pt x="320" y="208"/>
                      <a:pt x="315" y="203"/>
                      <a:pt x="309" y="203"/>
                    </a:cubicBezTo>
                    <a:close/>
                    <a:moveTo>
                      <a:pt x="139" y="22"/>
                    </a:moveTo>
                    <a:cubicBezTo>
                      <a:pt x="181" y="22"/>
                      <a:pt x="181" y="22"/>
                      <a:pt x="181" y="22"/>
                    </a:cubicBezTo>
                    <a:cubicBezTo>
                      <a:pt x="181" y="54"/>
                      <a:pt x="181" y="54"/>
                      <a:pt x="181" y="54"/>
                    </a:cubicBezTo>
                    <a:cubicBezTo>
                      <a:pt x="139" y="54"/>
                      <a:pt x="139" y="54"/>
                      <a:pt x="139" y="54"/>
                    </a:cubicBezTo>
                    <a:lnTo>
                      <a:pt x="139" y="22"/>
                    </a:lnTo>
                    <a:close/>
                    <a:moveTo>
                      <a:pt x="64" y="246"/>
                    </a:moveTo>
                    <a:cubicBezTo>
                      <a:pt x="21" y="246"/>
                      <a:pt x="21" y="246"/>
                      <a:pt x="21" y="246"/>
                    </a:cubicBezTo>
                    <a:cubicBezTo>
                      <a:pt x="21" y="224"/>
                      <a:pt x="21" y="224"/>
                      <a:pt x="21" y="224"/>
                    </a:cubicBezTo>
                    <a:cubicBezTo>
                      <a:pt x="64" y="224"/>
                      <a:pt x="64" y="224"/>
                      <a:pt x="64" y="224"/>
                    </a:cubicBezTo>
                    <a:lnTo>
                      <a:pt x="64" y="246"/>
                    </a:lnTo>
                    <a:close/>
                    <a:moveTo>
                      <a:pt x="181" y="246"/>
                    </a:moveTo>
                    <a:cubicBezTo>
                      <a:pt x="139" y="246"/>
                      <a:pt x="139" y="246"/>
                      <a:pt x="139" y="246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81" y="224"/>
                      <a:pt x="181" y="224"/>
                      <a:pt x="181" y="224"/>
                    </a:cubicBezTo>
                    <a:lnTo>
                      <a:pt x="181" y="246"/>
                    </a:lnTo>
                    <a:close/>
                    <a:moveTo>
                      <a:pt x="299" y="246"/>
                    </a:moveTo>
                    <a:cubicBezTo>
                      <a:pt x="256" y="246"/>
                      <a:pt x="256" y="246"/>
                      <a:pt x="256" y="246"/>
                    </a:cubicBezTo>
                    <a:cubicBezTo>
                      <a:pt x="256" y="224"/>
                      <a:pt x="256" y="224"/>
                      <a:pt x="256" y="224"/>
                    </a:cubicBezTo>
                    <a:cubicBezTo>
                      <a:pt x="299" y="224"/>
                      <a:pt x="299" y="224"/>
                      <a:pt x="299" y="224"/>
                    </a:cubicBezTo>
                    <a:lnTo>
                      <a:pt x="299" y="246"/>
                    </a:lnTo>
                    <a:close/>
                  </a:path>
                </a:pathLst>
              </a:custGeom>
              <a:grpFill/>
              <a:ln>
                <a:solidFill>
                  <a:srgbClr val="2388A9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>
                  <a:latin typeface="+mj-lt"/>
                </a:endParaRPr>
              </a:p>
            </p:txBody>
          </p:sp>
        </p:grpSp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1151866" y="4852501"/>
              <a:ext cx="5770776" cy="5334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SzPct val="100000"/>
                <a:buFont typeface="Arial" panose="020B0604020202020204" pitchFamily="34" charset="0"/>
                <a:buNone/>
                <a:tabLst>
                  <a:tab pos="5029200" algn="r"/>
                </a:tabLst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/>
                <a:buNone/>
                <a:tabLst>
                  <a:tab pos="5029200" algn="r"/>
                </a:tabLst>
                <a:defRPr lang="en-US"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Arial" panose="020B0604020202020204" pitchFamily="34" charset="0"/>
                <a:buChar char="•"/>
                <a:tabLst>
                  <a:tab pos="5029200" algn="r"/>
                </a:tabLst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64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2800" indent="-176400" algn="l" defTabSz="798513" rtl="0" eaLnBrk="1" latinLnBrk="0" hangingPunct="1">
                <a:spcBef>
                  <a:spcPts val="0"/>
                </a:spcBef>
                <a:spcAft>
                  <a:spcPts val="1000"/>
                </a:spcAft>
                <a:buClrTx/>
                <a:buSzPct val="100000"/>
                <a:buFont typeface="Verdana" panose="020B0604030504040204" pitchFamily="34" charset="0"/>
                <a:buChar char="−"/>
                <a:tabLst>
                  <a:tab pos="5029200" algn="r"/>
                </a:tabLst>
                <a:defRPr lang="en-US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32800" indent="-176400" algn="l" defTabSz="914400" rtl="0" eaLnBrk="1" latinLnBrk="0" hangingPunct="1">
                <a:spcBef>
                  <a:spcPts val="0"/>
                </a:spcBef>
                <a:spcAft>
                  <a:spcPts val="1000"/>
                </a:spcAft>
                <a:buFont typeface="Verdana" panose="020B0604030504040204" pitchFamily="34" charset="0"/>
                <a:buChar char="−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cs-CZ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Problematika byla posunuta díky….</a:t>
              </a:r>
              <a:endParaRPr lang="cs-CZ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cs-CZ" sz="1600" dirty="0">
                  <a:latin typeface="+mj-lt"/>
                </a:rPr>
                <a:t> </a:t>
              </a:r>
            </a:p>
          </p:txBody>
        </p:sp>
        <p:cxnSp>
          <p:nvCxnSpPr>
            <p:cNvPr id="47" name="Straight Connector 16"/>
            <p:cNvCxnSpPr/>
            <p:nvPr/>
          </p:nvCxnSpPr>
          <p:spPr>
            <a:xfrm>
              <a:off x="376238" y="3291326"/>
              <a:ext cx="812409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7"/>
            <p:cNvCxnSpPr/>
            <p:nvPr/>
          </p:nvCxnSpPr>
          <p:spPr>
            <a:xfrm>
              <a:off x="376238" y="5931949"/>
              <a:ext cx="8124092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bdélník 5"/>
          <p:cNvSpPr/>
          <p:nvPr/>
        </p:nvSpPr>
        <p:spPr>
          <a:xfrm>
            <a:off x="576000" y="1080000"/>
            <a:ext cx="7452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latin typeface="Verdana" panose="020B0604030504040204" pitchFamily="34" charset="0"/>
                <a:ea typeface="Verdana" panose="020B0604030504040204" pitchFamily="34" charset="0"/>
              </a:rPr>
              <a:t>Závěr</a:t>
            </a:r>
            <a:endParaRPr lang="cs-CZ" sz="4000" dirty="0"/>
          </a:p>
        </p:txBody>
      </p:sp>
      <p:cxnSp>
        <p:nvCxnSpPr>
          <p:cNvPr id="61" name="Straight Connector 31"/>
          <p:cNvCxnSpPr/>
          <p:nvPr/>
        </p:nvCxnSpPr>
        <p:spPr>
          <a:xfrm>
            <a:off x="576000" y="2075901"/>
            <a:ext cx="859454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686250" y="6326645"/>
            <a:ext cx="10198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Akademie VŠEM</a:t>
            </a:r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40917"/>
          <a:stretch/>
        </p:blipFill>
        <p:spPr bwMode="auto">
          <a:xfrm>
            <a:off x="9422593" y="521924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39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309</Words>
  <Application>Microsoft Office PowerPoint</Application>
  <PresentationFormat>Širokoúhlá obrazovka</PresentationFormat>
  <Paragraphs>60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Tahoma</vt:lpstr>
      <vt:lpstr>Times New Roman</vt:lpstr>
      <vt:lpstr>Verdana</vt:lpstr>
      <vt:lpstr>Motiv Office</vt:lpstr>
      <vt:lpstr>Prezentace aplikace PowerPoint</vt:lpstr>
      <vt:lpstr>Řešená problematika</vt:lpstr>
      <vt:lpstr>Prezentace aplikace PowerPoint</vt:lpstr>
      <vt:lpstr>Výsledky práce</vt:lpstr>
      <vt:lpstr>Výsledky práce – grafické znázornění</vt:lpstr>
      <vt:lpstr>Doporučení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Čížková Markéta</cp:lastModifiedBy>
  <cp:revision>45</cp:revision>
  <dcterms:created xsi:type="dcterms:W3CDTF">2019-01-06T15:12:34Z</dcterms:created>
  <dcterms:modified xsi:type="dcterms:W3CDTF">2022-09-29T11:52:59Z</dcterms:modified>
</cp:coreProperties>
</file>