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7"/>
  </p:notesMasterIdLst>
  <p:sldIdLst>
    <p:sldId id="278" r:id="rId2"/>
    <p:sldId id="279" r:id="rId3"/>
    <p:sldId id="593" r:id="rId4"/>
    <p:sldId id="327" r:id="rId5"/>
    <p:sldId id="328" r:id="rId6"/>
    <p:sldId id="519" r:id="rId7"/>
    <p:sldId id="518" r:id="rId8"/>
    <p:sldId id="515" r:id="rId9"/>
    <p:sldId id="517" r:id="rId10"/>
    <p:sldId id="594" r:id="rId11"/>
    <p:sldId id="592" r:id="rId12"/>
    <p:sldId id="516" r:id="rId13"/>
    <p:sldId id="578" r:id="rId14"/>
    <p:sldId id="579" r:id="rId15"/>
    <p:sldId id="580" r:id="rId16"/>
    <p:sldId id="581" r:id="rId17"/>
    <p:sldId id="582" r:id="rId18"/>
    <p:sldId id="583" r:id="rId19"/>
    <p:sldId id="584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95" r:id="rId28"/>
    <p:sldId id="333" r:id="rId29"/>
    <p:sldId id="334" r:id="rId30"/>
    <p:sldId id="335" r:id="rId31"/>
    <p:sldId id="336" r:id="rId32"/>
    <p:sldId id="337" r:id="rId33"/>
    <p:sldId id="522" r:id="rId34"/>
    <p:sldId id="338" r:id="rId35"/>
    <p:sldId id="339" r:id="rId36"/>
    <p:sldId id="340" r:id="rId37"/>
    <p:sldId id="524" r:id="rId38"/>
    <p:sldId id="596" r:id="rId39"/>
    <p:sldId id="635" r:id="rId40"/>
    <p:sldId id="341" r:id="rId41"/>
    <p:sldId id="342" r:id="rId42"/>
    <p:sldId id="649" r:id="rId43"/>
    <p:sldId id="523" r:id="rId44"/>
    <p:sldId id="343" r:id="rId45"/>
    <p:sldId id="344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279"/>
            <p14:sldId id="593"/>
            <p14:sldId id="327"/>
            <p14:sldId id="328"/>
            <p14:sldId id="519"/>
            <p14:sldId id="518"/>
            <p14:sldId id="515"/>
            <p14:sldId id="517"/>
            <p14:sldId id="594"/>
            <p14:sldId id="592"/>
            <p14:sldId id="516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5"/>
            <p14:sldId id="333"/>
          </p14:sldIdLst>
        </p14:section>
        <p14:section name="Oddíl bez názvu" id="{A0861753-5143-4A1E-A033-3C78C38730B9}">
          <p14:sldIdLst>
            <p14:sldId id="334"/>
            <p14:sldId id="335"/>
            <p14:sldId id="336"/>
            <p14:sldId id="337"/>
            <p14:sldId id="522"/>
            <p14:sldId id="338"/>
            <p14:sldId id="339"/>
            <p14:sldId id="340"/>
            <p14:sldId id="524"/>
            <p14:sldId id="596"/>
            <p14:sldId id="635"/>
            <p14:sldId id="341"/>
            <p14:sldId id="342"/>
            <p14:sldId id="649"/>
            <p14:sldId id="523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902C3C-FCB0-6A48-8D56-21890283B0FA}" type="slidenum">
              <a:rPr lang="cs-CZ"/>
              <a:pPr/>
              <a:t>4</a:t>
            </a:fld>
            <a:endParaRPr lang="cs-CZ"/>
          </a:p>
        </p:txBody>
      </p:sp>
      <p:sp>
        <p:nvSpPr>
          <p:cNvPr id="2334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34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712E68-BD4F-6242-9AE0-213894D2576F}" type="slidenum">
              <a:rPr lang="cs-CZ"/>
              <a:pPr/>
              <a:t>36</a:t>
            </a:fld>
            <a:endParaRPr lang="cs-CZ"/>
          </a:p>
        </p:txBody>
      </p:sp>
      <p:sp>
        <p:nvSpPr>
          <p:cNvPr id="2467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67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46720F-4D69-444B-8A15-24378FDF30F2}" type="slidenum">
              <a:rPr lang="cs-CZ"/>
              <a:pPr/>
              <a:t>40</a:t>
            </a:fld>
            <a:endParaRPr lang="cs-CZ"/>
          </a:p>
        </p:txBody>
      </p:sp>
      <p:sp>
        <p:nvSpPr>
          <p:cNvPr id="2478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78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6B2142-1A5F-C949-A611-6AF7058A3ADA}" type="slidenum">
              <a:rPr lang="cs-CZ"/>
              <a:pPr/>
              <a:t>41</a:t>
            </a:fld>
            <a:endParaRPr lang="cs-CZ"/>
          </a:p>
        </p:txBody>
      </p:sp>
      <p:sp>
        <p:nvSpPr>
          <p:cNvPr id="2488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88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6D4EB6-AE31-7249-A839-999C1A1E647C}" type="slidenum">
              <a:rPr lang="cs-CZ"/>
              <a:pPr/>
              <a:t>44</a:t>
            </a:fld>
            <a:endParaRPr lang="cs-CZ"/>
          </a:p>
        </p:txBody>
      </p:sp>
      <p:sp>
        <p:nvSpPr>
          <p:cNvPr id="2498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98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7D3CD4-E782-F442-82F3-544E5F9F23ED}" type="slidenum">
              <a:rPr lang="cs-CZ"/>
              <a:pPr/>
              <a:t>45</a:t>
            </a:fld>
            <a:endParaRPr lang="cs-CZ"/>
          </a:p>
        </p:txBody>
      </p:sp>
      <p:sp>
        <p:nvSpPr>
          <p:cNvPr id="2508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08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138E59-49D2-5446-9B36-5D5722027ED9}" type="slidenum">
              <a:rPr lang="cs-CZ"/>
              <a:pPr/>
              <a:t>5</a:t>
            </a:fld>
            <a:endParaRPr lang="cs-CZ"/>
          </a:p>
        </p:txBody>
      </p:sp>
      <p:sp>
        <p:nvSpPr>
          <p:cNvPr id="2344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44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0607FA-2307-114D-9916-91389FC51EF9}" type="slidenum">
              <a:rPr lang="cs-CZ"/>
              <a:pPr/>
              <a:t>28</a:t>
            </a:fld>
            <a:endParaRPr lang="cs-CZ"/>
          </a:p>
        </p:txBody>
      </p:sp>
      <p:sp>
        <p:nvSpPr>
          <p:cNvPr id="2396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96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12E160-22B0-0942-8DE5-923E2026CD8B}" type="slidenum">
              <a:rPr lang="cs-CZ"/>
              <a:pPr/>
              <a:t>29</a:t>
            </a:fld>
            <a:endParaRPr lang="cs-CZ"/>
          </a:p>
        </p:txBody>
      </p:sp>
      <p:sp>
        <p:nvSpPr>
          <p:cNvPr id="2406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06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1FADB-0890-DB4A-926E-20D4F39FDDE7}" type="slidenum">
              <a:rPr lang="cs-CZ"/>
              <a:pPr/>
              <a:t>30</a:t>
            </a:fld>
            <a:endParaRPr lang="cs-CZ"/>
          </a:p>
        </p:txBody>
      </p:sp>
      <p:sp>
        <p:nvSpPr>
          <p:cNvPr id="2416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16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7354D1-FA6C-6841-A581-AA1711A510C1}" type="slidenum">
              <a:rPr lang="cs-CZ"/>
              <a:pPr/>
              <a:t>31</a:t>
            </a:fld>
            <a:endParaRPr lang="cs-CZ"/>
          </a:p>
        </p:txBody>
      </p:sp>
      <p:sp>
        <p:nvSpPr>
          <p:cNvPr id="2426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26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D671AF-1540-4F4F-AFCE-770064210EF3}" type="slidenum">
              <a:rPr lang="cs-CZ"/>
              <a:pPr/>
              <a:t>32</a:t>
            </a:fld>
            <a:endParaRPr lang="cs-CZ"/>
          </a:p>
        </p:txBody>
      </p:sp>
      <p:sp>
        <p:nvSpPr>
          <p:cNvPr id="2437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37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8298CD-7395-5941-BBC4-E1C93F6C47FE}" type="slidenum">
              <a:rPr lang="cs-CZ"/>
              <a:pPr/>
              <a:t>34</a:t>
            </a:fld>
            <a:endParaRPr lang="cs-CZ"/>
          </a:p>
        </p:txBody>
      </p:sp>
      <p:sp>
        <p:nvSpPr>
          <p:cNvPr id="2447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47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EEAA2C-9FE2-1645-9BBA-C16E1E229EC8}" type="slidenum">
              <a:rPr lang="cs-CZ"/>
              <a:pPr/>
              <a:t>35</a:t>
            </a:fld>
            <a:endParaRPr lang="cs-CZ"/>
          </a:p>
        </p:txBody>
      </p:sp>
      <p:sp>
        <p:nvSpPr>
          <p:cNvPr id="2457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9E4869DD-1BA4-5B41-B60D-EFBD1B056DE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24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09.11.2022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09.11.2022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09.11.2022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0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152459" y="1785814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602791" y="1474016"/>
            <a:ext cx="3183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Prezident republiky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031010" y="3348422"/>
            <a:ext cx="3355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PREZENTACE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JUDr. Cyril Svoboda, PhD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36" r="-4082"/>
          <a:stretch/>
        </p:blipFill>
        <p:spPr>
          <a:xfrm>
            <a:off x="575272" y="291668"/>
            <a:ext cx="3091247" cy="6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Pasivní volební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Prezidentem republiky může být zvolen </a:t>
            </a:r>
            <a:r>
              <a:rPr lang="cs-CZ">
                <a:solidFill>
                  <a:srgbClr val="CC6633"/>
                </a:solidFill>
              </a:rPr>
              <a:t>občan,</a:t>
            </a:r>
            <a:r>
              <a:rPr lang="cs-CZ"/>
              <a:t> který je volitelný</a:t>
            </a:r>
            <a:r>
              <a:rPr lang="cs-CZ">
                <a:solidFill>
                  <a:srgbClr val="FF00FF"/>
                </a:solidFill>
              </a:rPr>
              <a:t> do Senátu.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/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Nikdo nemůže být zvolen více než</a:t>
            </a:r>
            <a:r>
              <a:rPr lang="cs-CZ">
                <a:solidFill>
                  <a:srgbClr val="0000FF"/>
                </a:solidFill>
              </a:rPr>
              <a:t> dvakrát za sebou.</a:t>
            </a:r>
          </a:p>
          <a:p>
            <a:pPr marL="466618" indent="-466618">
              <a:buAutoNum type="arabicPeriod"/>
            </a:pPr>
            <a:endParaRPr lang="cs-CZ"/>
          </a:p>
          <a:p>
            <a:pPr marL="466618" indent="-466618">
              <a:buAutoNum type="arabicPeriod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6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Překážka volebního práva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618" indent="-466618">
              <a:buFont typeface="+mj-lt"/>
              <a:buAutoNum type="arabicPeriod"/>
            </a:pPr>
            <a:r>
              <a:rPr lang="cs-CZ"/>
              <a:t>zákonem stanovené </a:t>
            </a:r>
            <a:r>
              <a:rPr lang="cs-CZ" b="1">
                <a:solidFill>
                  <a:srgbClr val="C00000"/>
                </a:solidFill>
              </a:rPr>
              <a:t>omezení osobní svobody </a:t>
            </a:r>
            <a:r>
              <a:rPr lang="cs-CZ"/>
              <a:t>z důvodu ochrany zdraví lidu (zabezpečovací detence)</a:t>
            </a:r>
          </a:p>
          <a:p>
            <a:pPr marL="466618" indent="-466618">
              <a:buFont typeface="+mj-lt"/>
              <a:buAutoNum type="arabicPeriod"/>
            </a:pPr>
            <a:r>
              <a:rPr lang="cs-CZ" b="1">
                <a:solidFill>
                  <a:srgbClr val="C00000"/>
                </a:solidFill>
              </a:rPr>
              <a:t>omezení svéprávnosti </a:t>
            </a:r>
            <a:r>
              <a:rPr lang="cs-CZ"/>
              <a:t>k výkonu volebního práva</a:t>
            </a:r>
          </a:p>
        </p:txBody>
      </p:sp>
    </p:spTree>
    <p:extLst>
      <p:ext uri="{BB962C8B-B14F-4D97-AF65-F5344CB8AC3E}">
        <p14:creationId xmlns:p14="http://schemas.microsoft.com/office/powerpoint/2010/main" val="191095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Návrh</a:t>
            </a:r>
            <a:r>
              <a:rPr lang="en-US" dirty="0"/>
              <a:t> </a:t>
            </a:r>
            <a:r>
              <a:rPr lang="en-US" dirty="0" err="1"/>
              <a:t>kandidáta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77" dirty="0" err="1"/>
              <a:t>Navrhovat</a:t>
            </a:r>
            <a:r>
              <a:rPr lang="en-US" sz="2177" dirty="0"/>
              <a:t> </a:t>
            </a:r>
            <a:r>
              <a:rPr lang="en-US" sz="2177" dirty="0" err="1"/>
              <a:t>kandidáta</a:t>
            </a:r>
            <a:r>
              <a:rPr lang="en-US" sz="2177" dirty="0"/>
              <a:t> je </a:t>
            </a:r>
            <a:r>
              <a:rPr lang="en-US" sz="2177" dirty="0" err="1"/>
              <a:t>oprávněn</a:t>
            </a:r>
            <a:r>
              <a:rPr lang="en-US" sz="2177" dirty="0"/>
              <a:t>:</a:t>
            </a:r>
          </a:p>
          <a:p>
            <a:pPr marL="466618" indent="-466618">
              <a:buAutoNum type="arabicPeriod"/>
            </a:pPr>
            <a:r>
              <a:rPr lang="en-US" sz="2177" dirty="0" err="1">
                <a:solidFill>
                  <a:srgbClr val="FF6600"/>
                </a:solidFill>
              </a:rPr>
              <a:t>každý</a:t>
            </a:r>
            <a:r>
              <a:rPr lang="en-US" sz="2177" dirty="0">
                <a:solidFill>
                  <a:srgbClr val="FF6600"/>
                </a:solidFill>
              </a:rPr>
              <a:t> </a:t>
            </a:r>
            <a:r>
              <a:rPr lang="en-US" sz="2177" dirty="0" err="1">
                <a:solidFill>
                  <a:srgbClr val="FF6600"/>
                </a:solidFill>
              </a:rPr>
              <a:t>občan</a:t>
            </a:r>
            <a:r>
              <a:rPr lang="en-US" sz="2177" dirty="0">
                <a:solidFill>
                  <a:srgbClr val="FF6600"/>
                </a:solidFill>
              </a:rPr>
              <a:t> </a:t>
            </a:r>
            <a:r>
              <a:rPr lang="en-US" sz="2177" dirty="0" err="1"/>
              <a:t>České</a:t>
            </a:r>
            <a:r>
              <a:rPr lang="en-US" sz="2177" dirty="0"/>
              <a:t> </a:t>
            </a:r>
            <a:r>
              <a:rPr lang="en-US" sz="2177" dirty="0" err="1"/>
              <a:t>republiky</a:t>
            </a:r>
            <a:r>
              <a:rPr lang="en-US" sz="2177" dirty="0"/>
              <a:t>, </a:t>
            </a:r>
            <a:r>
              <a:rPr lang="en-US" sz="2177" dirty="0" err="1"/>
              <a:t>který</a:t>
            </a:r>
            <a:r>
              <a:rPr lang="en-US" sz="2177" dirty="0"/>
              <a:t> </a:t>
            </a:r>
            <a:r>
              <a:rPr lang="en-US" sz="2177" dirty="0" err="1"/>
              <a:t>dosáhl</a:t>
            </a:r>
            <a:r>
              <a:rPr lang="en-US" sz="2177" dirty="0"/>
              <a:t> </a:t>
            </a:r>
            <a:r>
              <a:rPr lang="en-US" sz="2177" dirty="0" err="1"/>
              <a:t>věku</a:t>
            </a:r>
            <a:r>
              <a:rPr lang="en-US" sz="2177" dirty="0"/>
              <a:t> 18 let, </a:t>
            </a:r>
            <a:r>
              <a:rPr lang="en-US" sz="2177" dirty="0" err="1"/>
              <a:t>podpoří</a:t>
            </a:r>
            <a:r>
              <a:rPr lang="en-US" sz="2177" dirty="0"/>
              <a:t>-li </a:t>
            </a:r>
            <a:r>
              <a:rPr lang="en-US" sz="2177" dirty="0" err="1"/>
              <a:t>jeho</a:t>
            </a:r>
            <a:r>
              <a:rPr lang="en-US" sz="2177" dirty="0"/>
              <a:t> </a:t>
            </a:r>
            <a:r>
              <a:rPr lang="en-US" sz="2177" dirty="0" err="1"/>
              <a:t>návrh</a:t>
            </a:r>
            <a:r>
              <a:rPr lang="en-US" sz="2177" dirty="0"/>
              <a:t> </a:t>
            </a:r>
            <a:r>
              <a:rPr lang="en-US" sz="2177" dirty="0" err="1"/>
              <a:t>petice</a:t>
            </a:r>
            <a:r>
              <a:rPr lang="en-US" sz="2177" dirty="0"/>
              <a:t> </a:t>
            </a:r>
            <a:r>
              <a:rPr lang="en-US" sz="2177" dirty="0" err="1"/>
              <a:t>podepsaná</a:t>
            </a:r>
            <a:r>
              <a:rPr lang="en-US" sz="2177" dirty="0"/>
              <a:t> </a:t>
            </a:r>
            <a:r>
              <a:rPr lang="en-US" sz="2177" dirty="0" err="1"/>
              <a:t>nejméně</a:t>
            </a:r>
            <a:r>
              <a:rPr lang="en-US" sz="2177" dirty="0"/>
              <a:t> </a:t>
            </a:r>
            <a:r>
              <a:rPr lang="en-US" sz="2177" dirty="0">
                <a:solidFill>
                  <a:srgbClr val="FF6600"/>
                </a:solidFill>
              </a:rPr>
              <a:t>50 000 </a:t>
            </a:r>
            <a:r>
              <a:rPr lang="en-US" sz="2177" dirty="0" err="1"/>
              <a:t>občany</a:t>
            </a:r>
            <a:r>
              <a:rPr lang="en-US" sz="2177" dirty="0"/>
              <a:t> </a:t>
            </a:r>
            <a:r>
              <a:rPr lang="en-US" sz="2177" dirty="0" err="1"/>
              <a:t>České</a:t>
            </a:r>
            <a:r>
              <a:rPr lang="en-US" sz="2177" dirty="0"/>
              <a:t> </a:t>
            </a:r>
            <a:r>
              <a:rPr lang="en-US" sz="2177" dirty="0" err="1"/>
              <a:t>republiky</a:t>
            </a:r>
            <a:r>
              <a:rPr lang="en-US" sz="2177" dirty="0"/>
              <a:t> </a:t>
            </a:r>
            <a:r>
              <a:rPr lang="en-US" sz="2177" dirty="0" err="1"/>
              <a:t>oprávněnými</a:t>
            </a:r>
            <a:r>
              <a:rPr lang="en-US" sz="2177" dirty="0"/>
              <a:t> </a:t>
            </a:r>
            <a:r>
              <a:rPr lang="en-US" sz="2177" dirty="0" err="1"/>
              <a:t>volit</a:t>
            </a:r>
            <a:r>
              <a:rPr lang="en-US" sz="2177" dirty="0"/>
              <a:t> </a:t>
            </a:r>
            <a:r>
              <a:rPr lang="en-US" sz="2177" dirty="0" err="1"/>
              <a:t>prezidenta</a:t>
            </a:r>
            <a:r>
              <a:rPr lang="en-US" sz="2177" dirty="0"/>
              <a:t> </a:t>
            </a:r>
            <a:r>
              <a:rPr lang="en-US" sz="2177" dirty="0" err="1"/>
              <a:t>republiky</a:t>
            </a:r>
            <a:r>
              <a:rPr lang="en-US" sz="2177" dirty="0"/>
              <a:t>, </a:t>
            </a:r>
          </a:p>
          <a:p>
            <a:pPr marL="466618" indent="-466618">
              <a:buAutoNum type="arabicPeriod"/>
            </a:pPr>
            <a:r>
              <a:rPr lang="en-US" sz="2177" dirty="0" err="1"/>
              <a:t>nejméně</a:t>
            </a:r>
            <a:r>
              <a:rPr lang="en-US" sz="2177" dirty="0"/>
              <a:t> </a:t>
            </a:r>
            <a:r>
              <a:rPr lang="en-US" sz="2177" dirty="0" err="1">
                <a:solidFill>
                  <a:srgbClr val="FF6600"/>
                </a:solidFill>
              </a:rPr>
              <a:t>dvacet</a:t>
            </a:r>
            <a:r>
              <a:rPr lang="en-US" sz="2177" dirty="0">
                <a:solidFill>
                  <a:srgbClr val="FF6600"/>
                </a:solidFill>
              </a:rPr>
              <a:t> </a:t>
            </a:r>
            <a:r>
              <a:rPr lang="en-US" sz="2177" dirty="0" err="1">
                <a:solidFill>
                  <a:srgbClr val="FF6600"/>
                </a:solidFill>
              </a:rPr>
              <a:t>poslanců</a:t>
            </a:r>
            <a:r>
              <a:rPr lang="en-US" sz="2177" dirty="0">
                <a:solidFill>
                  <a:srgbClr val="FF6600"/>
                </a:solidFill>
              </a:rPr>
              <a:t> </a:t>
            </a:r>
            <a:r>
              <a:rPr lang="en-US" sz="2177" dirty="0" err="1"/>
              <a:t>nebo</a:t>
            </a:r>
            <a:r>
              <a:rPr lang="en-US" sz="2177" dirty="0"/>
              <a:t> </a:t>
            </a:r>
          </a:p>
          <a:p>
            <a:pPr marL="466618" indent="-466618">
              <a:buAutoNum type="arabicPeriod"/>
            </a:pPr>
            <a:r>
              <a:rPr lang="en-US" sz="2177" dirty="0" err="1"/>
              <a:t>nejméně</a:t>
            </a:r>
            <a:r>
              <a:rPr lang="en-US" sz="2177" dirty="0"/>
              <a:t> </a:t>
            </a:r>
            <a:r>
              <a:rPr lang="en-US" sz="2177" dirty="0" err="1">
                <a:solidFill>
                  <a:srgbClr val="FF6600"/>
                </a:solidFill>
              </a:rPr>
              <a:t>deset</a:t>
            </a:r>
            <a:r>
              <a:rPr lang="en-US" sz="2177" dirty="0">
                <a:solidFill>
                  <a:srgbClr val="FF6600"/>
                </a:solidFill>
              </a:rPr>
              <a:t> </a:t>
            </a:r>
            <a:r>
              <a:rPr lang="en-US" sz="2177" dirty="0" err="1">
                <a:solidFill>
                  <a:srgbClr val="FF6600"/>
                </a:solidFill>
              </a:rPr>
              <a:t>senátorů</a:t>
            </a:r>
            <a:r>
              <a:rPr lang="en-US" sz="2177" dirty="0"/>
              <a:t>.</a:t>
            </a:r>
          </a:p>
          <a:p>
            <a:pPr marL="0" indent="0"/>
            <a:r>
              <a:rPr lang="en-US" sz="2177" dirty="0" err="1"/>
              <a:t>Navrhující</a:t>
            </a:r>
            <a:r>
              <a:rPr lang="en-US" sz="2177" dirty="0"/>
              <a:t> </a:t>
            </a:r>
            <a:r>
              <a:rPr lang="en-US" sz="2177" b="1" dirty="0" err="1">
                <a:solidFill>
                  <a:srgbClr val="FF0000"/>
                </a:solidFill>
              </a:rPr>
              <a:t>poslanci</a:t>
            </a:r>
            <a:r>
              <a:rPr lang="en-US" sz="2177" dirty="0"/>
              <a:t>, </a:t>
            </a:r>
            <a:r>
              <a:rPr lang="en-US" sz="2177" dirty="0" err="1"/>
              <a:t>navrhující</a:t>
            </a:r>
            <a:r>
              <a:rPr lang="en-US" sz="2177" dirty="0"/>
              <a:t> </a:t>
            </a:r>
            <a:r>
              <a:rPr lang="en-US" sz="2177" b="1" dirty="0" err="1">
                <a:solidFill>
                  <a:srgbClr val="FF0000"/>
                </a:solidFill>
              </a:rPr>
              <a:t>senátoři</a:t>
            </a:r>
            <a:r>
              <a:rPr lang="en-US" sz="2177" dirty="0"/>
              <a:t> </a:t>
            </a:r>
            <a:r>
              <a:rPr lang="en-US" sz="2177" dirty="0" err="1"/>
              <a:t>nebo</a:t>
            </a:r>
            <a:r>
              <a:rPr lang="en-US" sz="2177" dirty="0"/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navrhující</a:t>
            </a:r>
            <a:r>
              <a:rPr lang="en-US" sz="2177" b="1" dirty="0">
                <a:solidFill>
                  <a:srgbClr val="C00000"/>
                </a:solidFill>
              </a:rPr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občan</a:t>
            </a:r>
            <a:r>
              <a:rPr lang="en-US" sz="2177" b="1" dirty="0">
                <a:solidFill>
                  <a:srgbClr val="C00000"/>
                </a:solidFill>
              </a:rPr>
              <a:t> </a:t>
            </a:r>
            <a:r>
              <a:rPr lang="en-US" sz="2177" dirty="0" err="1"/>
              <a:t>mohou</a:t>
            </a:r>
            <a:r>
              <a:rPr lang="en-US" sz="2177" dirty="0"/>
              <a:t> </a:t>
            </a:r>
            <a:r>
              <a:rPr lang="en-US" sz="2177" dirty="0" err="1"/>
              <a:t>podat</a:t>
            </a:r>
            <a:r>
              <a:rPr lang="en-US" sz="2177" dirty="0"/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pouze</a:t>
            </a:r>
            <a:r>
              <a:rPr lang="en-US" sz="2177" b="1" dirty="0">
                <a:solidFill>
                  <a:srgbClr val="C00000"/>
                </a:solidFill>
              </a:rPr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jednu</a:t>
            </a:r>
            <a:r>
              <a:rPr lang="en-US" sz="2177" b="1" dirty="0">
                <a:solidFill>
                  <a:srgbClr val="C00000"/>
                </a:solidFill>
              </a:rPr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kandidátní</a:t>
            </a:r>
            <a:r>
              <a:rPr lang="en-US" sz="2177" b="1" dirty="0">
                <a:solidFill>
                  <a:srgbClr val="C00000"/>
                </a:solidFill>
              </a:rPr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listinu</a:t>
            </a:r>
            <a:r>
              <a:rPr lang="en-US" sz="2177" dirty="0"/>
              <a:t>. </a:t>
            </a:r>
          </a:p>
          <a:p>
            <a:pPr marL="0" indent="0"/>
            <a:r>
              <a:rPr lang="en-US" sz="2177" dirty="0" err="1"/>
              <a:t>Kandidát</a:t>
            </a:r>
            <a:r>
              <a:rPr lang="en-US" sz="2177" dirty="0"/>
              <a:t> </a:t>
            </a:r>
            <a:r>
              <a:rPr lang="en-US" sz="2177" dirty="0" err="1"/>
              <a:t>může</a:t>
            </a:r>
            <a:r>
              <a:rPr lang="en-US" sz="2177" dirty="0"/>
              <a:t> </a:t>
            </a:r>
            <a:r>
              <a:rPr lang="en-US" sz="2177" dirty="0" err="1"/>
              <a:t>být</a:t>
            </a:r>
            <a:r>
              <a:rPr lang="en-US" sz="2177" dirty="0"/>
              <a:t> </a:t>
            </a:r>
            <a:r>
              <a:rPr lang="en-US" sz="2177" dirty="0" err="1"/>
              <a:t>uveden</a:t>
            </a:r>
            <a:r>
              <a:rPr lang="en-US" sz="2177" dirty="0"/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pouze</a:t>
            </a:r>
            <a:r>
              <a:rPr lang="en-US" sz="2177" b="1" dirty="0">
                <a:solidFill>
                  <a:srgbClr val="C00000"/>
                </a:solidFill>
              </a:rPr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na</a:t>
            </a:r>
            <a:r>
              <a:rPr lang="en-US" sz="2177" b="1" dirty="0">
                <a:solidFill>
                  <a:srgbClr val="C00000"/>
                </a:solidFill>
              </a:rPr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jedné</a:t>
            </a:r>
            <a:r>
              <a:rPr lang="en-US" sz="2177" b="1" dirty="0">
                <a:solidFill>
                  <a:srgbClr val="C00000"/>
                </a:solidFill>
              </a:rPr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kandidátní</a:t>
            </a:r>
            <a:r>
              <a:rPr lang="en-US" sz="2177" b="1" dirty="0">
                <a:solidFill>
                  <a:srgbClr val="C00000"/>
                </a:solidFill>
              </a:rPr>
              <a:t> </a:t>
            </a:r>
            <a:r>
              <a:rPr lang="en-US" sz="2177" b="1" dirty="0" err="1">
                <a:solidFill>
                  <a:srgbClr val="C00000"/>
                </a:solidFill>
              </a:rPr>
              <a:t>listině</a:t>
            </a:r>
            <a:r>
              <a:rPr lang="en-US" sz="2177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94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Podání kandidátní listiny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72" indent="-414772">
              <a:buFont typeface="Arial" charset="0"/>
              <a:buChar char="•"/>
            </a:pPr>
            <a:r>
              <a:rPr lang="cs-CZ"/>
              <a:t>Kandidátní listina se podává nejpozději </a:t>
            </a:r>
            <a:r>
              <a:rPr lang="cs-CZ" b="1">
                <a:solidFill>
                  <a:srgbClr val="C00000"/>
                </a:solidFill>
              </a:rPr>
              <a:t>66 dnů </a:t>
            </a:r>
            <a:r>
              <a:rPr lang="cs-CZ"/>
              <a:t>přede dnem volby prezidenta Ministerstvu vnitra.</a:t>
            </a:r>
          </a:p>
        </p:txBody>
      </p:sp>
    </p:spTree>
    <p:extLst>
      <p:ext uri="{BB962C8B-B14F-4D97-AF65-F5344CB8AC3E}">
        <p14:creationId xmlns:p14="http://schemas.microsoft.com/office/powerpoint/2010/main" val="42513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Volební účet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540"/>
              <a:t>Každý kandidát na funkci prezidenta republiky je povinen si pro financování </a:t>
            </a:r>
            <a:r>
              <a:rPr lang="cs-CZ" sz="2540">
                <a:solidFill>
                  <a:srgbClr val="C00000"/>
                </a:solidFill>
              </a:rPr>
              <a:t>volební kampaně </a:t>
            </a:r>
            <a:r>
              <a:rPr lang="cs-CZ" sz="2540"/>
              <a:t>nejpozději do </a:t>
            </a:r>
            <a:r>
              <a:rPr lang="cs-CZ" sz="2540" b="1">
                <a:solidFill>
                  <a:srgbClr val="C00000"/>
                </a:solidFill>
              </a:rPr>
              <a:t>5 dnů ode dne vyhlášení volby </a:t>
            </a:r>
            <a:r>
              <a:rPr lang="cs-CZ" sz="2540"/>
              <a:t>zřídit  </a:t>
            </a:r>
            <a:r>
              <a:rPr lang="cs-CZ" sz="2540" b="1">
                <a:solidFill>
                  <a:srgbClr val="C00000"/>
                </a:solidFill>
              </a:rPr>
              <a:t>volební účet </a:t>
            </a:r>
            <a:r>
              <a:rPr lang="cs-CZ" sz="2540"/>
              <a:t>umožňující:</a:t>
            </a:r>
          </a:p>
          <a:p>
            <a:pPr marL="466618" indent="-466618">
              <a:buFont typeface="+mj-lt"/>
              <a:buAutoNum type="alphaLcParenR"/>
            </a:pPr>
            <a:r>
              <a:rPr lang="cs-CZ" sz="2540"/>
              <a:t> bezplatný a </a:t>
            </a:r>
          </a:p>
          <a:p>
            <a:pPr marL="466618" indent="-466618">
              <a:buFont typeface="+mj-lt"/>
              <a:buAutoNum type="alphaLcParenR"/>
            </a:pPr>
            <a:r>
              <a:rPr lang="cs-CZ" sz="2540"/>
              <a:t>nepřetržitý </a:t>
            </a:r>
          </a:p>
          <a:p>
            <a:pPr marL="0" indent="0"/>
            <a:r>
              <a:rPr lang="cs-CZ" sz="2540" b="1">
                <a:solidFill>
                  <a:srgbClr val="C00000"/>
                </a:solidFill>
              </a:rPr>
              <a:t>přístup třetích osob </a:t>
            </a:r>
            <a:r>
              <a:rPr lang="cs-CZ" sz="2540"/>
              <a:t>k zobrazování přehledu platebních transakcí  na tomto účtu. ( Banka, spořitelní a úvěrní družstvo nebo u zahraniční banka, která má pobočku umístěnu na území České republiky.)</a:t>
            </a:r>
          </a:p>
          <a:p>
            <a:pPr marL="0" indent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4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Náležitosti kandidátní listiny - kandidáta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72" indent="-414772">
              <a:buFont typeface="Arial" charset="0"/>
              <a:buChar char="•"/>
            </a:pPr>
            <a:r>
              <a:rPr lang="cs-CZ">
                <a:solidFill>
                  <a:srgbClr val="C00000"/>
                </a:solidFill>
              </a:rPr>
              <a:t>Jméno a příjmení </a:t>
            </a:r>
            <a:r>
              <a:rPr lang="cs-CZ"/>
              <a:t>kandidáta, pohlaví, </a:t>
            </a:r>
            <a:r>
              <a:rPr lang="cs-CZ" b="1">
                <a:solidFill>
                  <a:srgbClr val="C00000"/>
                </a:solidFill>
              </a:rPr>
              <a:t>věk ke druhému dni volby prezidenta</a:t>
            </a:r>
            <a:r>
              <a:rPr lang="cs-CZ"/>
              <a:t>, zaměstnání nebo povolání, případně jeho akademický nebo jiný titul, obec, kde je kandidát přihlášen k trvalému pobytu.</a:t>
            </a:r>
          </a:p>
          <a:p>
            <a:pPr marL="414772" indent="-414772">
              <a:buFont typeface="Arial" charset="0"/>
              <a:buChar char="•"/>
            </a:pPr>
            <a:r>
              <a:rPr lang="cs-CZ"/>
              <a:t>Příslušnost kandidáta k politické straně nebo politickému hnutí, nebo údaj, že kandidát není členem žádné politické strany nebo politického hnutí </a:t>
            </a:r>
          </a:p>
        </p:txBody>
      </p:sp>
    </p:spTree>
    <p:extLst>
      <p:ext uri="{BB962C8B-B14F-4D97-AF65-F5344CB8AC3E}">
        <p14:creationId xmlns:p14="http://schemas.microsoft.com/office/powerpoint/2010/main" val="64268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9918" y="293432"/>
            <a:ext cx="8227583" cy="1143480"/>
          </a:xfrm>
        </p:spPr>
        <p:txBody>
          <a:bodyPr/>
          <a:lstStyle/>
          <a:p>
            <a:pPr algn="ctr"/>
            <a:r>
              <a:rPr lang="cs-CZ" sz="3266" dirty="0"/>
              <a:t>Náležitosti kandidátní listiny </a:t>
            </a:r>
            <a:r>
              <a:rPr lang="mr-IN" sz="3266" dirty="0"/>
              <a:t>–</a:t>
            </a:r>
            <a:r>
              <a:rPr lang="cs-CZ" sz="3266" dirty="0"/>
              <a:t> kandidujících poslanců nebo senátorů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72" indent="-414772">
              <a:buFont typeface="Arial" charset="0"/>
              <a:buChar char="•"/>
            </a:pPr>
            <a:r>
              <a:rPr lang="cs-CZ" b="1">
                <a:solidFill>
                  <a:srgbClr val="C00000"/>
                </a:solidFill>
              </a:rPr>
              <a:t>Jména a příjmení navrhujících poslanců </a:t>
            </a:r>
            <a:r>
              <a:rPr lang="cs-CZ"/>
              <a:t>nebo navrhujících senátorů s uvedením údaje, že se jedná o poslance nebo senátora, a jejich podpisy, anebo jméno, příjmení a datum narození navrhujícího občana s uvedením adresy místa jeho trvalého pobytu a jeho podpis.</a:t>
            </a:r>
          </a:p>
        </p:txBody>
      </p:sp>
    </p:spTree>
    <p:extLst>
      <p:ext uri="{BB962C8B-B14F-4D97-AF65-F5344CB8AC3E}">
        <p14:creationId xmlns:p14="http://schemas.microsoft.com/office/powerpoint/2010/main" val="145323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Prohlášení kandidáta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177"/>
              <a:t>Vlastnoručně podepsané prohlášení kandidáta, že: 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177">
                <a:solidFill>
                  <a:srgbClr val="C00000"/>
                </a:solidFill>
              </a:rPr>
              <a:t>souhlasí se </a:t>
            </a:r>
            <a:r>
              <a:rPr lang="cs-CZ" sz="2177"/>
              <a:t>svou kandidaturou, 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177"/>
              <a:t>mu není známa </a:t>
            </a:r>
            <a:r>
              <a:rPr lang="cs-CZ" sz="2177">
                <a:solidFill>
                  <a:srgbClr val="C00000"/>
                </a:solidFill>
              </a:rPr>
              <a:t>překážka volitelnosti</a:t>
            </a:r>
            <a:r>
              <a:rPr lang="cs-CZ" sz="2177"/>
              <a:t>, popřípadě tato pomine ke dni volby prezidenta, 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177">
                <a:solidFill>
                  <a:srgbClr val="C00000"/>
                </a:solidFill>
              </a:rPr>
              <a:t>nedal souhlas </a:t>
            </a:r>
            <a:r>
              <a:rPr lang="cs-CZ" sz="2177"/>
              <a:t>k tomu, aby byl uveden </a:t>
            </a:r>
            <a:r>
              <a:rPr lang="cs-CZ" sz="2177">
                <a:solidFill>
                  <a:srgbClr val="C00000"/>
                </a:solidFill>
              </a:rPr>
              <a:t>na jiné kandidátní listině</a:t>
            </a:r>
            <a:r>
              <a:rPr lang="cs-CZ" sz="2177"/>
              <a:t>, a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177"/>
              <a:t>údaje uvedené na kandidátní listině vztahující se k jeho osobě jsou </a:t>
            </a:r>
            <a:r>
              <a:rPr lang="cs-CZ" sz="2177">
                <a:solidFill>
                  <a:srgbClr val="C00000"/>
                </a:solidFill>
              </a:rPr>
              <a:t>pravdivé</a:t>
            </a:r>
            <a:r>
              <a:rPr lang="cs-CZ" sz="2177"/>
              <a:t>.</a:t>
            </a:r>
          </a:p>
          <a:p>
            <a:pPr marL="0" indent="0"/>
            <a:r>
              <a:rPr lang="cs-CZ" sz="2177"/>
              <a:t>V prohlášení kandidát dále uvede adresu místa trvalého pobytu a datum narození</a:t>
            </a:r>
          </a:p>
        </p:txBody>
      </p:sp>
    </p:spTree>
    <p:extLst>
      <p:ext uri="{BB962C8B-B14F-4D97-AF65-F5344CB8AC3E}">
        <p14:creationId xmlns:p14="http://schemas.microsoft.com/office/powerpoint/2010/main" val="272702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Podpisy občanů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/>
              <a:t>Každý občan, podporující kandidaturu kandidáta, uvede na podpisový arch:</a:t>
            </a:r>
          </a:p>
          <a:p>
            <a:pPr marL="466618" indent="-466618">
              <a:buFont typeface="+mj-lt"/>
              <a:buAutoNum type="arabicPeriod"/>
            </a:pPr>
            <a:r>
              <a:rPr lang="cs-CZ"/>
              <a:t>své </a:t>
            </a:r>
            <a:r>
              <a:rPr lang="cs-CZ">
                <a:solidFill>
                  <a:srgbClr val="C00000"/>
                </a:solidFill>
              </a:rPr>
              <a:t>jméno, příjmení</a:t>
            </a:r>
            <a:r>
              <a:rPr lang="cs-CZ"/>
              <a:t>, </a:t>
            </a:r>
          </a:p>
          <a:p>
            <a:pPr marL="466618" indent="-466618">
              <a:buFont typeface="+mj-lt"/>
              <a:buAutoNum type="arabicPeriod"/>
            </a:pPr>
            <a:r>
              <a:rPr lang="cs-CZ">
                <a:solidFill>
                  <a:srgbClr val="C00000"/>
                </a:solidFill>
              </a:rPr>
              <a:t>datum narození </a:t>
            </a:r>
            <a:r>
              <a:rPr lang="cs-CZ"/>
              <a:t>a </a:t>
            </a:r>
          </a:p>
          <a:p>
            <a:pPr marL="466618" indent="-466618">
              <a:buFont typeface="+mj-lt"/>
              <a:buAutoNum type="arabicPeriod"/>
            </a:pPr>
            <a:r>
              <a:rPr lang="cs-CZ"/>
              <a:t>adresu místa </a:t>
            </a:r>
            <a:r>
              <a:rPr lang="cs-CZ">
                <a:solidFill>
                  <a:srgbClr val="C00000"/>
                </a:solidFill>
              </a:rPr>
              <a:t>trvalého pobytu </a:t>
            </a:r>
            <a:r>
              <a:rPr lang="cs-CZ"/>
              <a:t>a </a:t>
            </a:r>
          </a:p>
          <a:p>
            <a:pPr marL="466618" indent="-466618">
              <a:buFont typeface="+mj-lt"/>
              <a:buAutoNum type="arabicPeriod"/>
            </a:pPr>
            <a:r>
              <a:rPr lang="cs-CZ"/>
              <a:t>připojí </a:t>
            </a:r>
            <a:r>
              <a:rPr lang="cs-CZ">
                <a:solidFill>
                  <a:srgbClr val="C00000"/>
                </a:solidFill>
              </a:rPr>
              <a:t>vlastnoruční podpis</a:t>
            </a:r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45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Kontrola ministerstva vnitra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540"/>
              <a:t>Ministerstvo vnitra ověří správnost údajů na peticích namátkově na náhodně vybraném vzorku údajů u </a:t>
            </a:r>
            <a:r>
              <a:rPr lang="cs-CZ" sz="2540">
                <a:solidFill>
                  <a:srgbClr val="C00000"/>
                </a:solidFill>
              </a:rPr>
              <a:t>8 500 občanů </a:t>
            </a:r>
            <a:r>
              <a:rPr lang="cs-CZ" sz="2540"/>
              <a:t>podepsaných na každé petici. Zjistí-li nesprávné údaje </a:t>
            </a:r>
            <a:r>
              <a:rPr lang="cs-CZ" sz="2540">
                <a:solidFill>
                  <a:srgbClr val="C00000"/>
                </a:solidFill>
              </a:rPr>
              <a:t>u </a:t>
            </a:r>
            <a:r>
              <a:rPr lang="cs-CZ" sz="2540" b="1">
                <a:solidFill>
                  <a:srgbClr val="C00000"/>
                </a:solidFill>
              </a:rPr>
              <a:t>méně než 3 % </a:t>
            </a:r>
            <a:r>
              <a:rPr lang="cs-CZ" sz="2540">
                <a:solidFill>
                  <a:srgbClr val="C00000"/>
                </a:solidFill>
              </a:rPr>
              <a:t>podepsaných občanů, nezapočítá </a:t>
            </a:r>
            <a:r>
              <a:rPr lang="cs-CZ" sz="2540"/>
              <a:t>Ministerstvo vnitra tyto občany do celkového počtu občanů podepsaných na petici.</a:t>
            </a:r>
          </a:p>
          <a:p>
            <a:pPr marL="0" indent="0"/>
            <a:r>
              <a:rPr lang="cs-CZ" sz="2540"/>
              <a:t>Je-li chybovost u u dalších dvou vzorků, odečte ministerstvo  z </a:t>
            </a:r>
            <a:r>
              <a:rPr lang="cs-CZ" sz="2540" b="1"/>
              <a:t>celkového počtu občanů </a:t>
            </a:r>
            <a:r>
              <a:rPr lang="cs-CZ" sz="2540"/>
              <a:t>podepsaných na petici počet občanů, </a:t>
            </a:r>
            <a:r>
              <a:rPr lang="cs-CZ" sz="2540">
                <a:solidFill>
                  <a:srgbClr val="C00000"/>
                </a:solidFill>
              </a:rPr>
              <a:t>který procentuálně odpovídá chybovosti v obou kontrolních vzorcích.</a:t>
            </a:r>
            <a:endParaRPr lang="cs-CZ" sz="254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0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52DB9C1-3BFA-8432-AC40-523A212F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4922E06-B8B6-B629-4E6F-E38C9495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Volba prezidenta republiky</a:t>
            </a:r>
          </a:p>
          <a:p>
            <a:pPr marL="514350" indent="-514350">
              <a:buAutoNum type="arabicPeriod"/>
            </a:pPr>
            <a:r>
              <a:rPr lang="cs-CZ" dirty="0"/>
              <a:t>Postavení prezidenta republiky</a:t>
            </a:r>
          </a:p>
          <a:p>
            <a:pPr marL="514350" indent="-514350">
              <a:buAutoNum type="arabicPeriod"/>
            </a:pPr>
            <a:r>
              <a:rPr lang="cs-CZ" dirty="0"/>
              <a:t>Žaloba proti prezidentovi republiky</a:t>
            </a:r>
          </a:p>
          <a:p>
            <a:pPr marL="514350" indent="-514350">
              <a:buAutoNum type="arabicPeriod"/>
            </a:pPr>
            <a:r>
              <a:rPr lang="cs-CZ" dirty="0"/>
              <a:t>Pravomoci prezidenta republiky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15F556-07FB-D61A-6FEB-E9F3A353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E3F180-3480-AEE9-7891-FE6CA3CD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Rozhodnutí ministerstva o registraci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540"/>
              <a:t>Ministerstvo vnitra přezkoumá ve </a:t>
            </a:r>
            <a:r>
              <a:rPr lang="cs-CZ" sz="2540">
                <a:solidFill>
                  <a:srgbClr val="C00000"/>
                </a:solidFill>
              </a:rPr>
              <a:t>lhůtě od 66 do 60 dnů</a:t>
            </a:r>
            <a:r>
              <a:rPr lang="cs-CZ" sz="2540"/>
              <a:t> přede dnem volby prezidenta podané kandidátní listiny. </a:t>
            </a:r>
          </a:p>
          <a:p>
            <a:pPr marL="0" indent="0"/>
            <a:r>
              <a:rPr lang="cs-CZ" sz="2540"/>
              <a:t>Rozhodnutí o registraci nebo o odmítnutí kandidátní listiny musí obsahovat výrok, odůvodnění a poučení o opravném prostředku.</a:t>
            </a:r>
          </a:p>
          <a:p>
            <a:pPr marL="0" indent="0"/>
            <a:r>
              <a:rPr lang="cs-CZ" sz="2540"/>
              <a:t>O opravném prostředku rozhoduje  soud ve správním řízení soudním</a:t>
            </a:r>
          </a:p>
          <a:p>
            <a:pPr marL="0" indent="0"/>
            <a:r>
              <a:rPr lang="cs-CZ" sz="2540" b="1">
                <a:solidFill>
                  <a:srgbClr val="C00000"/>
                </a:solidFill>
              </a:rPr>
              <a:t>Registrace je podmínkou </a:t>
            </a:r>
            <a:r>
              <a:rPr lang="cs-CZ" sz="2540"/>
              <a:t>pro </a:t>
            </a:r>
            <a:r>
              <a:rPr lang="cs-CZ" sz="2540">
                <a:solidFill>
                  <a:srgbClr val="C00000"/>
                </a:solidFill>
              </a:rPr>
              <a:t>vytištění hlasovacích lístků</a:t>
            </a:r>
          </a:p>
        </p:txBody>
      </p:sp>
    </p:spTree>
    <p:extLst>
      <p:ext uri="{BB962C8B-B14F-4D97-AF65-F5344CB8AC3E}">
        <p14:creationId xmlns:p14="http://schemas.microsoft.com/office/powerpoint/2010/main" val="1083413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Zánik kandidatury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72" indent="-414772">
              <a:buFont typeface="Arial" charset="0"/>
              <a:buChar char="•"/>
            </a:pPr>
            <a:r>
              <a:rPr lang="cs-CZ" sz="2540" b="1">
                <a:solidFill>
                  <a:srgbClr val="C00000"/>
                </a:solidFill>
              </a:rPr>
              <a:t>Kandidát se může do 24 hodin </a:t>
            </a:r>
            <a:r>
              <a:rPr lang="cs-CZ" sz="2540"/>
              <a:t>před zahájením volby prezidenta</a:t>
            </a:r>
            <a:r>
              <a:rPr lang="cs-CZ" sz="2540" b="1">
                <a:solidFill>
                  <a:srgbClr val="C00000"/>
                </a:solidFill>
              </a:rPr>
              <a:t> vzdát své kandidatury.</a:t>
            </a:r>
          </a:p>
          <a:p>
            <a:pPr marL="414772" indent="-414772">
              <a:buFont typeface="Arial" charset="0"/>
              <a:buChar char="•"/>
            </a:pPr>
            <a:r>
              <a:rPr lang="cs-CZ" sz="2540"/>
              <a:t>Toto prohlášení </a:t>
            </a:r>
            <a:r>
              <a:rPr lang="cs-CZ" sz="2540" b="1">
                <a:solidFill>
                  <a:srgbClr val="C00000"/>
                </a:solidFill>
              </a:rPr>
              <a:t>nelze vzít zpět.</a:t>
            </a:r>
          </a:p>
          <a:p>
            <a:pPr marL="414772" indent="-414772">
              <a:buFont typeface="Arial" charset="0"/>
              <a:buChar char="•"/>
            </a:pPr>
            <a:r>
              <a:rPr lang="cs-CZ" sz="2540" b="1">
                <a:solidFill>
                  <a:srgbClr val="C00000"/>
                </a:solidFill>
              </a:rPr>
              <a:t>Ztráta volitelnosti</a:t>
            </a:r>
          </a:p>
        </p:txBody>
      </p:sp>
    </p:spTree>
    <p:extLst>
      <p:ext uri="{BB962C8B-B14F-4D97-AF65-F5344CB8AC3E}">
        <p14:creationId xmlns:p14="http://schemas.microsoft.com/office/powerpoint/2010/main" val="1541383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Volební kampaň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618" indent="-466618">
              <a:buFont typeface="+mj-lt"/>
              <a:buAutoNum type="arabicPeriod"/>
            </a:pPr>
            <a:r>
              <a:rPr lang="cs-CZ" sz="2177"/>
              <a:t>Volební kampaní se rozumí </a:t>
            </a:r>
            <a:r>
              <a:rPr lang="cs-CZ" sz="2177" b="1">
                <a:solidFill>
                  <a:srgbClr val="C00000"/>
                </a:solidFill>
              </a:rPr>
              <a:t>jakákoli propagace </a:t>
            </a:r>
            <a:r>
              <a:rPr lang="cs-CZ" sz="2177"/>
              <a:t>kandidáta na funkci prezidenta republiky nebo volební agitace v jeho prospěch, zejména veřejné oznámení určené na jeho podporu nebo sloužící v jeho prospěch, včetně jakékoli doprovodné akce, za které se poskytne nebo obvykle poskytuje úplata. 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177"/>
              <a:t>Za volební kampaň se považuje i sdělení </a:t>
            </a:r>
            <a:r>
              <a:rPr lang="cs-CZ" sz="2177" b="1">
                <a:solidFill>
                  <a:srgbClr val="C00000"/>
                </a:solidFill>
              </a:rPr>
              <a:t>v neprospěch jiného kandidáta </a:t>
            </a:r>
            <a:r>
              <a:rPr lang="cs-CZ" sz="2177"/>
              <a:t>na funkci prezidenta republiky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177">
                <a:solidFill>
                  <a:srgbClr val="C00000"/>
                </a:solidFill>
              </a:rPr>
              <a:t>Fyzická nebo právnická osoba, </a:t>
            </a:r>
            <a:r>
              <a:rPr lang="cs-CZ" sz="2177"/>
              <a:t>která se hodlá účastnit volební kampaně bez vědomí kandidáta, je povinna se před vstupem do volební kampaně registrovat jako </a:t>
            </a:r>
            <a:r>
              <a:rPr lang="cs-CZ" sz="2177" b="1">
                <a:solidFill>
                  <a:srgbClr val="C00000"/>
                </a:solidFill>
              </a:rPr>
              <a:t>registrovaná třetí osoba </a:t>
            </a:r>
            <a:r>
              <a:rPr lang="cs-CZ" sz="2177"/>
              <a:t>u </a:t>
            </a:r>
            <a:r>
              <a:rPr lang="cs-CZ" sz="2177">
                <a:solidFill>
                  <a:srgbClr val="C00000"/>
                </a:solidFill>
              </a:rPr>
              <a:t>Úřadu pro dohled nad hospodařením politických stran a politických hnutí</a:t>
            </a:r>
          </a:p>
          <a:p>
            <a:pPr marL="466618" indent="-466618">
              <a:buFont typeface="+mj-lt"/>
              <a:buAutoNum type="arabicPeriod"/>
            </a:pPr>
            <a:endParaRPr lang="cs-CZ" sz="2540"/>
          </a:p>
        </p:txBody>
      </p:sp>
    </p:spTree>
    <p:extLst>
      <p:ext uri="{BB962C8B-B14F-4D97-AF65-F5344CB8AC3E}">
        <p14:creationId xmlns:p14="http://schemas.microsoft.com/office/powerpoint/2010/main" val="8789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Zvolení kandidáta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/>
              <a:t>Prezidentem republiky je zvolen ten kandidát, který získal nadpoloviční většinu z celkového počtu platných hlasů </a:t>
            </a:r>
            <a:r>
              <a:rPr lang="cs-CZ" b="1">
                <a:solidFill>
                  <a:srgbClr val="C00000"/>
                </a:solidFill>
              </a:rPr>
              <a:t>oprávněných voličů</a:t>
            </a:r>
            <a:r>
              <a:rPr lang="cs-CZ"/>
              <a:t>, kteří se:</a:t>
            </a:r>
          </a:p>
          <a:p>
            <a:pPr marL="466618" indent="-466618">
              <a:buFont typeface="+mj-lt"/>
              <a:buAutoNum type="arabicPeriod"/>
            </a:pPr>
            <a:r>
              <a:rPr lang="cs-CZ"/>
              <a:t>voleb zúčastnili a </a:t>
            </a:r>
          </a:p>
          <a:p>
            <a:pPr marL="466618" indent="-466618">
              <a:buFont typeface="+mj-lt"/>
              <a:buAutoNum type="arabicPeriod"/>
            </a:pPr>
            <a:r>
              <a:rPr lang="cs-CZ"/>
              <a:t>odevzdali platný hlas.</a:t>
            </a:r>
          </a:p>
        </p:txBody>
      </p:sp>
    </p:spTree>
    <p:extLst>
      <p:ext uri="{BB962C8B-B14F-4D97-AF65-F5344CB8AC3E}">
        <p14:creationId xmlns:p14="http://schemas.microsoft.com/office/powerpoint/2010/main" val="78388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ctr"/>
            <a:br>
              <a:rPr lang="cs-CZ" b="1" dirty="0"/>
            </a:br>
            <a:r>
              <a:rPr lang="cs-CZ" sz="3266" dirty="0"/>
              <a:t>Druhé kolo volby prezidenta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/>
              <a:t>V případě, že žádný z kandidátů nezíská počet hlasů potřebný ke zvolení, zajistí Ministerstvo vnitra, aby se </a:t>
            </a:r>
            <a:r>
              <a:rPr lang="cs-CZ">
                <a:solidFill>
                  <a:srgbClr val="C00000"/>
                </a:solidFill>
              </a:rPr>
              <a:t>druhé kolo volby prezidenta </a:t>
            </a:r>
            <a:r>
              <a:rPr lang="cs-CZ"/>
              <a:t>konalo </a:t>
            </a:r>
            <a:r>
              <a:rPr lang="cs-CZ" b="1">
                <a:solidFill>
                  <a:srgbClr val="C00000"/>
                </a:solidFill>
              </a:rPr>
              <a:t>za 14 dnů </a:t>
            </a:r>
            <a:r>
              <a:rPr lang="cs-CZ"/>
              <a:t>po začátku prvního kola volby prezidenta.</a:t>
            </a:r>
          </a:p>
        </p:txBody>
      </p:sp>
    </p:spTree>
    <p:extLst>
      <p:ext uri="{BB962C8B-B14F-4D97-AF65-F5344CB8AC3E}">
        <p14:creationId xmlns:p14="http://schemas.microsoft.com/office/powerpoint/2010/main" val="1746112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Postup do druhého kola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618" indent="-466618">
              <a:buFont typeface="+mj-lt"/>
              <a:buAutoNum type="arabicPeriod"/>
            </a:pPr>
            <a:r>
              <a:rPr lang="cs-CZ" sz="2177"/>
              <a:t>Do druhého kola volby  </a:t>
            </a:r>
            <a:r>
              <a:rPr lang="cs-CZ" sz="2177">
                <a:solidFill>
                  <a:srgbClr val="C00000"/>
                </a:solidFill>
              </a:rPr>
              <a:t>postupují 2 kandidáti</a:t>
            </a:r>
            <a:r>
              <a:rPr lang="cs-CZ" sz="2177"/>
              <a:t>, kteří obdrželi v prvním kole nejvíce odevzdaných platných hlasů oprávněných voličů. 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177"/>
              <a:t>Pokud se na </a:t>
            </a:r>
            <a:r>
              <a:rPr lang="cs-CZ" sz="2177" b="1">
                <a:solidFill>
                  <a:srgbClr val="C00000"/>
                </a:solidFill>
              </a:rPr>
              <a:t>prvním místě </a:t>
            </a:r>
            <a:r>
              <a:rPr lang="cs-CZ" sz="2177"/>
              <a:t>umístilo </a:t>
            </a:r>
            <a:r>
              <a:rPr lang="cs-CZ" sz="2177">
                <a:solidFill>
                  <a:srgbClr val="C00000"/>
                </a:solidFill>
              </a:rPr>
              <a:t>více kandidátů </a:t>
            </a:r>
            <a:r>
              <a:rPr lang="cs-CZ" sz="2177"/>
              <a:t>se stejným počtem odevzdaných platných hlasů, postupují do druhého kola všichni </a:t>
            </a:r>
            <a:r>
              <a:rPr lang="cs-CZ" sz="2177" b="1">
                <a:solidFill>
                  <a:srgbClr val="C00000"/>
                </a:solidFill>
              </a:rPr>
              <a:t>tito kandidáti pouze z prvního místa. 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177"/>
              <a:t>Pokud dojde </a:t>
            </a:r>
            <a:r>
              <a:rPr lang="cs-CZ" sz="2177">
                <a:solidFill>
                  <a:srgbClr val="C00000"/>
                </a:solidFill>
              </a:rPr>
              <a:t>ke shodě </a:t>
            </a:r>
            <a:r>
              <a:rPr lang="cs-CZ" sz="2177"/>
              <a:t>v počtu odevzdaných platných hlasů  u kandidátů, kteří se umístili </a:t>
            </a:r>
            <a:r>
              <a:rPr lang="cs-CZ" sz="2177">
                <a:solidFill>
                  <a:srgbClr val="C00000"/>
                </a:solidFill>
              </a:rPr>
              <a:t>na druhém místě</a:t>
            </a:r>
            <a:r>
              <a:rPr lang="cs-CZ" sz="2177"/>
              <a:t>, postupují do druhého kola volby prezidenta kandidát z </a:t>
            </a:r>
            <a:r>
              <a:rPr lang="cs-CZ" sz="2177" b="1">
                <a:solidFill>
                  <a:srgbClr val="C00000"/>
                </a:solidFill>
              </a:rPr>
              <a:t>prvního místa a všichni kandidáti z druhého místa</a:t>
            </a:r>
            <a:r>
              <a:rPr lang="cs-CZ" sz="2177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197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Ztráta volitelnosti v druhém kolem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/>
              <a:t>Pokud kandidát, který postoupil do druhého kola volby prezidenta:</a:t>
            </a:r>
          </a:p>
          <a:p>
            <a:pPr marL="466618" indent="-466618">
              <a:buFont typeface="+mj-lt"/>
              <a:buAutoNum type="arabicPeriod"/>
            </a:pPr>
            <a:r>
              <a:rPr lang="cs-CZ">
                <a:solidFill>
                  <a:srgbClr val="C00000"/>
                </a:solidFill>
              </a:rPr>
              <a:t>přestane být volitelný </a:t>
            </a:r>
            <a:r>
              <a:rPr lang="cs-CZ"/>
              <a:t>za prezidenta republiky před druhým kolem volby prezidenta anebo </a:t>
            </a:r>
          </a:p>
          <a:p>
            <a:pPr marL="466618" indent="-466618">
              <a:buFont typeface="+mj-lt"/>
              <a:buAutoNum type="arabicPeriod"/>
            </a:pPr>
            <a:r>
              <a:rPr lang="cs-CZ"/>
              <a:t>se práva kandidovat </a:t>
            </a:r>
            <a:r>
              <a:rPr lang="cs-CZ">
                <a:solidFill>
                  <a:srgbClr val="C00000"/>
                </a:solidFill>
              </a:rPr>
              <a:t>vzdá</a:t>
            </a:r>
            <a:r>
              <a:rPr lang="cs-CZ"/>
              <a:t>,</a:t>
            </a:r>
          </a:p>
          <a:p>
            <a:pPr marL="0" indent="0"/>
            <a:r>
              <a:rPr lang="cs-CZ"/>
              <a:t>postupuje do druhého kola volby prezidenta kandidát, který v prvním kole volby prezidenta získal další nejvyšší počet platných hlasů oprávněných voličů.</a:t>
            </a:r>
          </a:p>
        </p:txBody>
      </p:sp>
    </p:spTree>
    <p:extLst>
      <p:ext uri="{BB962C8B-B14F-4D97-AF65-F5344CB8AC3E}">
        <p14:creationId xmlns:p14="http://schemas.microsoft.com/office/powerpoint/2010/main" val="1514269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Postavení prezidenta republiky</a:t>
            </a:r>
          </a:p>
        </p:txBody>
      </p:sp>
    </p:spTree>
    <p:extLst>
      <p:ext uri="{BB962C8B-B14F-4D97-AF65-F5344CB8AC3E}">
        <p14:creationId xmlns:p14="http://schemas.microsoft.com/office/powerpoint/2010/main" val="178852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Indemnita Prezidenta republiky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594249"/>
            <a:ext cx="8229024" cy="45479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5604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>
                <a:solidFill>
                  <a:schemeClr val="tx1"/>
                </a:solidFill>
              </a:rPr>
              <a:t>Prezidenta republiky </a:t>
            </a:r>
            <a:r>
              <a:rPr lang="cs-CZ">
                <a:solidFill>
                  <a:srgbClr val="FF9966"/>
                </a:solidFill>
              </a:rPr>
              <a:t>nelze po </a:t>
            </a:r>
            <a:r>
              <a:rPr lang="cs-CZ">
                <a:solidFill>
                  <a:srgbClr val="3366FF"/>
                </a:solidFill>
              </a:rPr>
              <a:t>dobu výkonu </a:t>
            </a:r>
            <a:r>
              <a:rPr lang="cs-CZ">
                <a:solidFill>
                  <a:srgbClr val="FF9966"/>
                </a:solidFill>
              </a:rPr>
              <a:t>jeho funkce: </a:t>
            </a:r>
          </a:p>
          <a:p>
            <a:pPr marL="466618" indent="-466618" algn="just">
              <a:spcAft>
                <a:spcPct val="0"/>
              </a:spcAft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>
                <a:solidFill>
                  <a:srgbClr val="FF9966"/>
                </a:solidFill>
              </a:rPr>
              <a:t>zadržet, </a:t>
            </a:r>
          </a:p>
          <a:p>
            <a:pPr marL="466618" indent="-466618" algn="just">
              <a:spcAft>
                <a:spcPct val="0"/>
              </a:spcAft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>
                <a:solidFill>
                  <a:srgbClr val="FF9966"/>
                </a:solidFill>
              </a:rPr>
              <a:t>trestně stíhat ani </a:t>
            </a:r>
          </a:p>
          <a:p>
            <a:pPr marL="466618" indent="-466618" algn="just">
              <a:spcAft>
                <a:spcPct val="0"/>
              </a:spcAft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>
                <a:solidFill>
                  <a:srgbClr val="FF9966"/>
                </a:solidFill>
              </a:rPr>
              <a:t>stíhat pro přestupek nebo jiný správní delikt.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Žaloba proti Prezidentu republiky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189566"/>
            <a:ext cx="8229024" cy="535592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0803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359" dirty="0">
                <a:solidFill>
                  <a:srgbClr val="FF6600"/>
                </a:solidFill>
              </a:rPr>
              <a:t>Senát</a:t>
            </a:r>
            <a:r>
              <a:rPr lang="cs-CZ" sz="2359" dirty="0"/>
              <a:t> může se </a:t>
            </a:r>
            <a:r>
              <a:rPr lang="cs-CZ" sz="2359" dirty="0">
                <a:solidFill>
                  <a:srgbClr val="FF0000"/>
                </a:solidFill>
              </a:rPr>
              <a:t>souhlasem Poslanecké sněmovny </a:t>
            </a:r>
            <a:r>
              <a:rPr lang="cs-CZ" sz="2359" dirty="0"/>
              <a:t>podat ústavní žalobu proti prezidentu republiky k Ústavnímu soudu, a to pro:</a:t>
            </a:r>
          </a:p>
          <a:p>
            <a:pPr marL="466618" indent="-466618" algn="just">
              <a:spcAft>
                <a:spcPct val="0"/>
              </a:spcAft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359" dirty="0"/>
              <a:t>velezradu nebo </a:t>
            </a:r>
          </a:p>
          <a:p>
            <a:pPr marL="466618" indent="-466618" algn="just">
              <a:spcAft>
                <a:spcPct val="0"/>
              </a:spcAft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359" dirty="0"/>
              <a:t>pro hrubé porušení Ústavy nebo jiné součásti ústavního pořádku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Volba prezidenta republiky</a:t>
            </a:r>
          </a:p>
        </p:txBody>
      </p:sp>
    </p:spTree>
    <p:extLst>
      <p:ext uri="{BB962C8B-B14F-4D97-AF65-F5344CB8AC3E}">
        <p14:creationId xmlns:p14="http://schemas.microsoft.com/office/powerpoint/2010/main" val="837046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Velezrada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5604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Velezradou se rozumí jednání prezidenta republiky směřující proti </a:t>
            </a:r>
            <a:r>
              <a:rPr lang="cs-CZ" dirty="0">
                <a:solidFill>
                  <a:srgbClr val="FF6600"/>
                </a:solidFill>
              </a:rPr>
              <a:t>svrchovanosti a celistvosti republiky, jakož i proti jejímu demokratickému řádu.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Rozhodnutí Ústavního soudu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5604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>
                <a:solidFill>
                  <a:srgbClr val="0047FF"/>
                </a:solidFill>
              </a:rPr>
              <a:t>Ústavní soud může na základě ústavní žaloby Senátu rozhodnout o tom, že </a:t>
            </a:r>
            <a:r>
              <a:rPr lang="cs-CZ" dirty="0">
                <a:solidFill>
                  <a:srgbClr val="FF0000"/>
                </a:solidFill>
              </a:rPr>
              <a:t>prezident republiky ztrácí prezidentský úřad a způsobilost jej znovu nabýt.“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Vlastizrada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5604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>
                <a:solidFill>
                  <a:srgbClr val="AECF00"/>
                </a:solidFill>
              </a:rPr>
              <a:t>Vlastizrada – trestný čin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Občan České republiky, který ve </a:t>
            </a:r>
            <a:r>
              <a:rPr lang="cs-CZ" dirty="0">
                <a:solidFill>
                  <a:srgbClr val="FF0000"/>
                </a:solidFill>
              </a:rPr>
              <a:t>spojení s cizí mocí</a:t>
            </a:r>
            <a:r>
              <a:rPr lang="cs-CZ" dirty="0"/>
              <a:t> nebo s </a:t>
            </a:r>
            <a:r>
              <a:rPr lang="cs-CZ" dirty="0">
                <a:solidFill>
                  <a:srgbClr val="FF3333"/>
                </a:solidFill>
              </a:rPr>
              <a:t>cizím činitelem</a:t>
            </a:r>
            <a:r>
              <a:rPr lang="cs-CZ" dirty="0"/>
              <a:t> spáchá trestný čin</a:t>
            </a:r>
            <a:r>
              <a:rPr lang="cs-CZ" dirty="0">
                <a:solidFill>
                  <a:srgbClr val="FF420E"/>
                </a:solidFill>
              </a:rPr>
              <a:t> rozvracení republiky, teroristického útoku, teroru  nebo sabotáže</a:t>
            </a:r>
            <a:r>
              <a:rPr lang="cs-CZ" dirty="0"/>
              <a:t>, bude potrestán odnětím svobody na patnáct až dvacet let, popřípadě vedle tohoto trestu též propadnutím majetku, nebo výjimečným trestem.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podání</a:t>
            </a:r>
            <a:r>
              <a:rPr lang="en-US" dirty="0"/>
              <a:t> </a:t>
            </a:r>
            <a:r>
              <a:rPr lang="en-US" dirty="0" err="1"/>
              <a:t>návrhu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K </a:t>
            </a:r>
            <a:r>
              <a:rPr lang="en-US" dirty="0" err="1"/>
              <a:t>přijetí</a:t>
            </a:r>
            <a:r>
              <a:rPr lang="en-US" dirty="0"/>
              <a:t> </a:t>
            </a:r>
            <a:r>
              <a:rPr lang="en-US" dirty="0" err="1"/>
              <a:t>návrhu</a:t>
            </a:r>
            <a:r>
              <a:rPr lang="en-US" dirty="0"/>
              <a:t> </a:t>
            </a:r>
            <a:r>
              <a:rPr lang="en-US" dirty="0" err="1"/>
              <a:t>ústavní</a:t>
            </a:r>
            <a:r>
              <a:rPr lang="en-US" dirty="0"/>
              <a:t> </a:t>
            </a:r>
            <a:r>
              <a:rPr lang="en-US" dirty="0" err="1"/>
              <a:t>žaloby</a:t>
            </a:r>
            <a:r>
              <a:rPr lang="en-US" dirty="0"/>
              <a:t> </a:t>
            </a:r>
            <a:r>
              <a:rPr lang="en-US" dirty="0" err="1"/>
              <a:t>Senátem</a:t>
            </a:r>
            <a:r>
              <a:rPr lang="en-US" dirty="0"/>
              <a:t> je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souhlasu</a:t>
            </a:r>
            <a:r>
              <a:rPr lang="en-US" dirty="0"/>
              <a:t> </a:t>
            </a:r>
            <a:r>
              <a:rPr lang="en-US" dirty="0" err="1">
                <a:solidFill>
                  <a:srgbClr val="FF6600"/>
                </a:solidFill>
              </a:rPr>
              <a:t>třípětinové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většiny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přítomných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senátorů</a:t>
            </a:r>
            <a:r>
              <a:rPr lang="en-US" dirty="0"/>
              <a:t>. </a:t>
            </a:r>
          </a:p>
          <a:p>
            <a:r>
              <a:rPr lang="en-US" dirty="0"/>
              <a:t>K </a:t>
            </a:r>
            <a:r>
              <a:rPr lang="en-US" dirty="0" err="1"/>
              <a:t>přijetí</a:t>
            </a:r>
            <a:r>
              <a:rPr lang="en-US" dirty="0"/>
              <a:t> </a:t>
            </a:r>
            <a:r>
              <a:rPr lang="en-US" dirty="0" err="1"/>
              <a:t>souhlasu</a:t>
            </a:r>
            <a:r>
              <a:rPr lang="en-US" dirty="0"/>
              <a:t> </a:t>
            </a:r>
            <a:r>
              <a:rPr lang="en-US" dirty="0" err="1"/>
              <a:t>Poslanecké</a:t>
            </a:r>
            <a:r>
              <a:rPr lang="en-US" dirty="0"/>
              <a:t> </a:t>
            </a:r>
            <a:r>
              <a:rPr lang="en-US" dirty="0" err="1"/>
              <a:t>sněmovny</a:t>
            </a:r>
            <a:r>
              <a:rPr lang="en-US" dirty="0"/>
              <a:t> s </a:t>
            </a:r>
            <a:r>
              <a:rPr lang="en-US" dirty="0" err="1"/>
              <a:t>podáním</a:t>
            </a:r>
            <a:r>
              <a:rPr lang="en-US" dirty="0"/>
              <a:t> </a:t>
            </a:r>
            <a:r>
              <a:rPr lang="en-US" dirty="0" err="1"/>
              <a:t>ústavní</a:t>
            </a:r>
            <a:r>
              <a:rPr lang="en-US" dirty="0"/>
              <a:t> </a:t>
            </a:r>
            <a:r>
              <a:rPr lang="en-US" dirty="0" err="1"/>
              <a:t>žaloby</a:t>
            </a:r>
            <a:r>
              <a:rPr lang="en-US" dirty="0"/>
              <a:t> je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souhlasu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třípětinové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většiny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všech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poslanců</a:t>
            </a:r>
            <a:r>
              <a:rPr lang="en-US" dirty="0"/>
              <a:t>; </a:t>
            </a:r>
            <a:r>
              <a:rPr lang="en-US" dirty="0" err="1"/>
              <a:t>nevysloví</a:t>
            </a:r>
            <a:r>
              <a:rPr lang="en-US" dirty="0"/>
              <a:t>-li </a:t>
            </a:r>
          </a:p>
          <a:p>
            <a:r>
              <a:rPr lang="en-US" dirty="0" err="1"/>
              <a:t>Poslanecká</a:t>
            </a:r>
            <a:r>
              <a:rPr lang="en-US" dirty="0"/>
              <a:t> </a:t>
            </a:r>
            <a:r>
              <a:rPr lang="en-US" dirty="0" err="1"/>
              <a:t>sněmovna</a:t>
            </a:r>
            <a:r>
              <a:rPr lang="en-US" dirty="0"/>
              <a:t> </a:t>
            </a:r>
            <a:r>
              <a:rPr lang="en-US" dirty="0" err="1"/>
              <a:t>souhlas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do </a:t>
            </a:r>
            <a:r>
              <a:rPr lang="en-US" dirty="0" err="1">
                <a:solidFill>
                  <a:srgbClr val="3366FF"/>
                </a:solidFill>
              </a:rPr>
              <a:t>tří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měsíců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/>
              <a:t>ode </a:t>
            </a:r>
            <a:r>
              <a:rPr lang="en-US" dirty="0" err="1"/>
              <a:t>dne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o </a:t>
            </a:r>
            <a:r>
              <a:rPr lang="en-US" dirty="0" err="1"/>
              <a:t>něj</a:t>
            </a:r>
            <a:r>
              <a:rPr lang="en-US" dirty="0"/>
              <a:t> </a:t>
            </a:r>
            <a:r>
              <a:rPr lang="en-US" dirty="0" err="1"/>
              <a:t>Senát</a:t>
            </a:r>
            <a:r>
              <a:rPr lang="en-US" dirty="0"/>
              <a:t> </a:t>
            </a:r>
            <a:r>
              <a:rPr lang="en-US" dirty="0" err="1"/>
              <a:t>požádal</a:t>
            </a:r>
            <a:r>
              <a:rPr lang="en-US" dirty="0"/>
              <a:t>, </a:t>
            </a:r>
            <a:r>
              <a:rPr lang="en-US" dirty="0" err="1"/>
              <a:t>platí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souhlas</a:t>
            </a:r>
            <a:r>
              <a:rPr lang="en-US" dirty="0"/>
              <a:t> </a:t>
            </a:r>
            <a:r>
              <a:rPr lang="en-US" dirty="0" err="1">
                <a:solidFill>
                  <a:srgbClr val="660066"/>
                </a:solidFill>
              </a:rPr>
              <a:t>nebyl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dán</a:t>
            </a:r>
            <a:r>
              <a:rPr lang="en-US" dirty="0"/>
              <a:t>.“.</a:t>
            </a:r>
          </a:p>
        </p:txBody>
      </p:sp>
    </p:spTree>
    <p:extLst>
      <p:ext uri="{BB962C8B-B14F-4D97-AF65-F5344CB8AC3E}">
        <p14:creationId xmlns:p14="http://schemas.microsoft.com/office/powerpoint/2010/main" val="3885056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 fontScale="9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Podmínky rozhodnutí Ústavního soudu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77349" y="1597129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2403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540" dirty="0"/>
              <a:t>Jestliže bylo Ústavnímu soudu, dříve než se odebral k závěrečné poradě, doručeno</a:t>
            </a:r>
            <a:r>
              <a:rPr lang="cs-CZ" sz="2540" dirty="0">
                <a:solidFill>
                  <a:srgbClr val="FF00FF"/>
                </a:solidFill>
              </a:rPr>
              <a:t> usnesení Senátu</a:t>
            </a:r>
            <a:r>
              <a:rPr lang="cs-CZ" sz="2540" dirty="0"/>
              <a:t>, kterým ústavní žalobu  </a:t>
            </a:r>
            <a:r>
              <a:rPr lang="cs-CZ" sz="2540" dirty="0">
                <a:solidFill>
                  <a:srgbClr val="808000"/>
                </a:solidFill>
              </a:rPr>
              <a:t>odvolává,</a:t>
            </a:r>
            <a:r>
              <a:rPr lang="cs-CZ" sz="2540" dirty="0"/>
              <a:t> Ústavní soud  </a:t>
            </a:r>
            <a:r>
              <a:rPr lang="cs-CZ" sz="2540" dirty="0">
                <a:solidFill>
                  <a:srgbClr val="996633"/>
                </a:solidFill>
              </a:rPr>
              <a:t>řízení zastav</a:t>
            </a:r>
            <a:r>
              <a:rPr lang="cs-CZ" sz="2540" dirty="0"/>
              <a:t>í. 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2540" dirty="0"/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540" dirty="0"/>
              <a:t>Ústavní soud řízení zastaví také tehdy, jestliže </a:t>
            </a:r>
            <a:r>
              <a:rPr lang="cs-CZ" sz="2540" dirty="0">
                <a:solidFill>
                  <a:srgbClr val="9999CC"/>
                </a:solidFill>
              </a:rPr>
              <a:t>prezident republiky  po jeho zahájení zemřel.</a:t>
            </a:r>
            <a:r>
              <a:rPr lang="cs-CZ" sz="2540" dirty="0"/>
              <a:t> Požádá-li o pokračování řízení manžel nebo příbuzný v řadě přímé do jednoho měsíce od úmrtí, v řízení se pokračuje. 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2540" dirty="0"/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540" dirty="0"/>
              <a:t>Okolnost, že se prezident republiky  po zahájení řízení </a:t>
            </a:r>
            <a:r>
              <a:rPr lang="cs-CZ" sz="2540" dirty="0">
                <a:solidFill>
                  <a:srgbClr val="FF3333"/>
                </a:solidFill>
              </a:rPr>
              <a:t>vzdal svého úřadu, není důvodem k zastavení řízení.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Rozhodnutí Ústavního soudu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48366" y="1960047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2403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540" dirty="0"/>
              <a:t>Po ukončení ústního jednání Ústavní soud  buď ústavní žalobě  </a:t>
            </a:r>
            <a:r>
              <a:rPr lang="cs-CZ" sz="2540" dirty="0">
                <a:solidFill>
                  <a:srgbClr val="FF0000"/>
                </a:solidFill>
              </a:rPr>
              <a:t>vyhoví a rozhodne, že se prezident republiky  dopustil velezrady</a:t>
            </a:r>
            <a:r>
              <a:rPr lang="cs-CZ" sz="2540" dirty="0"/>
              <a:t>, anebo ho </a:t>
            </a:r>
            <a:r>
              <a:rPr lang="cs-CZ" sz="2540" dirty="0">
                <a:solidFill>
                  <a:srgbClr val="0000FF"/>
                </a:solidFill>
              </a:rPr>
              <a:t>ústavní žaloby  zprostí. 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2540" dirty="0"/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540" dirty="0"/>
              <a:t>Jakmile byl nález, kterým bylo ústavní žalobě  vyhověno, vyhlášen,</a:t>
            </a:r>
            <a:r>
              <a:rPr lang="cs-CZ" sz="2540" dirty="0">
                <a:solidFill>
                  <a:srgbClr val="FF6633"/>
                </a:solidFill>
              </a:rPr>
              <a:t> ztrácí prezident republiky  prezidentský úřad a způsobilost jej znovu nabýt. </a:t>
            </a:r>
            <a:r>
              <a:rPr lang="cs-CZ" sz="2540" dirty="0"/>
              <a:t>Nárok na prezidentský plat a další požitky po skončení výkonu funkce podle zvláštního zákona mu nenáleží. 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dirty="0"/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Obnova řízení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644653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0803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2359" dirty="0"/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359" dirty="0"/>
              <a:t>Ten, kdo se podle nálezu Ústavního soudu  dopustil velezrady, může požádat Ústavního soud, aby řízení o ústavní žalobě bylo </a:t>
            </a:r>
            <a:r>
              <a:rPr lang="cs-CZ" sz="2359" dirty="0">
                <a:solidFill>
                  <a:srgbClr val="DC2300"/>
                </a:solidFill>
              </a:rPr>
              <a:t>obnoveno za podmínek, které stanoví  zákon.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359" dirty="0"/>
              <a:t>Byla-li taková osoba v obnoveném řízení ústavní žaloby  zproštěna,</a:t>
            </a:r>
            <a:r>
              <a:rPr lang="cs-CZ" sz="2359" dirty="0">
                <a:solidFill>
                  <a:srgbClr val="000080"/>
                </a:solidFill>
              </a:rPr>
              <a:t> nenabývá ztraceného prezidentského úřadu.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Náhradní</a:t>
            </a:r>
            <a:r>
              <a:rPr lang="en-US" dirty="0"/>
              <a:t> </a:t>
            </a:r>
            <a:r>
              <a:rPr lang="en-US" dirty="0" err="1"/>
              <a:t>výkon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 </a:t>
            </a:r>
            <a:r>
              <a:rPr lang="en-US" dirty="0" err="1"/>
              <a:t>prezidenta</a:t>
            </a:r>
            <a:r>
              <a:rPr lang="en-US" dirty="0"/>
              <a:t> </a:t>
            </a:r>
            <a:r>
              <a:rPr lang="en-US" dirty="0" err="1"/>
              <a:t>republiky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1.Uvolní-li se </a:t>
            </a:r>
            <a:r>
              <a:rPr lang="en-US" dirty="0" err="1">
                <a:solidFill>
                  <a:srgbClr val="FF6600"/>
                </a:solidFill>
              </a:rPr>
              <a:t>úřad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prezidenta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republiky</a:t>
            </a:r>
            <a:r>
              <a:rPr lang="en-US" dirty="0">
                <a:solidFill>
                  <a:srgbClr val="FF6600"/>
                </a:solidFill>
              </a:rPr>
              <a:t>  a </a:t>
            </a:r>
            <a:r>
              <a:rPr lang="en-US" dirty="0" err="1">
                <a:solidFill>
                  <a:srgbClr val="FF6600"/>
                </a:solidFill>
              </a:rPr>
              <a:t>nový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prezident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republiky</a:t>
            </a:r>
            <a:r>
              <a:rPr lang="en-US" dirty="0">
                <a:solidFill>
                  <a:srgbClr val="FF6600"/>
                </a:solidFill>
              </a:rPr>
              <a:t>  </a:t>
            </a:r>
            <a:r>
              <a:rPr lang="en-US" dirty="0" err="1">
                <a:solidFill>
                  <a:srgbClr val="FF6600"/>
                </a:solidFill>
              </a:rPr>
              <a:t>ještě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není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zvolen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nebo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2. </a:t>
            </a:r>
            <a:r>
              <a:rPr lang="en-US" dirty="0" err="1">
                <a:solidFill>
                  <a:srgbClr val="FF6600"/>
                </a:solidFill>
              </a:rPr>
              <a:t>nesložil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slib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rovněž</a:t>
            </a:r>
            <a:r>
              <a:rPr lang="en-US" dirty="0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3. </a:t>
            </a:r>
            <a:r>
              <a:rPr lang="en-US" dirty="0" err="1">
                <a:solidFill>
                  <a:srgbClr val="FF6600"/>
                </a:solidFill>
              </a:rPr>
              <a:t>nemůže</a:t>
            </a:r>
            <a:r>
              <a:rPr lang="en-US" dirty="0">
                <a:solidFill>
                  <a:srgbClr val="FF6600"/>
                </a:solidFill>
              </a:rPr>
              <a:t>-li </a:t>
            </a:r>
            <a:r>
              <a:rPr lang="en-US" dirty="0" err="1">
                <a:solidFill>
                  <a:srgbClr val="FF6600"/>
                </a:solidFill>
              </a:rPr>
              <a:t>prezident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republiky</a:t>
            </a:r>
            <a:r>
              <a:rPr lang="en-US" dirty="0">
                <a:solidFill>
                  <a:srgbClr val="FF6600"/>
                </a:solidFill>
              </a:rPr>
              <a:t>  </a:t>
            </a:r>
            <a:r>
              <a:rPr lang="en-US" dirty="0" err="1">
                <a:solidFill>
                  <a:srgbClr val="FF6600"/>
                </a:solidFill>
              </a:rPr>
              <a:t>svůj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úřad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ze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závažných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důvodů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vykonávat</a:t>
            </a:r>
            <a:r>
              <a:rPr lang="en-US" dirty="0">
                <a:solidFill>
                  <a:srgbClr val="FF6600"/>
                </a:solidFill>
              </a:rPr>
              <a:t> a </a:t>
            </a:r>
          </a:p>
          <a:p>
            <a:pPr marL="0" indent="0">
              <a:buNone/>
            </a:pPr>
            <a:r>
              <a:rPr lang="en-US" dirty="0" err="1"/>
              <a:t>usnese</a:t>
            </a:r>
            <a:r>
              <a:rPr lang="en-US" dirty="0"/>
              <a:t>-li se </a:t>
            </a:r>
            <a:r>
              <a:rPr lang="en-US" dirty="0" err="1"/>
              <a:t>na</a:t>
            </a:r>
            <a:r>
              <a:rPr lang="en-US" dirty="0"/>
              <a:t> tom </a:t>
            </a:r>
            <a:r>
              <a:rPr lang="en-US" dirty="0" err="1"/>
              <a:t>Poslanecká</a:t>
            </a:r>
            <a:r>
              <a:rPr lang="en-US" dirty="0"/>
              <a:t> </a:t>
            </a:r>
            <a:r>
              <a:rPr lang="en-US" dirty="0" err="1"/>
              <a:t>sněmovna</a:t>
            </a:r>
            <a:r>
              <a:rPr lang="en-US" dirty="0"/>
              <a:t> a </a:t>
            </a:r>
            <a:r>
              <a:rPr lang="en-US" dirty="0" err="1"/>
              <a:t>Senát</a:t>
            </a:r>
            <a:r>
              <a:rPr lang="en-US" dirty="0"/>
              <a:t>, </a:t>
            </a:r>
            <a:r>
              <a:rPr lang="en-US" dirty="0" err="1"/>
              <a:t>přísluší</a:t>
            </a:r>
            <a:r>
              <a:rPr lang="en-US" dirty="0"/>
              <a:t> </a:t>
            </a:r>
            <a:r>
              <a:rPr lang="en-US" dirty="0" err="1"/>
              <a:t>výkon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 </a:t>
            </a:r>
            <a:r>
              <a:rPr lang="en-US" dirty="0" err="1"/>
              <a:t>rozděleně</a:t>
            </a:r>
            <a:r>
              <a:rPr lang="en-US" dirty="0"/>
              <a:t>  </a:t>
            </a:r>
            <a:r>
              <a:rPr lang="en-US" dirty="0" err="1"/>
              <a:t>předsedovi</a:t>
            </a:r>
            <a:r>
              <a:rPr lang="en-US" dirty="0"/>
              <a:t>  </a:t>
            </a:r>
            <a:r>
              <a:rPr lang="en-US" dirty="0" err="1"/>
              <a:t>Poslabecké</a:t>
            </a:r>
            <a:r>
              <a:rPr lang="en-US" dirty="0"/>
              <a:t> </a:t>
            </a:r>
            <a:r>
              <a:rPr lang="en-US" dirty="0" err="1"/>
              <a:t>sněmovny</a:t>
            </a:r>
            <a:r>
              <a:rPr lang="en-US" dirty="0"/>
              <a:t>, </a:t>
            </a:r>
            <a:r>
              <a:rPr lang="en-US" dirty="0" err="1"/>
              <a:t>předsedovi</a:t>
            </a:r>
            <a:r>
              <a:rPr lang="en-US" dirty="0"/>
              <a:t> </a:t>
            </a:r>
            <a:r>
              <a:rPr lang="en-US" dirty="0" err="1"/>
              <a:t>Senátu</a:t>
            </a:r>
            <a:r>
              <a:rPr lang="en-US" dirty="0"/>
              <a:t> a </a:t>
            </a:r>
            <a:r>
              <a:rPr lang="en-US" dirty="0" err="1"/>
              <a:t>předsedovi</a:t>
            </a:r>
            <a:r>
              <a:rPr lang="en-US" dirty="0"/>
              <a:t> </a:t>
            </a:r>
            <a:r>
              <a:rPr lang="en-US" dirty="0" err="1"/>
              <a:t>vlády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Pravomoci prezidenta republiky</a:t>
            </a:r>
          </a:p>
        </p:txBody>
      </p:sp>
    </p:spTree>
    <p:extLst>
      <p:ext uri="{BB962C8B-B14F-4D97-AF65-F5344CB8AC3E}">
        <p14:creationId xmlns:p14="http://schemas.microsoft.com/office/powerpoint/2010/main" val="1482300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AFAD598-781F-1745-B59E-FF719AF0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Postavení prezidenta republiky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F8FCD2-E710-1E46-8CF5-D26A903ED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72" indent="-414772"/>
            <a:r>
              <a:rPr lang="cs-CZ" dirty="0"/>
              <a:t>Prezident republiky je hlavou státu.</a:t>
            </a:r>
          </a:p>
          <a:p>
            <a:pPr marL="414772" indent="-414772"/>
            <a:r>
              <a:rPr lang="cs-CZ" dirty="0"/>
              <a:t>Prezident republiky není z výkonu své funkce odpovědný.</a:t>
            </a:r>
          </a:p>
        </p:txBody>
      </p:sp>
    </p:spTree>
    <p:extLst>
      <p:ext uri="{BB962C8B-B14F-4D97-AF65-F5344CB8AC3E}">
        <p14:creationId xmlns:p14="http://schemas.microsoft.com/office/powerpoint/2010/main" val="285026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Prezident republiky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5604" rIns="0" bIns="0" rtlCol="0" anchor="ctr">
            <a:normAutofit lnSpcReduction="10000"/>
          </a:bodyPr>
          <a:lstStyle/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Je zařazen jako součást moci výkonné, jeho  pravomoci přesahují výkonnou moc: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/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Prezident republiky je</a:t>
            </a:r>
            <a:r>
              <a:rPr lang="cs-CZ">
                <a:solidFill>
                  <a:srgbClr val="FF0000"/>
                </a:solidFill>
              </a:rPr>
              <a:t> hlavou státu.</a:t>
            </a:r>
            <a:r>
              <a:rPr lang="cs-CZ"/>
              <a:t> 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/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Prezident republiky je </a:t>
            </a:r>
            <a:r>
              <a:rPr lang="cs-CZ">
                <a:solidFill>
                  <a:srgbClr val="FF6600"/>
                </a:solidFill>
              </a:rPr>
              <a:t>volen v přímých volbách</a:t>
            </a:r>
            <a:r>
              <a:rPr lang="cs-CZ"/>
              <a:t>.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/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/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Prezident republiky </a:t>
            </a:r>
            <a:r>
              <a:rPr lang="cs-CZ">
                <a:solidFill>
                  <a:srgbClr val="FF00FF"/>
                </a:solidFill>
              </a:rPr>
              <a:t>není z výkonu své funkce odpovědný. </a:t>
            </a:r>
            <a:r>
              <a:rPr lang="cs-CZ"/>
              <a:t>(odpovědnost nese vláda jako celek)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9390"/>
            <a:ext cx="8229024" cy="1134839"/>
          </a:xfrm>
          <a:ln/>
        </p:spPr>
        <p:txBody>
          <a:bodyPr vert="horz" lIns="91440" tIns="35206" rIns="91440" bIns="45720" rtlCol="0" anchor="ctr">
            <a:normAutofit fontScale="9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Základní pravomoci prezidenta republiky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785628" y="979304"/>
            <a:ext cx="8229024" cy="564395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17603" rIns="0" bIns="0" rtlCol="0" anchor="ctr">
            <a:normAutofit fontScale="92500" lnSpcReduction="10000"/>
          </a:bodyPr>
          <a:lstStyle/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1996" dirty="0"/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1996" dirty="0"/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a)	jmenuje </a:t>
            </a:r>
            <a:r>
              <a:rPr lang="cs-CZ" sz="1996" dirty="0">
                <a:solidFill>
                  <a:srgbClr val="9999CC"/>
                </a:solidFill>
              </a:rPr>
              <a:t>předsedu a další členy vlády a přijímá jejich demisi, odvolává vládu a přijímá její demisi,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b)	</a:t>
            </a:r>
            <a:r>
              <a:rPr lang="cs-CZ" sz="1996" dirty="0">
                <a:solidFill>
                  <a:srgbClr val="008000"/>
                </a:solidFill>
              </a:rPr>
              <a:t>svolává zasedání Poslanecké sněmovny,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c)	</a:t>
            </a:r>
            <a:r>
              <a:rPr lang="cs-CZ" sz="1996" dirty="0">
                <a:solidFill>
                  <a:srgbClr val="FF3333"/>
                </a:solidFill>
              </a:rPr>
              <a:t>rozpouští Poslaneckou sněmovnu,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d)	</a:t>
            </a:r>
            <a:r>
              <a:rPr lang="cs-CZ" sz="1996" dirty="0">
                <a:solidFill>
                  <a:srgbClr val="FF3333"/>
                </a:solidFill>
              </a:rPr>
              <a:t>pověřuje vládu, jejíž demisi  přijal nebo kterou odvolal, vykonáváním jejích funkcí prozatímně až do jmenování nové vlády,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e)</a:t>
            </a:r>
            <a:r>
              <a:rPr lang="cs-CZ" sz="1996" dirty="0">
                <a:solidFill>
                  <a:srgbClr val="FF00FF"/>
                </a:solidFill>
              </a:rPr>
              <a:t>	jmenuje soudce Ústavního soudu, jeho předsedu a místopředsedy,</a:t>
            </a:r>
            <a:r>
              <a:rPr lang="cs-CZ" sz="1996" dirty="0"/>
              <a:t>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f)	</a:t>
            </a:r>
            <a:r>
              <a:rPr lang="cs-CZ" sz="1996" dirty="0">
                <a:solidFill>
                  <a:srgbClr val="B84747"/>
                </a:solidFill>
              </a:rPr>
              <a:t>jmenuje ze soudců předsedu a místopředsedy Nejvyššího soudu,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g)	</a:t>
            </a:r>
            <a:r>
              <a:rPr lang="cs-CZ" sz="1996" dirty="0">
                <a:solidFill>
                  <a:srgbClr val="0000FF"/>
                </a:solidFill>
              </a:rPr>
              <a:t>odpouští a zmírňuje tresty uložené soudem a zahlazuje odsouzení</a:t>
            </a:r>
            <a:endParaRPr lang="cs-CZ" sz="1996" dirty="0"/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h)	</a:t>
            </a:r>
            <a:r>
              <a:rPr lang="cs-CZ" sz="1996" dirty="0">
                <a:solidFill>
                  <a:srgbClr val="FF3333"/>
                </a:solidFill>
              </a:rPr>
              <a:t>má právo vrátit Parlamentu přijatý zákon s výjimkou zákona ústavního,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>
                <a:solidFill>
                  <a:srgbClr val="FF3333"/>
                </a:solidFill>
              </a:rPr>
              <a:t>i)	podepisuje zákony,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j)	</a:t>
            </a:r>
            <a:r>
              <a:rPr lang="cs-CZ" sz="1996" dirty="0">
                <a:solidFill>
                  <a:srgbClr val="FF6633"/>
                </a:solidFill>
              </a:rPr>
              <a:t>jmenuje prezidenta a viceprezidenta Nejvyššího kontrolního úřadu</a:t>
            </a:r>
            <a:r>
              <a:rPr lang="cs-CZ" sz="1996" dirty="0"/>
              <a:t>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k)	</a:t>
            </a:r>
            <a:r>
              <a:rPr lang="cs-CZ" sz="1996" dirty="0">
                <a:solidFill>
                  <a:srgbClr val="23FF23"/>
                </a:solidFill>
              </a:rPr>
              <a:t>jmenuje členy Bankovní rady  České národní banky 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1996" dirty="0"/>
              <a:t>l)</a:t>
            </a:r>
            <a:r>
              <a:rPr lang="cs-CZ" sz="1996" dirty="0">
                <a:solidFill>
                  <a:srgbClr val="94006B"/>
                </a:solidFill>
              </a:rPr>
              <a:t>	vyhlašuje referendum o přistoupení České republiky k Evropské unii a jeho výsledek.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9390"/>
            <a:ext cx="8229024" cy="1134839"/>
          </a:xfrm>
          <a:ln/>
        </p:spPr>
        <p:txBody>
          <a:bodyPr vert="horz" lIns="91440" tIns="35206" rIns="91440" bIns="45720" rtlCol="0" anchor="ctr">
            <a:normAutofit fontScale="9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Další pravomoci Prezidenta republiky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013172" y="1453113"/>
            <a:ext cx="8229024" cy="524071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19203" rIns="0" bIns="0" rtlCol="0" anchor="ctr">
            <a:normAutofit fontScale="92500"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/>
              <a:t>a)	</a:t>
            </a:r>
            <a:r>
              <a:rPr lang="cs-CZ" sz="2177" dirty="0">
                <a:solidFill>
                  <a:srgbClr val="94006B"/>
                </a:solidFill>
              </a:rPr>
              <a:t>zastupuje stát navenek,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/>
              <a:t>b)	</a:t>
            </a:r>
            <a:r>
              <a:rPr lang="cs-CZ" sz="2177" dirty="0">
                <a:solidFill>
                  <a:srgbClr val="FF3333"/>
                </a:solidFill>
              </a:rPr>
              <a:t>sjednává </a:t>
            </a:r>
            <a:r>
              <a:rPr lang="cs-CZ" sz="2177" dirty="0"/>
              <a:t>a </a:t>
            </a:r>
            <a:r>
              <a:rPr lang="cs-CZ" sz="2177" dirty="0">
                <a:solidFill>
                  <a:srgbClr val="FFFF66"/>
                </a:solidFill>
              </a:rPr>
              <a:t>ratifikuje </a:t>
            </a:r>
            <a:r>
              <a:rPr lang="cs-CZ" sz="2177" dirty="0"/>
              <a:t>mezinárodní smlouvy; sjednávání mezinárodních smluv může přenést na vládu nebo s jejím souhlasem na její jednotlivé členy,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/>
              <a:t>c)	je</a:t>
            </a:r>
            <a:r>
              <a:rPr lang="cs-CZ" sz="2177" dirty="0">
                <a:solidFill>
                  <a:srgbClr val="DC2300"/>
                </a:solidFill>
              </a:rPr>
              <a:t> vrchním velitelem ozbrojených sil,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/>
              <a:t>d)	</a:t>
            </a:r>
            <a:r>
              <a:rPr lang="cs-CZ" sz="2177" dirty="0">
                <a:solidFill>
                  <a:srgbClr val="FF00FF"/>
                </a:solidFill>
              </a:rPr>
              <a:t>přijímá vedoucí zastupitelských misí,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/>
              <a:t>e)	</a:t>
            </a:r>
            <a:r>
              <a:rPr lang="cs-CZ" sz="2177" dirty="0">
                <a:solidFill>
                  <a:srgbClr val="FF3333"/>
                </a:solidFill>
              </a:rPr>
              <a:t>pověřuje a odvolává vedoucí zastupitelských misí,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/>
              <a:t>f)	vyhlašuje volby do Poslanecké sněmovny a do Senátu,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/>
              <a:t>g)	</a:t>
            </a:r>
            <a:r>
              <a:rPr lang="cs-CZ" sz="2177" dirty="0">
                <a:solidFill>
                  <a:srgbClr val="5C8526"/>
                </a:solidFill>
              </a:rPr>
              <a:t>jmenuje a povyšuje generály</a:t>
            </a:r>
            <a:r>
              <a:rPr lang="cs-CZ" sz="2177" dirty="0"/>
              <a:t>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/>
              <a:t>h)	</a:t>
            </a:r>
            <a:r>
              <a:rPr lang="cs-CZ" sz="2177" dirty="0">
                <a:solidFill>
                  <a:srgbClr val="00DCFF"/>
                </a:solidFill>
              </a:rPr>
              <a:t>propůjčuje a uděluje státní vyznamenání, nezmocní-li k tomu jiný orgán, 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/>
              <a:t>i)	</a:t>
            </a:r>
            <a:r>
              <a:rPr lang="cs-CZ" sz="2177" dirty="0">
                <a:solidFill>
                  <a:srgbClr val="0047FF"/>
                </a:solidFill>
              </a:rPr>
              <a:t>jmenuje soudce, </a:t>
            </a:r>
          </a:p>
          <a:p>
            <a:pPr marL="414772" indent="-414772" algn="just">
              <a:spcAft>
                <a:spcPct val="0"/>
              </a:spcAft>
              <a:buAutoNum type="alphaLcParenR" startAt="1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>
                <a:solidFill>
                  <a:srgbClr val="FF00FF"/>
                </a:solidFill>
              </a:rPr>
              <a:t>má právo udělovat amnestii. </a:t>
            </a:r>
          </a:p>
          <a:p>
            <a:pPr marL="414772" indent="-414772" algn="just">
              <a:spcAft>
                <a:spcPct val="0"/>
              </a:spcAft>
              <a:buAutoNum type="alphaLcParenR" startAt="1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177" dirty="0">
                <a:solidFill>
                  <a:srgbClr val="0000FF"/>
                </a:solidFill>
              </a:rPr>
              <a:t>nařizuje, aby se trestní řízení nezahajovalo, a bylo-li zahájeno, aby se v něm nepokračovalo,</a:t>
            </a:r>
            <a:endParaRPr lang="cs-CZ" sz="2177" dirty="0">
              <a:solidFill>
                <a:srgbClr val="FF00FF"/>
              </a:solidFill>
            </a:endParaRP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2177" dirty="0"/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2177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7DE0-DE99-1446-A6AC-AD1AD59C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Prezidentské smlouvy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476E19-1BE0-BC4A-BC7E-B8F15E929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40" dirty="0"/>
              <a:t>Prezidentskou smlouvou je smlouva, k jejíž ratifikaci prezidentem republiky je třeba </a:t>
            </a:r>
            <a:r>
              <a:rPr lang="cs-CZ" sz="2540" dirty="0">
                <a:solidFill>
                  <a:srgbClr val="FF0000"/>
                </a:solidFill>
              </a:rPr>
              <a:t>souhlasu obou komor </a:t>
            </a:r>
            <a:r>
              <a:rPr lang="cs-CZ" sz="2540" dirty="0"/>
              <a:t>Parlamentu nebo souhlasu daného v referendu: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540" dirty="0"/>
              <a:t>upravujících </a:t>
            </a:r>
            <a:r>
              <a:rPr lang="cs-CZ" sz="2540" dirty="0">
                <a:solidFill>
                  <a:srgbClr val="FF0000"/>
                </a:solidFill>
              </a:rPr>
              <a:t>práva a povinnosti osob</a:t>
            </a:r>
            <a:r>
              <a:rPr lang="cs-CZ" sz="2540" dirty="0"/>
              <a:t>,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540" dirty="0">
                <a:solidFill>
                  <a:srgbClr val="FF0000"/>
                </a:solidFill>
              </a:rPr>
              <a:t>spojeneckých, mírových a jiných politických</a:t>
            </a:r>
            <a:r>
              <a:rPr lang="cs-CZ" sz="2540" dirty="0"/>
              <a:t>,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540" dirty="0"/>
              <a:t>z nichž </a:t>
            </a:r>
            <a:r>
              <a:rPr lang="cs-CZ" sz="2540" dirty="0">
                <a:solidFill>
                  <a:srgbClr val="FF0000"/>
                </a:solidFill>
              </a:rPr>
              <a:t>vzniká členství </a:t>
            </a:r>
            <a:r>
              <a:rPr lang="cs-CZ" sz="2540" dirty="0"/>
              <a:t>České republiky v mezinárodní organizaci,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540" dirty="0"/>
              <a:t>hospodářských, jež jsou </a:t>
            </a:r>
            <a:r>
              <a:rPr lang="cs-CZ" sz="2540" dirty="0">
                <a:solidFill>
                  <a:srgbClr val="FF0000"/>
                </a:solidFill>
              </a:rPr>
              <a:t>všeobecné povahy</a:t>
            </a:r>
            <a:r>
              <a:rPr lang="cs-CZ" sz="2540" dirty="0"/>
              <a:t>,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2540" dirty="0"/>
              <a:t>o dalších věcech, jejichž </a:t>
            </a:r>
            <a:r>
              <a:rPr lang="cs-CZ" sz="2540" dirty="0">
                <a:solidFill>
                  <a:srgbClr val="FF0000"/>
                </a:solidFill>
              </a:rPr>
              <a:t>úprava je vyhrazena zákonu</a:t>
            </a:r>
            <a:r>
              <a:rPr lang="cs-CZ" sz="2540" dirty="0"/>
              <a:t>,</a:t>
            </a:r>
          </a:p>
          <a:p>
            <a:pPr marL="414772" indent="-41477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452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Odkaz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567" y="1534594"/>
            <a:ext cx="8227583" cy="452495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Prezidentovi republiky přísluší vykonávat i pravomoci, které nejsou výslovně v ústavním zákoně uvedeny, </a:t>
            </a:r>
            <a:r>
              <a:rPr lang="cs-CZ" dirty="0">
                <a:solidFill>
                  <a:srgbClr val="FF6600"/>
                </a:solidFill>
              </a:rPr>
              <a:t>stanoví-li tak zákon.</a:t>
            </a:r>
          </a:p>
          <a:p>
            <a:pPr marL="0" indent="0">
              <a:buNone/>
            </a:pPr>
            <a:r>
              <a:rPr lang="cs-CZ" dirty="0">
                <a:solidFill>
                  <a:srgbClr val="FF6600"/>
                </a:solidFill>
              </a:rPr>
              <a:t>(například: </a:t>
            </a:r>
            <a:r>
              <a:rPr lang="cs-CZ" dirty="0"/>
              <a:t>Profesorem pro určitý obor jmenuje prezident republiky toho, kdo byl na jmenování profesorem navržen vědeckou nebo uměleckou radou vysoké školy, § 73 zákona č. 111/1998 Sb., o vysokých školách)</a:t>
            </a:r>
            <a:endParaRPr lang="cs-CZ" dirty="0">
              <a:solidFill>
                <a:srgbClr val="FF6600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00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Právo účastnit se jednání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5604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Prezident republiky má právo účastnit se </a:t>
            </a:r>
            <a:r>
              <a:rPr lang="cs-CZ" dirty="0">
                <a:solidFill>
                  <a:srgbClr val="2300DC"/>
                </a:solidFill>
              </a:rPr>
              <a:t>schůzí obou komor Parlamentu</a:t>
            </a:r>
            <a:r>
              <a:rPr lang="cs-CZ" dirty="0"/>
              <a:t>, jejich výborů a komisí. Udělí se mu slovo, kdykoliv o to požádá. 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dirty="0"/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Prezident republiky má právo účastnit se </a:t>
            </a:r>
            <a:r>
              <a:rPr lang="cs-CZ" dirty="0">
                <a:solidFill>
                  <a:srgbClr val="FF0000"/>
                </a:solidFill>
              </a:rPr>
              <a:t>schůzí vlády,</a:t>
            </a:r>
            <a:r>
              <a:rPr lang="cs-CZ" dirty="0"/>
              <a:t> </a:t>
            </a:r>
            <a:r>
              <a:rPr lang="cs-CZ" dirty="0">
                <a:solidFill>
                  <a:srgbClr val="B3B300"/>
                </a:solidFill>
              </a:rPr>
              <a:t>vyžádat si od vlády a jejích členů zprávy a projednávat s vládou nebo s jejími členy otázky, které patří do jejich působnosti.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Omezení  základních pravomocí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5604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a) souhlas Senátu s jmenováním soudce Ústavního soudu,</a:t>
            </a:r>
          </a:p>
          <a:p>
            <a:pPr marL="0" indent="0" algn="just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dirty="0"/>
              <a:t>b) návrh Poslanecké sněmovny na Prezidenta a Viceprezidenta NKÚ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062832"/>
          </a:xfrm>
          <a:ln/>
        </p:spPr>
        <p:txBody>
          <a:bodyPr vert="horz" lIns="91440" tIns="35206" rIns="91440" bIns="45720" rtlCol="0" anchor="ctr">
            <a:normAutofit fontScale="9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/>
              <a:t>Volební období prezidenta republiky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11103" y="1633132"/>
            <a:ext cx="8229024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0" tIns="20803" rIns="0" bIns="0" rtlCol="0" anchor="ctr">
            <a:normAutofit/>
          </a:bodyPr>
          <a:lstStyle/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359"/>
              <a:t>Prezident republiky se ujímá úřadu </a:t>
            </a:r>
            <a:r>
              <a:rPr lang="cs-CZ" sz="2359">
                <a:solidFill>
                  <a:srgbClr val="FF0000"/>
                </a:solidFill>
              </a:rPr>
              <a:t>složením slibu.</a:t>
            </a:r>
            <a:r>
              <a:rPr lang="cs-CZ" sz="2359"/>
              <a:t> Volební období prezidenta republiky  trvá </a:t>
            </a:r>
            <a:r>
              <a:rPr lang="cs-CZ" sz="2359">
                <a:solidFill>
                  <a:srgbClr val="B84747"/>
                </a:solidFill>
              </a:rPr>
              <a:t>pět let</a:t>
            </a:r>
            <a:r>
              <a:rPr lang="cs-CZ" sz="2359"/>
              <a:t> a začíná dnem složení slibu.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2359"/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359"/>
              <a:t>Slib do rukou předsedy </a:t>
            </a:r>
            <a:r>
              <a:rPr lang="cs-CZ" sz="2359">
                <a:solidFill>
                  <a:srgbClr val="FF00FF"/>
                </a:solidFill>
              </a:rPr>
              <a:t>Senátu</a:t>
            </a:r>
            <a:r>
              <a:rPr lang="cs-CZ" sz="2359"/>
              <a:t> na společné schůzi obou komor. 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sz="2359"/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359"/>
              <a:t>Slib zní: „Slibuji věrnost České republice. Slibuji, že budu zachovávat její Ústavu a zákony. Slibuji na svou čest, že svůj úřad budu zastávat v zájmu všeho lidu a podle svého nejlepšího vědomí a svědomí</a:t>
            </a:r>
          </a:p>
          <a:p>
            <a:pPr marL="0" indent="0" algn="just"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sz="2359">
                <a:solidFill>
                  <a:srgbClr val="FF3333"/>
                </a:solidFill>
              </a:rPr>
              <a:t>Odmítne-li</a:t>
            </a:r>
            <a:r>
              <a:rPr lang="cs-CZ" sz="2359"/>
              <a:t> prezident republiky  složit slib nebo složí-li slib</a:t>
            </a:r>
            <a:r>
              <a:rPr lang="cs-CZ" sz="2359">
                <a:solidFill>
                  <a:srgbClr val="B84747"/>
                </a:solidFill>
              </a:rPr>
              <a:t> s výhradou</a:t>
            </a:r>
            <a:r>
              <a:rPr lang="cs-CZ" sz="2359"/>
              <a:t>, hledí se na něho, jako by</a:t>
            </a:r>
            <a:r>
              <a:rPr lang="cs-CZ" sz="2359">
                <a:solidFill>
                  <a:srgbClr val="EB613D"/>
                </a:solidFill>
              </a:rPr>
              <a:t> nebyl zvolen</a:t>
            </a:r>
            <a:r>
              <a:rPr lang="cs-CZ" sz="2359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Vyhlašování</a:t>
            </a:r>
            <a:r>
              <a:rPr lang="en-US" dirty="0"/>
              <a:t> </a:t>
            </a:r>
            <a:r>
              <a:rPr lang="en-US" dirty="0" err="1"/>
              <a:t>volby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72" indent="-414772">
              <a:buFont typeface="Arial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prezidenta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republiky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vyhlašuje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předseda</a:t>
            </a: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Senátu</a:t>
            </a: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nejpozději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devadesát</a:t>
            </a:r>
            <a:r>
              <a:rPr lang="en-US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dnů</a:t>
            </a:r>
            <a:r>
              <a:rPr lang="en-US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jejím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konáním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14772" indent="-414772">
              <a:buFont typeface="Arial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Uvolní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-li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úřad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prezidenta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republiky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vyhlásí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předseda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Senátu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prezidenta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republiky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nejpozději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deseti</a:t>
            </a: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dnů</a:t>
            </a: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zároveň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nejpozději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osmdesát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dnů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jejím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konáním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72" indent="-414772">
              <a:buFont typeface="Arial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Není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předsedy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Senátu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obsazena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vyhlašuje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prezidenta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republiky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předseda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Poslanecké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sněmovny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6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Konání</a:t>
            </a:r>
            <a:r>
              <a:rPr lang="en-US" dirty="0"/>
              <a:t> </a:t>
            </a:r>
            <a:r>
              <a:rPr lang="en-US" dirty="0" err="1"/>
              <a:t>voleb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72" indent="-414772">
              <a:buFont typeface="Arial" charset="0"/>
              <a:buChar char="•"/>
            </a:pPr>
            <a:r>
              <a:rPr lang="en-US" err="1"/>
              <a:t>Volba</a:t>
            </a:r>
            <a:r>
              <a:rPr lang="en-US"/>
              <a:t> </a:t>
            </a:r>
            <a:r>
              <a:rPr lang="en-US" err="1"/>
              <a:t>prezidenta</a:t>
            </a:r>
            <a:r>
              <a:rPr lang="en-US"/>
              <a:t> </a:t>
            </a:r>
            <a:r>
              <a:rPr lang="en-US" err="1"/>
              <a:t>republiky</a:t>
            </a:r>
            <a:r>
              <a:rPr lang="en-US"/>
              <a:t> se </a:t>
            </a:r>
            <a:r>
              <a:rPr lang="en-US" err="1"/>
              <a:t>koná</a:t>
            </a:r>
            <a:r>
              <a:rPr lang="en-US"/>
              <a:t> v </a:t>
            </a:r>
            <a:r>
              <a:rPr lang="en-US" err="1"/>
              <a:t>posledních</a:t>
            </a:r>
            <a:r>
              <a:rPr lang="en-US"/>
              <a:t> </a:t>
            </a:r>
            <a:r>
              <a:rPr lang="en-US" err="1">
                <a:solidFill>
                  <a:srgbClr val="FF6600"/>
                </a:solidFill>
              </a:rPr>
              <a:t>šedesáti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 err="1">
                <a:solidFill>
                  <a:srgbClr val="FF6600"/>
                </a:solidFill>
              </a:rPr>
              <a:t>dnech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 err="1"/>
              <a:t>volebního</a:t>
            </a:r>
            <a:r>
              <a:rPr lang="en-US"/>
              <a:t> </a:t>
            </a:r>
            <a:r>
              <a:rPr lang="en-US" err="1"/>
              <a:t>období</a:t>
            </a:r>
            <a:r>
              <a:rPr lang="en-US"/>
              <a:t> </a:t>
            </a:r>
            <a:r>
              <a:rPr lang="en-US" err="1"/>
              <a:t>úřadujícího</a:t>
            </a:r>
            <a:r>
              <a:rPr lang="en-US"/>
              <a:t> </a:t>
            </a:r>
            <a:r>
              <a:rPr lang="en-US" err="1"/>
              <a:t>prezidenta</a:t>
            </a:r>
            <a:r>
              <a:rPr lang="en-US"/>
              <a:t> </a:t>
            </a:r>
            <a:r>
              <a:rPr lang="en-US" err="1"/>
              <a:t>republiky</a:t>
            </a:r>
            <a:r>
              <a:rPr lang="en-US"/>
              <a:t>, </a:t>
            </a:r>
            <a:r>
              <a:rPr lang="en-US" err="1"/>
              <a:t>nejpozději</a:t>
            </a:r>
            <a:r>
              <a:rPr lang="en-US"/>
              <a:t> </a:t>
            </a:r>
            <a:r>
              <a:rPr lang="en-US" err="1"/>
              <a:t>však</a:t>
            </a:r>
            <a:r>
              <a:rPr lang="en-US"/>
              <a:t> </a:t>
            </a:r>
            <a:r>
              <a:rPr lang="en-US" err="1">
                <a:solidFill>
                  <a:srgbClr val="FF6600"/>
                </a:solidFill>
              </a:rPr>
              <a:t>třicet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 err="1">
                <a:solidFill>
                  <a:srgbClr val="FF6600"/>
                </a:solidFill>
              </a:rPr>
              <a:t>dnů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 err="1"/>
              <a:t>před</a:t>
            </a:r>
            <a:r>
              <a:rPr lang="en-US"/>
              <a:t> </a:t>
            </a:r>
            <a:r>
              <a:rPr lang="en-US" err="1"/>
              <a:t>uplynutím</a:t>
            </a:r>
            <a:r>
              <a:rPr lang="en-US"/>
              <a:t> </a:t>
            </a:r>
            <a:r>
              <a:rPr lang="en-US" err="1"/>
              <a:t>volebního</a:t>
            </a:r>
            <a:r>
              <a:rPr lang="en-US"/>
              <a:t> </a:t>
            </a:r>
            <a:r>
              <a:rPr lang="en-US" err="1"/>
              <a:t>období</a:t>
            </a:r>
            <a:r>
              <a:rPr lang="en-US"/>
              <a:t> </a:t>
            </a:r>
            <a:r>
              <a:rPr lang="en-US" err="1"/>
              <a:t>úřadujícího</a:t>
            </a:r>
            <a:r>
              <a:rPr lang="en-US"/>
              <a:t> </a:t>
            </a:r>
            <a:r>
              <a:rPr lang="en-US" err="1"/>
              <a:t>prezidenta</a:t>
            </a:r>
            <a:r>
              <a:rPr lang="en-US"/>
              <a:t> </a:t>
            </a:r>
            <a:r>
              <a:rPr lang="en-US" err="1"/>
              <a:t>republiky</a:t>
            </a:r>
            <a:r>
              <a:rPr lang="en-US"/>
              <a:t>. </a:t>
            </a:r>
          </a:p>
          <a:p>
            <a:pPr marL="414772" indent="-414772">
              <a:buFont typeface="Arial" charset="0"/>
              <a:buChar char="•"/>
            </a:pPr>
            <a:endParaRPr lang="en-US"/>
          </a:p>
          <a:p>
            <a:pPr marL="414772" indent="-414772">
              <a:buFont typeface="Arial" charset="0"/>
              <a:buChar char="•"/>
            </a:pPr>
            <a:r>
              <a:rPr lang="en-US" err="1"/>
              <a:t>Uvolní</a:t>
            </a:r>
            <a:r>
              <a:rPr lang="en-US"/>
              <a:t>-li se </a:t>
            </a:r>
            <a:r>
              <a:rPr lang="en-US" err="1"/>
              <a:t>úřad</a:t>
            </a:r>
            <a:r>
              <a:rPr lang="en-US"/>
              <a:t> </a:t>
            </a:r>
            <a:r>
              <a:rPr lang="en-US" err="1"/>
              <a:t>prezidenta</a:t>
            </a:r>
            <a:r>
              <a:rPr lang="en-US"/>
              <a:t> </a:t>
            </a:r>
            <a:r>
              <a:rPr lang="en-US" err="1"/>
              <a:t>republiky</a:t>
            </a:r>
            <a:r>
              <a:rPr lang="en-US"/>
              <a:t>, </a:t>
            </a:r>
            <a:r>
              <a:rPr lang="en-US" err="1"/>
              <a:t>koná</a:t>
            </a:r>
            <a:r>
              <a:rPr lang="en-US"/>
              <a:t> se </a:t>
            </a:r>
            <a:r>
              <a:rPr lang="en-US" err="1"/>
              <a:t>volba</a:t>
            </a:r>
            <a:r>
              <a:rPr lang="en-US"/>
              <a:t> </a:t>
            </a:r>
            <a:r>
              <a:rPr lang="en-US" err="1"/>
              <a:t>prezidenta</a:t>
            </a:r>
            <a:r>
              <a:rPr lang="en-US"/>
              <a:t> </a:t>
            </a:r>
            <a:r>
              <a:rPr lang="en-US" err="1"/>
              <a:t>republiky</a:t>
            </a:r>
            <a:r>
              <a:rPr lang="en-US"/>
              <a:t> do </a:t>
            </a:r>
            <a:r>
              <a:rPr lang="en-US" err="1">
                <a:solidFill>
                  <a:srgbClr val="008000"/>
                </a:solidFill>
              </a:rPr>
              <a:t>devadesáti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 err="1">
                <a:solidFill>
                  <a:srgbClr val="008000"/>
                </a:solidFill>
              </a:rPr>
              <a:t>dnů</a:t>
            </a:r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Volba</a:t>
            </a:r>
            <a:r>
              <a:rPr lang="en-US" dirty="0"/>
              <a:t> </a:t>
            </a:r>
            <a:r>
              <a:rPr lang="en-US" dirty="0" err="1"/>
              <a:t>prezidenta</a:t>
            </a:r>
            <a:r>
              <a:rPr lang="en-US" dirty="0"/>
              <a:t> </a:t>
            </a:r>
            <a:r>
              <a:rPr lang="en-US" dirty="0" err="1"/>
              <a:t>republiky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93225" y="1388035"/>
            <a:ext cx="8227583" cy="4524955"/>
          </a:xfrm>
        </p:spPr>
        <p:txBody>
          <a:bodyPr/>
          <a:lstStyle/>
          <a:p>
            <a:pPr marL="0" indent="0">
              <a:buNone/>
            </a:pPr>
            <a:r>
              <a:rPr lang="en-US" sz="2540" dirty="0" err="1"/>
              <a:t>Volba</a:t>
            </a:r>
            <a:r>
              <a:rPr lang="en-US" sz="2540" dirty="0"/>
              <a:t> </a:t>
            </a:r>
            <a:r>
              <a:rPr lang="en-US" sz="2540" dirty="0" err="1"/>
              <a:t>prezidenta</a:t>
            </a:r>
            <a:r>
              <a:rPr lang="en-US" sz="2540" dirty="0"/>
              <a:t> </a:t>
            </a:r>
            <a:r>
              <a:rPr lang="en-US" sz="2540" dirty="0" err="1"/>
              <a:t>republiky</a:t>
            </a:r>
            <a:r>
              <a:rPr lang="en-US" sz="2540" dirty="0"/>
              <a:t> se </a:t>
            </a:r>
            <a:r>
              <a:rPr lang="en-US" sz="2540" dirty="0" err="1">
                <a:solidFill>
                  <a:srgbClr val="FF6600"/>
                </a:solidFill>
              </a:rPr>
              <a:t>koná</a:t>
            </a:r>
            <a:r>
              <a:rPr lang="en-US" sz="2540" dirty="0">
                <a:solidFill>
                  <a:srgbClr val="FF6600"/>
                </a:solidFill>
              </a:rPr>
              <a:t> </a:t>
            </a:r>
            <a:r>
              <a:rPr lang="en-US" sz="2540" dirty="0" err="1">
                <a:solidFill>
                  <a:srgbClr val="FF6600"/>
                </a:solidFill>
              </a:rPr>
              <a:t>tajným</a:t>
            </a:r>
            <a:endParaRPr lang="en-US" sz="254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540" dirty="0" err="1">
                <a:solidFill>
                  <a:srgbClr val="FF6600"/>
                </a:solidFill>
              </a:rPr>
              <a:t>hlasováním</a:t>
            </a:r>
            <a:r>
              <a:rPr lang="en-US" sz="2540" dirty="0">
                <a:solidFill>
                  <a:srgbClr val="FF6600"/>
                </a:solidFill>
              </a:rPr>
              <a:t> </a:t>
            </a:r>
            <a:r>
              <a:rPr lang="en-US" sz="2540" dirty="0" err="1"/>
              <a:t>na</a:t>
            </a:r>
            <a:r>
              <a:rPr lang="en-US" sz="2540" dirty="0"/>
              <a:t> </a:t>
            </a:r>
            <a:r>
              <a:rPr lang="en-US" sz="2540" dirty="0" err="1"/>
              <a:t>základě</a:t>
            </a:r>
            <a:endParaRPr lang="en-US" sz="2540" dirty="0"/>
          </a:p>
          <a:p>
            <a:pPr marL="466618" indent="-466618">
              <a:buFont typeface="+mj-lt"/>
              <a:buAutoNum type="arabicPeriod"/>
            </a:pPr>
            <a:r>
              <a:rPr lang="en-US" sz="2540" dirty="0" err="1"/>
              <a:t>všeobecného</a:t>
            </a:r>
            <a:r>
              <a:rPr lang="en-US" sz="2540" dirty="0"/>
              <a:t>, </a:t>
            </a:r>
          </a:p>
          <a:p>
            <a:pPr marL="466618" indent="-466618">
              <a:buFont typeface="+mj-lt"/>
              <a:buAutoNum type="arabicPeriod"/>
            </a:pPr>
            <a:r>
              <a:rPr lang="en-US" sz="2540" dirty="0" err="1"/>
              <a:t>rovného</a:t>
            </a:r>
            <a:r>
              <a:rPr lang="en-US" sz="2540" dirty="0"/>
              <a:t> a </a:t>
            </a:r>
          </a:p>
          <a:p>
            <a:pPr marL="466618" indent="-466618">
              <a:buFont typeface="+mj-lt"/>
              <a:buAutoNum type="arabicPeriod"/>
            </a:pPr>
            <a:r>
              <a:rPr lang="en-US" sz="2540" dirty="0" err="1"/>
              <a:t>přímého</a:t>
            </a:r>
            <a:r>
              <a:rPr lang="en-US" sz="2540" dirty="0"/>
              <a:t> </a:t>
            </a:r>
            <a:r>
              <a:rPr lang="en-US" sz="2540" dirty="0" err="1"/>
              <a:t>volebního</a:t>
            </a:r>
            <a:r>
              <a:rPr lang="en-US" sz="2540" dirty="0"/>
              <a:t> </a:t>
            </a:r>
            <a:r>
              <a:rPr lang="en-US" sz="2540" dirty="0" err="1"/>
              <a:t>práva</a:t>
            </a:r>
            <a:endParaRPr lang="en-US" sz="2540" dirty="0"/>
          </a:p>
          <a:p>
            <a:pPr marL="0" indent="0"/>
            <a:r>
              <a:rPr lang="en-US" sz="2540" dirty="0" err="1"/>
              <a:t>Prezidentem</a:t>
            </a:r>
            <a:r>
              <a:rPr lang="en-US" sz="2540" dirty="0"/>
              <a:t> </a:t>
            </a:r>
            <a:r>
              <a:rPr lang="en-US" sz="2540" dirty="0" err="1"/>
              <a:t>republiky</a:t>
            </a:r>
            <a:r>
              <a:rPr lang="en-US" sz="2540" dirty="0"/>
              <a:t> </a:t>
            </a:r>
            <a:r>
              <a:rPr lang="en-US" sz="2540" dirty="0" err="1"/>
              <a:t>může</a:t>
            </a:r>
            <a:r>
              <a:rPr lang="en-US" sz="2540" dirty="0"/>
              <a:t> </a:t>
            </a:r>
            <a:r>
              <a:rPr lang="en-US" sz="2540" dirty="0" err="1"/>
              <a:t>být</a:t>
            </a:r>
            <a:r>
              <a:rPr lang="en-US" sz="2540" dirty="0"/>
              <a:t> </a:t>
            </a:r>
            <a:r>
              <a:rPr lang="en-US" sz="2540" dirty="0" err="1"/>
              <a:t>zvolen</a:t>
            </a:r>
            <a:r>
              <a:rPr lang="en-US" sz="2540" dirty="0"/>
              <a:t> </a:t>
            </a:r>
            <a:r>
              <a:rPr lang="en-US" sz="2540" dirty="0" err="1"/>
              <a:t>každý</a:t>
            </a:r>
            <a:r>
              <a:rPr lang="en-US" sz="2540" dirty="0"/>
              <a:t> </a:t>
            </a:r>
            <a:r>
              <a:rPr lang="en-US" sz="2540" b="1" dirty="0" err="1">
                <a:solidFill>
                  <a:srgbClr val="C00000"/>
                </a:solidFill>
              </a:rPr>
              <a:t>občan</a:t>
            </a:r>
            <a:r>
              <a:rPr lang="en-US" sz="2540" dirty="0"/>
              <a:t> </a:t>
            </a:r>
            <a:r>
              <a:rPr lang="en-US" sz="2540" dirty="0" err="1"/>
              <a:t>České</a:t>
            </a:r>
            <a:r>
              <a:rPr lang="en-US" sz="2540" dirty="0"/>
              <a:t> </a:t>
            </a:r>
            <a:r>
              <a:rPr lang="en-US" sz="2540" dirty="0" err="1"/>
              <a:t>republiky</a:t>
            </a:r>
            <a:r>
              <a:rPr lang="en-US" sz="2540" dirty="0"/>
              <a:t>, </a:t>
            </a:r>
            <a:r>
              <a:rPr lang="en-US" sz="2540" dirty="0" err="1"/>
              <a:t>který</a:t>
            </a:r>
            <a:r>
              <a:rPr lang="en-US" sz="2540" dirty="0"/>
              <a:t> </a:t>
            </a:r>
            <a:r>
              <a:rPr lang="en-US" sz="2540" b="1" dirty="0" err="1">
                <a:solidFill>
                  <a:srgbClr val="C00000"/>
                </a:solidFill>
              </a:rPr>
              <a:t>má</a:t>
            </a:r>
            <a:r>
              <a:rPr lang="en-US" sz="2540" b="1" dirty="0">
                <a:solidFill>
                  <a:srgbClr val="C00000"/>
                </a:solidFill>
              </a:rPr>
              <a:t> </a:t>
            </a:r>
            <a:r>
              <a:rPr lang="en-US" sz="2540" b="1" dirty="0" err="1">
                <a:solidFill>
                  <a:srgbClr val="C00000"/>
                </a:solidFill>
              </a:rPr>
              <a:t>právo</a:t>
            </a:r>
            <a:r>
              <a:rPr lang="en-US" sz="2540" b="1" dirty="0">
                <a:solidFill>
                  <a:srgbClr val="C00000"/>
                </a:solidFill>
              </a:rPr>
              <a:t> </a:t>
            </a:r>
            <a:r>
              <a:rPr lang="en-US" sz="2540" b="1" dirty="0" err="1">
                <a:solidFill>
                  <a:srgbClr val="C00000"/>
                </a:solidFill>
              </a:rPr>
              <a:t>volit</a:t>
            </a:r>
            <a:r>
              <a:rPr lang="en-US" sz="2540" b="1" dirty="0">
                <a:solidFill>
                  <a:srgbClr val="C00000"/>
                </a:solidFill>
              </a:rPr>
              <a:t> </a:t>
            </a:r>
            <a:r>
              <a:rPr lang="en-US" sz="2540" dirty="0"/>
              <a:t>a </a:t>
            </a:r>
            <a:r>
              <a:rPr lang="en-US" sz="2540" dirty="0" err="1"/>
              <a:t>dosáhl</a:t>
            </a:r>
            <a:r>
              <a:rPr lang="en-US" sz="2540" dirty="0"/>
              <a:t> </a:t>
            </a:r>
            <a:r>
              <a:rPr lang="en-US" sz="2540" dirty="0" err="1"/>
              <a:t>věku</a:t>
            </a:r>
            <a:r>
              <a:rPr lang="en-US" sz="2540" dirty="0"/>
              <a:t> </a:t>
            </a:r>
            <a:r>
              <a:rPr lang="en-US" sz="2540" b="1" dirty="0">
                <a:solidFill>
                  <a:srgbClr val="C00000"/>
                </a:solidFill>
              </a:rPr>
              <a:t>40 let  </a:t>
            </a:r>
            <a:r>
              <a:rPr lang="en-US" sz="2540" dirty="0">
                <a:solidFill>
                  <a:srgbClr val="C00000"/>
                </a:solidFill>
              </a:rPr>
              <a:t>(v </a:t>
            </a:r>
            <a:r>
              <a:rPr lang="en-US" sz="2540" dirty="0" err="1">
                <a:solidFill>
                  <a:srgbClr val="C00000"/>
                </a:solidFill>
              </a:rPr>
              <a:t>druhý</a:t>
            </a:r>
            <a:r>
              <a:rPr lang="en-US" sz="2540" dirty="0">
                <a:solidFill>
                  <a:srgbClr val="C00000"/>
                </a:solidFill>
              </a:rPr>
              <a:t> den </a:t>
            </a:r>
            <a:r>
              <a:rPr lang="en-US" sz="2540" dirty="0" err="1">
                <a:solidFill>
                  <a:srgbClr val="C00000"/>
                </a:solidFill>
              </a:rPr>
              <a:t>prvního</a:t>
            </a:r>
            <a:r>
              <a:rPr lang="en-US" sz="2540" dirty="0">
                <a:solidFill>
                  <a:srgbClr val="C00000"/>
                </a:solidFill>
              </a:rPr>
              <a:t> kola </a:t>
            </a:r>
            <a:r>
              <a:rPr lang="en-US" sz="2540" dirty="0" err="1">
                <a:solidFill>
                  <a:srgbClr val="C00000"/>
                </a:solidFill>
              </a:rPr>
              <a:t>voleb</a:t>
            </a:r>
            <a:r>
              <a:rPr lang="en-US" sz="254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274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Aktivní</a:t>
            </a:r>
            <a:r>
              <a:rPr lang="en-US" dirty="0"/>
              <a:t> </a:t>
            </a:r>
            <a:r>
              <a:rPr lang="en-US" dirty="0" err="1"/>
              <a:t>volební</a:t>
            </a:r>
            <a:r>
              <a:rPr lang="en-US" dirty="0"/>
              <a:t> </a:t>
            </a:r>
            <a:r>
              <a:rPr lang="en-US" dirty="0" err="1"/>
              <a:t>právo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/>
            <a:r>
              <a:rPr lang="en-US" err="1"/>
              <a:t>Právo</a:t>
            </a:r>
            <a:r>
              <a:rPr lang="en-US"/>
              <a:t> </a:t>
            </a:r>
            <a:r>
              <a:rPr lang="en-US" err="1"/>
              <a:t>volit</a:t>
            </a:r>
            <a:r>
              <a:rPr lang="en-US"/>
              <a:t> </a:t>
            </a:r>
            <a:r>
              <a:rPr lang="en-US" err="1"/>
              <a:t>má</a:t>
            </a:r>
            <a:r>
              <a:rPr lang="en-US"/>
              <a:t> </a:t>
            </a:r>
            <a:r>
              <a:rPr lang="en-US" err="1"/>
              <a:t>každý</a:t>
            </a:r>
            <a:r>
              <a:rPr lang="en-US"/>
              <a:t> </a:t>
            </a:r>
            <a:r>
              <a:rPr lang="en-US" err="1"/>
              <a:t>občan</a:t>
            </a:r>
            <a:r>
              <a:rPr lang="en-US"/>
              <a:t> </a:t>
            </a:r>
            <a:r>
              <a:rPr lang="en-US" err="1">
                <a:solidFill>
                  <a:srgbClr val="0000FF"/>
                </a:solidFill>
              </a:rPr>
              <a:t>České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err="1">
                <a:solidFill>
                  <a:srgbClr val="0000FF"/>
                </a:solidFill>
              </a:rPr>
              <a:t>republiky</a:t>
            </a:r>
            <a:r>
              <a:rPr lang="en-US">
                <a:solidFill>
                  <a:srgbClr val="0000FF"/>
                </a:solidFill>
              </a:rPr>
              <a:t>, </a:t>
            </a:r>
            <a:r>
              <a:rPr lang="en-US" err="1">
                <a:solidFill>
                  <a:srgbClr val="0000FF"/>
                </a:solidFill>
              </a:rPr>
              <a:t>který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err="1">
                <a:solidFill>
                  <a:srgbClr val="0000FF"/>
                </a:solidFill>
              </a:rPr>
              <a:t>dosáhl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err="1">
                <a:solidFill>
                  <a:srgbClr val="0000FF"/>
                </a:solidFill>
              </a:rPr>
              <a:t>věku</a:t>
            </a:r>
            <a:r>
              <a:rPr lang="en-US">
                <a:solidFill>
                  <a:srgbClr val="0000FF"/>
                </a:solidFill>
              </a:rPr>
              <a:t> 18 let.</a:t>
            </a:r>
          </a:p>
        </p:txBody>
      </p:sp>
    </p:spTree>
    <p:extLst>
      <p:ext uri="{BB962C8B-B14F-4D97-AF65-F5344CB8AC3E}">
        <p14:creationId xmlns:p14="http://schemas.microsoft.com/office/powerpoint/2010/main" val="18205065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́vo EU prezentace 2022" id="{2E3D0F95-E469-B740-8A03-AEB1FDE355DA}" vid="{C37F275E-88DB-CF48-9143-25A3EA88C8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2229</Words>
  <Application>Microsoft Macintosh PowerPoint</Application>
  <PresentationFormat>Širokoúhlá obrazovka</PresentationFormat>
  <Paragraphs>216</Paragraphs>
  <Slides>45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Verdana</vt:lpstr>
      <vt:lpstr>Motiv Office</vt:lpstr>
      <vt:lpstr>Prezentace aplikace PowerPoint</vt:lpstr>
      <vt:lpstr>Obsah</vt:lpstr>
      <vt:lpstr>Volba prezidenta republiky</vt:lpstr>
      <vt:lpstr>Prezident republiky</vt:lpstr>
      <vt:lpstr>Volební období prezidenta republiky</vt:lpstr>
      <vt:lpstr>Vyhlašování volby</vt:lpstr>
      <vt:lpstr>Konání voleb</vt:lpstr>
      <vt:lpstr>Volba prezidenta republiky</vt:lpstr>
      <vt:lpstr>Aktivní volební právo</vt:lpstr>
      <vt:lpstr>Pasivní volební právo</vt:lpstr>
      <vt:lpstr>Překážka volebního práva </vt:lpstr>
      <vt:lpstr>Návrh kandidáta </vt:lpstr>
      <vt:lpstr>Podání kandidátní listiny</vt:lpstr>
      <vt:lpstr>Volební účet</vt:lpstr>
      <vt:lpstr>Náležitosti kandidátní listiny - kandidáta</vt:lpstr>
      <vt:lpstr>Náležitosti kandidátní listiny – kandidujících poslanců nebo senátorů</vt:lpstr>
      <vt:lpstr>Prohlášení kandidáta</vt:lpstr>
      <vt:lpstr>Podpisy občanů</vt:lpstr>
      <vt:lpstr>Kontrola ministerstva vnitra</vt:lpstr>
      <vt:lpstr>Rozhodnutí ministerstva o registraci</vt:lpstr>
      <vt:lpstr>Zánik kandidatury</vt:lpstr>
      <vt:lpstr>Volební kampaň</vt:lpstr>
      <vt:lpstr>Zvolení kandidáta</vt:lpstr>
      <vt:lpstr> Druhé kolo volby prezidenta republiky</vt:lpstr>
      <vt:lpstr>Postup do druhého kola volby</vt:lpstr>
      <vt:lpstr>Ztráta volitelnosti v druhém kolem</vt:lpstr>
      <vt:lpstr>Postavení prezidenta republiky</vt:lpstr>
      <vt:lpstr>Indemnita Prezidenta republiky</vt:lpstr>
      <vt:lpstr>Žaloba proti Prezidentu republiky</vt:lpstr>
      <vt:lpstr>Velezrada</vt:lpstr>
      <vt:lpstr>Rozhodnutí Ústavního soudu</vt:lpstr>
      <vt:lpstr>Vlastizrada</vt:lpstr>
      <vt:lpstr>Podmínky podání návrhu</vt:lpstr>
      <vt:lpstr>Podmínky rozhodnutí Ústavního soudu</vt:lpstr>
      <vt:lpstr>Rozhodnutí Ústavního soudu</vt:lpstr>
      <vt:lpstr>Obnova řízení</vt:lpstr>
      <vt:lpstr>Náhradní výkon funkcí prezidenta republiky</vt:lpstr>
      <vt:lpstr>Pravomoci prezidenta republiky</vt:lpstr>
      <vt:lpstr>Postavení prezidenta republiky</vt:lpstr>
      <vt:lpstr>Základní pravomoci prezidenta republiky</vt:lpstr>
      <vt:lpstr>Další pravomoci Prezidenta republiky</vt:lpstr>
      <vt:lpstr>Prezidentské smlouvy</vt:lpstr>
      <vt:lpstr>Odkaz na zákon</vt:lpstr>
      <vt:lpstr>Právo účastnit se jednání</vt:lpstr>
      <vt:lpstr>Omezení  základních pravomocí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Cyril Svoboda</cp:lastModifiedBy>
  <cp:revision>55</cp:revision>
  <dcterms:created xsi:type="dcterms:W3CDTF">2019-01-06T15:12:34Z</dcterms:created>
  <dcterms:modified xsi:type="dcterms:W3CDTF">2022-11-09T17:26:39Z</dcterms:modified>
</cp:coreProperties>
</file>