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78" r:id="rId2"/>
    <p:sldId id="257" r:id="rId3"/>
    <p:sldId id="300" r:id="rId4"/>
    <p:sldId id="281" r:id="rId5"/>
    <p:sldId id="295" r:id="rId6"/>
    <p:sldId id="296" r:id="rId7"/>
    <p:sldId id="297" r:id="rId8"/>
    <p:sldId id="298" r:id="rId9"/>
    <p:sldId id="299" r:id="rId10"/>
    <p:sldId id="285" r:id="rId11"/>
  </p:sldIdLst>
  <p:sldSz cx="12192000" cy="6858000"/>
  <p:notesSz cx="6858000" cy="9144000"/>
  <p:custShowLst>
    <p:custShow name="Španělský jazyk" id="0">
      <p:sldLst>
        <p:sld r:id="rId2"/>
        <p:sld r:id="rId3"/>
      </p:sldLst>
    </p:custShow>
    <p:custShow name="Vlastní prezentace 1" id="1">
      <p:sldLst>
        <p:sld r:id="rId2"/>
        <p:sld r:id="rId3"/>
      </p:sldLst>
    </p:custShow>
  </p:custShow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64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FC67-24C1-40A0-9078-5E3265328E8E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A7F2D-0F6F-473E-8170-B56048541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007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75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0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be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147445"/>
            <a:ext cx="4013200" cy="69151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EAA3B4-67B2-44B1-820A-DFBFC81CB6C3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EB82F-EBB7-44B9-B941-D409F333536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7FC70F-036B-4128-99FB-19B58F1D5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ukáz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350146" y="6377715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object 2"/>
          <p:cNvSpPr>
            <a:spLocks/>
          </p:cNvSpPr>
          <p:nvPr userDrawn="1"/>
        </p:nvSpPr>
        <p:spPr>
          <a:xfrm>
            <a:off x="386080" y="894080"/>
            <a:ext cx="11054080" cy="547792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délník 5"/>
          <p:cNvSpPr/>
          <p:nvPr userDrawn="1"/>
        </p:nvSpPr>
        <p:spPr>
          <a:xfrm>
            <a:off x="3907089" y="2993486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Video ukázka</a:t>
            </a:r>
            <a:endParaRPr lang="cs-CZ" sz="4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A0F9BE0-B643-4C12-AF9E-00A037F418D5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0863582" y="6290296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ject 2"/>
          <p:cNvSpPr>
            <a:spLocks/>
          </p:cNvSpPr>
          <p:nvPr userDrawn="1"/>
        </p:nvSpPr>
        <p:spPr>
          <a:xfrm>
            <a:off x="518160" y="853440"/>
            <a:ext cx="10883440" cy="5386056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délník 6"/>
          <p:cNvSpPr/>
          <p:nvPr userDrawn="1"/>
        </p:nvSpPr>
        <p:spPr>
          <a:xfrm>
            <a:off x="4410686" y="2993487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Přestávka</a:t>
            </a:r>
            <a:endParaRPr lang="cs-CZ" sz="48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5A5DA38-7CE5-44E5-B502-4A518EF37F9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050192" y="6358081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311" y="820632"/>
            <a:ext cx="11074899" cy="55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0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3" r="30298" b="5815"/>
          <a:stretch/>
        </p:blipFill>
        <p:spPr>
          <a:xfrm>
            <a:off x="8270140" y="934720"/>
            <a:ext cx="3556100" cy="52149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8F1BFFC-B178-46EE-BF63-8A26A61F23C4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7A8694-6339-4322-9948-DF5497044F0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67809" y="26189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88389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19" y="957099"/>
            <a:ext cx="7909561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1" y="957098"/>
            <a:ext cx="3566160" cy="53492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9EE8EA0-04F8-48DE-8958-6DE098410F5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65760" y="28838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71296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751" y="1142841"/>
            <a:ext cx="9130489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350520" y="1112361"/>
            <a:ext cx="2345231" cy="49868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CF9640D-B4D0-465F-8E9F-E2A4D139E0B1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2841"/>
            <a:ext cx="2560320" cy="25603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C383A10-B5C0-4E70-9DE8-E755C9110298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4018"/>
            <a:ext cx="2396270" cy="15975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20" y="2738637"/>
            <a:ext cx="2396270" cy="27964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D2BDB1E-59F4-4376-B7F6-AB6F8E522693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993605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6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09AE947-C207-47AD-B8BE-7E1DCB41F59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37CB16-E7D6-4BF7-AAAE-B68252FE3EA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440" y="365125"/>
            <a:ext cx="11480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" y="1825625"/>
            <a:ext cx="1148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293" y="6480000"/>
            <a:ext cx="7685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388A9"/>
                </a:solidFill>
              </a:defRPr>
            </a:lvl1pPr>
          </a:lstStyle>
          <a:p>
            <a:fld id="{789B0A88-CBF1-4A65-9018-C7FEF824227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789215" y="6480000"/>
            <a:ext cx="270856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altLang="cs-CZ" sz="1200" dirty="0">
                <a:solidFill>
                  <a:srgbClr val="2388A9"/>
                </a:solidFill>
              </a:rPr>
              <a:t>Komunikace a prezentace	1. ročník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4" r:id="rId3"/>
    <p:sldLayoutId id="2147483692" r:id="rId4"/>
    <p:sldLayoutId id="2147483688" r:id="rId5"/>
    <p:sldLayoutId id="2147483693" r:id="rId6"/>
    <p:sldLayoutId id="2147483691" r:id="rId7"/>
    <p:sldLayoutId id="2147483690" r:id="rId8"/>
    <p:sldLayoutId id="2147483675" r:id="rId9"/>
    <p:sldLayoutId id="2147483678" r:id="rId10"/>
    <p:sldLayoutId id="2147483679" r:id="rId11"/>
    <p:sldLayoutId id="2147483695" r:id="rId12"/>
    <p:sldLayoutId id="2147483687" r:id="rId13"/>
    <p:sldLayoutId id="2147483684" r:id="rId14"/>
    <p:sldLayoutId id="2147483685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2" b="-383"/>
          <a:stretch/>
        </p:blipFill>
        <p:spPr>
          <a:xfrm>
            <a:off x="1460495" y="3"/>
            <a:ext cx="9184309" cy="685799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Johanna Šilarová</a:t>
            </a:r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131565" y="1371442"/>
            <a:ext cx="3648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Španělský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190413" y="3948498"/>
            <a:ext cx="3408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cs-CZ" sz="32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azyk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54945A1-67BE-4ED1-8427-C8EBE3A74D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12974" y="2083241"/>
            <a:ext cx="21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66" y="930303"/>
            <a:ext cx="10078715" cy="566927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02490" y="5891694"/>
            <a:ext cx="465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2388A9"/>
                </a:solidFill>
              </a:rPr>
              <a:t>Děkuji za pozornost!</a:t>
            </a:r>
            <a:endParaRPr lang="cs-CZ" sz="4000" dirty="0">
              <a:solidFill>
                <a:srgbClr val="2388A9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792780" y="6599580"/>
            <a:ext cx="2987325" cy="135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 noChangeAspect="1"/>
          </p:cNvSpPr>
          <p:nvPr/>
        </p:nvSpPr>
        <p:spPr>
          <a:xfrm>
            <a:off x="432262" y="310053"/>
            <a:ext cx="11375738" cy="5709085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délník 7"/>
          <p:cNvSpPr/>
          <p:nvPr/>
        </p:nvSpPr>
        <p:spPr>
          <a:xfrm>
            <a:off x="1882638" y="1048550"/>
            <a:ext cx="479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  <a:endParaRPr lang="cs-CZ" sz="3600" b="1" spc="-1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96063" y="2234317"/>
            <a:ext cx="98039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	3. lekce: </a:t>
            </a:r>
          </a:p>
          <a:p>
            <a:endParaRPr lang="cs-CZ" sz="2000" dirty="0" smtClean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	</a:t>
            </a:r>
            <a:r>
              <a:rPr lang="cs-CZ" sz="2000" b="1" dirty="0" smtClean="0">
                <a:solidFill>
                  <a:schemeClr val="bg1"/>
                </a:solidFill>
              </a:rPr>
              <a:t>Nepravidelná slovesa: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Slovesa úplně a velmi nepravidelná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Slovesa nepravidelná v 1. osobě jednotného čísla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Slovesa se změnou kmenové souhlásky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Slovesa s více nepravidelnostmi</a:t>
            </a:r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1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82024" y="787179"/>
            <a:ext cx="74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2388A9"/>
                </a:solidFill>
              </a:rPr>
              <a:t>Nepravidelná slovesa</a:t>
            </a:r>
            <a:endParaRPr lang="cs-CZ" sz="2400" dirty="0">
              <a:solidFill>
                <a:srgbClr val="2388A9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34887" y="1956021"/>
            <a:ext cx="103525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388A9"/>
                </a:solidFill>
              </a:rPr>
              <a:t>Nepravidelná slovesa lze ve španělštině rozdělit do několika skupin podle stupně a druhu nepravidelnosti.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2388A9"/>
              </a:solidFill>
            </a:endParaRPr>
          </a:p>
          <a:p>
            <a:r>
              <a:rPr lang="cs-CZ" sz="2000" b="1" dirty="0" smtClean="0">
                <a:solidFill>
                  <a:srgbClr val="2388A9"/>
                </a:solidFill>
              </a:rPr>
              <a:t>SLOVESA ÚPLNĚ A VELMI NEPRAVIDELNÁ</a:t>
            </a:r>
          </a:p>
          <a:p>
            <a:endParaRPr lang="cs-CZ" sz="2000" b="1" dirty="0">
              <a:solidFill>
                <a:srgbClr val="2388A9"/>
              </a:solidFill>
            </a:endParaRPr>
          </a:p>
          <a:p>
            <a:r>
              <a:rPr lang="cs-CZ" sz="2000" b="1" dirty="0" smtClean="0">
                <a:solidFill>
                  <a:srgbClr val="2388A9"/>
                </a:solidFill>
              </a:rPr>
              <a:t>SLOVESA NEPRAVIDELNÁ V 1. OSOBĚ JEDNOTNÉHO ČÍSLA</a:t>
            </a:r>
          </a:p>
          <a:p>
            <a:endParaRPr lang="cs-CZ" sz="2000" b="1" dirty="0">
              <a:solidFill>
                <a:srgbClr val="2388A9"/>
              </a:solidFill>
            </a:endParaRPr>
          </a:p>
          <a:p>
            <a:r>
              <a:rPr lang="cs-CZ" sz="2000" b="1" dirty="0" smtClean="0">
                <a:solidFill>
                  <a:srgbClr val="2388A9"/>
                </a:solidFill>
              </a:rPr>
              <a:t>SLOVESA SE ZMĚNOU KMENOVÉ SAMOHLÁSKY</a:t>
            </a:r>
          </a:p>
          <a:p>
            <a:endParaRPr lang="cs-CZ" sz="2000" b="1" dirty="0">
              <a:solidFill>
                <a:srgbClr val="2388A9"/>
              </a:solidFill>
            </a:endParaRPr>
          </a:p>
          <a:p>
            <a:r>
              <a:rPr lang="cs-CZ" sz="2000" b="1" dirty="0" smtClean="0">
                <a:solidFill>
                  <a:srgbClr val="2388A9"/>
                </a:solidFill>
              </a:rPr>
              <a:t>SLOVESA S VÍCE NEPRAVIDELNOSTMI</a:t>
            </a:r>
          </a:p>
          <a:p>
            <a:endParaRPr lang="cs-CZ" sz="2000" dirty="0">
              <a:solidFill>
                <a:srgbClr val="2388A9"/>
              </a:solidFill>
            </a:endParaRPr>
          </a:p>
          <a:p>
            <a:endParaRPr lang="cs-CZ" sz="2000" dirty="0" smtClean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2388A9"/>
              </a:solidFill>
            </a:endParaRPr>
          </a:p>
          <a:p>
            <a:endParaRPr lang="cs-CZ" sz="2000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6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42196" y="812817"/>
            <a:ext cx="66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2388A9"/>
                </a:solidFill>
              </a:rPr>
              <a:t>Slovesa úplně a velmi nepravidelná</a:t>
            </a:r>
            <a:endParaRPr lang="cs-CZ" sz="2800" dirty="0">
              <a:solidFill>
                <a:srgbClr val="2388A9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3589" y="1665883"/>
            <a:ext cx="1207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rgbClr val="2388A9"/>
              </a:solidFill>
            </a:endParaRPr>
          </a:p>
          <a:p>
            <a:endParaRPr lang="cs-CZ" sz="2800" dirty="0">
              <a:solidFill>
                <a:srgbClr val="2388A9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76793" y="1733384"/>
            <a:ext cx="217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18912" y="1665883"/>
            <a:ext cx="87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2388A9"/>
                </a:solidFill>
              </a:rPr>
              <a:t>SER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3224" y="2189103"/>
            <a:ext cx="1113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>
                <a:solidFill>
                  <a:srgbClr val="2388A9"/>
                </a:solidFill>
              </a:rPr>
              <a:t>s</a:t>
            </a:r>
            <a:r>
              <a:rPr lang="cs-CZ" sz="2400" dirty="0" err="1" smtClean="0">
                <a:solidFill>
                  <a:srgbClr val="2388A9"/>
                </a:solidFill>
              </a:rPr>
              <a:t>oy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eres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>
                <a:solidFill>
                  <a:srgbClr val="2388A9"/>
                </a:solidFill>
              </a:rPr>
              <a:t>e</a:t>
            </a:r>
            <a:r>
              <a:rPr lang="cs-CZ" sz="2400" dirty="0" smtClean="0">
                <a:solidFill>
                  <a:srgbClr val="2388A9"/>
                </a:solidFill>
              </a:rPr>
              <a:t>s</a:t>
            </a:r>
            <a:endParaRPr lang="cs-CZ" sz="2400" dirty="0">
              <a:solidFill>
                <a:srgbClr val="2388A9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66407" y="2189103"/>
            <a:ext cx="1415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>
                <a:solidFill>
                  <a:srgbClr val="2388A9"/>
                </a:solidFill>
              </a:rPr>
              <a:t>s</a:t>
            </a:r>
            <a:r>
              <a:rPr lang="cs-CZ" sz="2400" dirty="0" err="1" smtClean="0">
                <a:solidFill>
                  <a:srgbClr val="2388A9"/>
                </a:solidFill>
              </a:rPr>
              <a:t>omos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>
                <a:solidFill>
                  <a:srgbClr val="2388A9"/>
                </a:solidFill>
              </a:rPr>
              <a:t>s</a:t>
            </a:r>
            <a:r>
              <a:rPr lang="cs-CZ" sz="2400" dirty="0" err="1" smtClean="0">
                <a:solidFill>
                  <a:srgbClr val="2388A9"/>
                </a:solidFill>
              </a:rPr>
              <a:t>ois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>
                <a:solidFill>
                  <a:srgbClr val="2388A9"/>
                </a:solidFill>
              </a:rPr>
              <a:t>s</a:t>
            </a:r>
            <a:r>
              <a:rPr lang="cs-CZ" sz="2400" dirty="0" smtClean="0">
                <a:solidFill>
                  <a:srgbClr val="2388A9"/>
                </a:solidFill>
              </a:rPr>
              <a:t>on</a:t>
            </a:r>
            <a:endParaRPr lang="cs-CZ" sz="2400" dirty="0">
              <a:solidFill>
                <a:srgbClr val="2388A9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23111" y="1733384"/>
            <a:ext cx="87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2388A9"/>
                </a:solidFill>
              </a:rPr>
              <a:t>IR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33569" y="2219880"/>
            <a:ext cx="1113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voy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vas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va</a:t>
            </a:r>
            <a:endParaRPr lang="cs-CZ" sz="2400" dirty="0">
              <a:solidFill>
                <a:srgbClr val="2388A9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60432" y="2256604"/>
            <a:ext cx="1415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vamos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vais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>
                <a:solidFill>
                  <a:srgbClr val="2388A9"/>
                </a:solidFill>
              </a:rPr>
              <a:t>van</a:t>
            </a:r>
            <a:endParaRPr lang="cs-CZ" sz="2400" dirty="0">
              <a:solidFill>
                <a:srgbClr val="2388A9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036656" y="1635105"/>
            <a:ext cx="130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2388A9"/>
                </a:solidFill>
              </a:rPr>
              <a:t>ESTAR</a:t>
            </a:r>
            <a:endParaRPr lang="cs-CZ" sz="3200" dirty="0">
              <a:solidFill>
                <a:srgbClr val="2388A9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286442" y="2256604"/>
            <a:ext cx="1367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estoy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estás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está</a:t>
            </a:r>
            <a:endParaRPr lang="cs-CZ" sz="2400" dirty="0">
              <a:solidFill>
                <a:srgbClr val="2388A9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9686676" y="2256604"/>
            <a:ext cx="1629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estamos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estáis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están</a:t>
            </a:r>
            <a:endParaRPr lang="cs-CZ" sz="2400" dirty="0">
              <a:solidFill>
                <a:srgbClr val="2388A9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3224" y="4762831"/>
            <a:ext cx="1141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388A9"/>
                </a:solidFill>
              </a:rPr>
              <a:t>Sloveso ESTAR je nepravidelné v 1. os. j. č. ostatní nepravidelnosti jsou pouze v postavení přízvuku na koncovce.</a:t>
            </a:r>
            <a:endParaRPr lang="cs-CZ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212078" y="1550504"/>
            <a:ext cx="84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2388A9"/>
                </a:solidFill>
              </a:rPr>
              <a:t>VER</a:t>
            </a:r>
            <a:endParaRPr lang="cs-CZ" sz="3200" dirty="0">
              <a:solidFill>
                <a:srgbClr val="2388A9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77724" y="1550504"/>
            <a:ext cx="134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2388A9"/>
                </a:solidFill>
              </a:rPr>
              <a:t>HACER</a:t>
            </a:r>
            <a:endParaRPr lang="cs-CZ" sz="3200" dirty="0">
              <a:solidFill>
                <a:srgbClr val="2388A9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57524" y="2653555"/>
            <a:ext cx="1367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b="1" dirty="0" err="1" smtClean="0">
                <a:solidFill>
                  <a:srgbClr val="2388A9"/>
                </a:solidFill>
              </a:rPr>
              <a:t>hago</a:t>
            </a:r>
            <a:endParaRPr lang="cs-CZ" sz="2400" b="1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hac</a:t>
            </a:r>
            <a:r>
              <a:rPr lang="cs-CZ" sz="2400" u="sng" dirty="0" err="1" smtClean="0">
                <a:solidFill>
                  <a:srgbClr val="2388A9"/>
                </a:solidFill>
              </a:rPr>
              <a:t>es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hac</a:t>
            </a:r>
            <a:r>
              <a:rPr lang="cs-CZ" sz="2400" u="sng" dirty="0" err="1" smtClean="0">
                <a:solidFill>
                  <a:srgbClr val="2388A9"/>
                </a:solidFill>
              </a:rPr>
              <a:t>e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42267" y="2654927"/>
            <a:ext cx="1789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hac</a:t>
            </a:r>
            <a:r>
              <a:rPr lang="cs-CZ" sz="2400" u="sng" dirty="0" err="1" smtClean="0">
                <a:solidFill>
                  <a:srgbClr val="2388A9"/>
                </a:solidFill>
              </a:rPr>
              <a:t>emos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hac</a:t>
            </a:r>
            <a:r>
              <a:rPr lang="cs-CZ" sz="2400" u="sng" dirty="0" err="1" smtClean="0">
                <a:solidFill>
                  <a:srgbClr val="2388A9"/>
                </a:solidFill>
              </a:rPr>
              <a:t>éis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>
                <a:solidFill>
                  <a:srgbClr val="2388A9"/>
                </a:solidFill>
              </a:rPr>
              <a:t>hac</a:t>
            </a:r>
            <a:r>
              <a:rPr lang="cs-CZ" sz="2400" u="sng" dirty="0" smtClean="0">
                <a:solidFill>
                  <a:srgbClr val="2388A9"/>
                </a:solidFill>
              </a:rPr>
              <a:t>en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12974" y="2654927"/>
            <a:ext cx="1367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b="1" dirty="0" err="1" smtClean="0">
                <a:solidFill>
                  <a:srgbClr val="2388A9"/>
                </a:solidFill>
              </a:rPr>
              <a:t>veo</a:t>
            </a:r>
            <a:endParaRPr lang="cs-CZ" sz="2400" b="1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>
                <a:solidFill>
                  <a:srgbClr val="2388A9"/>
                </a:solidFill>
              </a:rPr>
              <a:t>v</a:t>
            </a:r>
            <a:r>
              <a:rPr lang="cs-CZ" sz="2400" u="sng" dirty="0" smtClean="0">
                <a:solidFill>
                  <a:srgbClr val="2388A9"/>
                </a:solidFill>
              </a:rPr>
              <a:t>es</a:t>
            </a: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>
                <a:solidFill>
                  <a:srgbClr val="2388A9"/>
                </a:solidFill>
              </a:rPr>
              <a:t>v</a:t>
            </a:r>
            <a:r>
              <a:rPr lang="cs-CZ" sz="2400" u="sng" dirty="0" smtClean="0">
                <a:solidFill>
                  <a:srgbClr val="2388A9"/>
                </a:solidFill>
              </a:rPr>
              <a:t>e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80598" y="2653555"/>
            <a:ext cx="1629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v</a:t>
            </a:r>
            <a:r>
              <a:rPr lang="cs-CZ" sz="2400" u="sng" dirty="0" err="1" smtClean="0">
                <a:solidFill>
                  <a:srgbClr val="2388A9"/>
                </a:solidFill>
              </a:rPr>
              <a:t>emos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u="sng" dirty="0" err="1" smtClean="0">
                <a:solidFill>
                  <a:srgbClr val="2388A9"/>
                </a:solidFill>
              </a:rPr>
              <a:t>veis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>
                <a:solidFill>
                  <a:srgbClr val="2388A9"/>
                </a:solidFill>
              </a:rPr>
              <a:t>v</a:t>
            </a:r>
            <a:r>
              <a:rPr lang="cs-CZ" sz="2400" u="sng" dirty="0" smtClean="0">
                <a:solidFill>
                  <a:srgbClr val="2388A9"/>
                </a:solidFill>
              </a:rPr>
              <a:t>en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231465" y="1549990"/>
            <a:ext cx="1645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2388A9"/>
                </a:solidFill>
              </a:rPr>
              <a:t>SABER</a:t>
            </a:r>
          </a:p>
          <a:p>
            <a:endParaRPr lang="cs-CZ" sz="2000" dirty="0">
              <a:solidFill>
                <a:srgbClr val="2388A9"/>
              </a:solidFill>
            </a:endParaRPr>
          </a:p>
          <a:p>
            <a:endParaRPr lang="cs-CZ" sz="2000" dirty="0" smtClean="0">
              <a:solidFill>
                <a:srgbClr val="2388A9"/>
              </a:solidFill>
            </a:endParaRPr>
          </a:p>
          <a:p>
            <a:endParaRPr lang="cs-CZ" sz="3600" dirty="0">
              <a:solidFill>
                <a:srgbClr val="2388A9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547652" y="2654927"/>
            <a:ext cx="1367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b="1" dirty="0" err="1" smtClean="0">
                <a:solidFill>
                  <a:srgbClr val="2388A9"/>
                </a:solidFill>
              </a:rPr>
              <a:t>sé</a:t>
            </a:r>
            <a:endParaRPr lang="cs-CZ" sz="2400" b="1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sab</a:t>
            </a:r>
            <a:r>
              <a:rPr lang="cs-CZ" sz="2400" u="sng" dirty="0" err="1" smtClean="0">
                <a:solidFill>
                  <a:srgbClr val="2388A9"/>
                </a:solidFill>
              </a:rPr>
              <a:t>es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sab</a:t>
            </a:r>
            <a:r>
              <a:rPr lang="cs-CZ" sz="2400" u="sng" dirty="0" err="1" smtClean="0">
                <a:solidFill>
                  <a:srgbClr val="2388A9"/>
                </a:solidFill>
              </a:rPr>
              <a:t>e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982863" y="2654927"/>
            <a:ext cx="1789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sab</a:t>
            </a:r>
            <a:r>
              <a:rPr lang="cs-CZ" sz="2400" u="sng" dirty="0" err="1" smtClean="0">
                <a:solidFill>
                  <a:srgbClr val="2388A9"/>
                </a:solidFill>
              </a:rPr>
              <a:t>emos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sab</a:t>
            </a:r>
            <a:r>
              <a:rPr lang="cs-CZ" sz="2400" u="sng" dirty="0" err="1" smtClean="0">
                <a:solidFill>
                  <a:srgbClr val="2388A9"/>
                </a:solidFill>
              </a:rPr>
              <a:t>éis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sab</a:t>
            </a:r>
            <a:r>
              <a:rPr lang="cs-CZ" sz="2400" u="sng" dirty="0" err="1" smtClean="0">
                <a:solidFill>
                  <a:srgbClr val="2388A9"/>
                </a:solidFill>
              </a:rPr>
              <a:t>en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53224" y="5025224"/>
            <a:ext cx="1141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388A9"/>
                </a:solidFill>
              </a:rPr>
              <a:t>Všechny osoby kromě první  se tvoří pravidelně odtrhnutím koncovky infinitivu (-ar, -</a:t>
            </a:r>
            <a:r>
              <a:rPr lang="cs-CZ" dirty="0" err="1" smtClean="0">
                <a:solidFill>
                  <a:srgbClr val="2388A9"/>
                </a:solidFill>
              </a:rPr>
              <a:t>er</a:t>
            </a:r>
            <a:r>
              <a:rPr lang="cs-CZ" dirty="0" smtClean="0">
                <a:solidFill>
                  <a:srgbClr val="2388A9"/>
                </a:solidFill>
              </a:rPr>
              <a:t>, -</a:t>
            </a:r>
            <a:r>
              <a:rPr lang="cs-CZ" dirty="0" err="1" smtClean="0">
                <a:solidFill>
                  <a:srgbClr val="2388A9"/>
                </a:solidFill>
              </a:rPr>
              <a:t>ir</a:t>
            </a:r>
            <a:r>
              <a:rPr lang="cs-CZ" dirty="0" smtClean="0">
                <a:solidFill>
                  <a:srgbClr val="2388A9"/>
                </a:solidFill>
              </a:rPr>
              <a:t>) a přidáním příslušných koncovek.  </a:t>
            </a:r>
            <a:endParaRPr lang="cs-CZ" dirty="0">
              <a:solidFill>
                <a:srgbClr val="2388A9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642195" y="812817"/>
            <a:ext cx="741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2388A9"/>
                </a:solidFill>
              </a:rPr>
              <a:t>Slovesa nepravidelná v 1. osobě jednotného čísla</a:t>
            </a:r>
            <a:endParaRPr lang="cs-CZ" sz="2800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7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82024" y="787179"/>
            <a:ext cx="74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2388A9"/>
                </a:solidFill>
              </a:rPr>
              <a:t>Slovesa se změnou kmenové souhlásky</a:t>
            </a:r>
            <a:endParaRPr lang="cs-CZ" sz="2400" dirty="0">
              <a:solidFill>
                <a:srgbClr val="2388A9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1517" y="2482594"/>
            <a:ext cx="10917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388A9"/>
                </a:solidFill>
              </a:rPr>
              <a:t>V jednotném čísle a ve 3. osobě množného čísla dochází ke změně samohlásky </a:t>
            </a:r>
          </a:p>
          <a:p>
            <a:r>
              <a:rPr lang="cs-CZ" sz="2000" b="1" dirty="0">
                <a:solidFill>
                  <a:srgbClr val="2388A9"/>
                </a:solidFill>
              </a:rPr>
              <a:t> </a:t>
            </a:r>
            <a:r>
              <a:rPr lang="cs-CZ" sz="2000" b="1" dirty="0" smtClean="0">
                <a:solidFill>
                  <a:srgbClr val="2388A9"/>
                </a:solidFill>
              </a:rPr>
              <a:t>     E</a:t>
            </a:r>
            <a:r>
              <a:rPr lang="cs-CZ" sz="2000" dirty="0" smtClean="0">
                <a:solidFill>
                  <a:srgbClr val="2388A9"/>
                </a:solidFill>
              </a:rPr>
              <a:t> nebo </a:t>
            </a:r>
            <a:r>
              <a:rPr lang="cs-CZ" sz="2000" b="1" dirty="0" smtClean="0">
                <a:solidFill>
                  <a:srgbClr val="2388A9"/>
                </a:solidFill>
              </a:rPr>
              <a:t>O (U) </a:t>
            </a:r>
            <a:r>
              <a:rPr lang="cs-CZ" sz="2000" dirty="0" smtClean="0">
                <a:solidFill>
                  <a:srgbClr val="2388A9"/>
                </a:solidFill>
              </a:rPr>
              <a:t>na </a:t>
            </a:r>
            <a:r>
              <a:rPr lang="cs-CZ" sz="2000" b="1" dirty="0" smtClean="0">
                <a:solidFill>
                  <a:srgbClr val="AAD03A"/>
                </a:solidFill>
              </a:rPr>
              <a:t>IE</a:t>
            </a:r>
            <a:r>
              <a:rPr lang="cs-CZ" sz="2000" dirty="0" smtClean="0">
                <a:solidFill>
                  <a:srgbClr val="2388A9"/>
                </a:solidFill>
              </a:rPr>
              <a:t>, respektive </a:t>
            </a:r>
            <a:r>
              <a:rPr lang="cs-CZ" sz="2000" b="1" dirty="0" smtClean="0">
                <a:solidFill>
                  <a:srgbClr val="AAD03A"/>
                </a:solidFill>
              </a:rPr>
              <a:t>UE</a:t>
            </a:r>
            <a:r>
              <a:rPr lang="cs-CZ" sz="2000" dirty="0" smtClean="0">
                <a:solidFill>
                  <a:srgbClr val="2388A9"/>
                </a:solidFill>
              </a:rPr>
              <a:t> </a:t>
            </a:r>
          </a:p>
          <a:p>
            <a:endParaRPr lang="cs-CZ" sz="2000" dirty="0" smtClean="0">
              <a:solidFill>
                <a:srgbClr val="2388A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388A9"/>
                </a:solidFill>
              </a:rPr>
              <a:t>1. a 2. osoba množného čísla se tvoří pravidelně.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388A9"/>
                </a:solidFill>
              </a:rPr>
              <a:t>Koncovky pro jednotlivé osoby jsou stejné jako u pravidelných sloves.</a:t>
            </a:r>
          </a:p>
        </p:txBody>
      </p:sp>
      <p:sp>
        <p:nvSpPr>
          <p:cNvPr id="4" name="Obdélník 3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41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62831" y="1001619"/>
            <a:ext cx="136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2388A9"/>
                </a:solidFill>
              </a:rPr>
              <a:t>a)</a:t>
            </a:r>
            <a:r>
              <a:rPr lang="cs-CZ" sz="2400" dirty="0" smtClean="0">
                <a:solidFill>
                  <a:srgbClr val="AAD03A"/>
                </a:solidFill>
              </a:rPr>
              <a:t> E</a:t>
            </a:r>
            <a:r>
              <a:rPr lang="cs-CZ" sz="2400" dirty="0">
                <a:solidFill>
                  <a:srgbClr val="AAD03A"/>
                </a:solidFill>
              </a:rPr>
              <a:t> </a:t>
            </a:r>
            <a:r>
              <a:rPr lang="cs-CZ" sz="2400" dirty="0" smtClean="0">
                <a:solidFill>
                  <a:srgbClr val="2388A9"/>
                </a:solidFill>
              </a:rPr>
              <a:t>→</a:t>
            </a:r>
            <a:r>
              <a:rPr lang="cs-CZ" sz="2400" dirty="0" smtClean="0">
                <a:solidFill>
                  <a:srgbClr val="AAD03A"/>
                </a:solidFill>
              </a:rPr>
              <a:t>IE</a:t>
            </a:r>
            <a:endParaRPr lang="cs-CZ" sz="2400" dirty="0">
              <a:solidFill>
                <a:srgbClr val="AAD03A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53261" y="1864175"/>
            <a:ext cx="180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2388A9"/>
                </a:solidFill>
              </a:rPr>
              <a:t>Q</a:t>
            </a:r>
            <a:r>
              <a:rPr lang="cs-CZ" b="1" dirty="0" smtClean="0">
                <a:solidFill>
                  <a:srgbClr val="2388A9"/>
                </a:solidFill>
              </a:rPr>
              <a:t>UE</a:t>
            </a:r>
            <a:r>
              <a:rPr lang="cs-CZ" dirty="0" smtClean="0">
                <a:solidFill>
                  <a:srgbClr val="2388A9"/>
                </a:solidFill>
              </a:rPr>
              <a:t>RER </a:t>
            </a:r>
          </a:p>
          <a:p>
            <a:pPr algn="ctr"/>
            <a:r>
              <a:rPr lang="cs-CZ" i="1" dirty="0" smtClean="0">
                <a:solidFill>
                  <a:srgbClr val="2388A9"/>
                </a:solidFill>
              </a:rPr>
              <a:t>(chtít, mít rád)</a:t>
            </a:r>
            <a:endParaRPr lang="cs-CZ" i="1" dirty="0">
              <a:solidFill>
                <a:srgbClr val="2388A9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72814" y="2684629"/>
            <a:ext cx="1586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qu</a:t>
            </a:r>
            <a:r>
              <a:rPr lang="cs-CZ" sz="2400" b="1" dirty="0" err="1" smtClean="0">
                <a:solidFill>
                  <a:srgbClr val="2388A9"/>
                </a:solidFill>
              </a:rPr>
              <a:t>ie</a:t>
            </a:r>
            <a:r>
              <a:rPr lang="cs-CZ" sz="2400" dirty="0" err="1" smtClean="0">
                <a:solidFill>
                  <a:srgbClr val="2388A9"/>
                </a:solidFill>
              </a:rPr>
              <a:t>r</a:t>
            </a:r>
            <a:r>
              <a:rPr lang="cs-CZ" sz="2400" u="sng" dirty="0" err="1" smtClean="0">
                <a:solidFill>
                  <a:srgbClr val="2388A9"/>
                </a:solidFill>
              </a:rPr>
              <a:t>o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qu</a:t>
            </a:r>
            <a:r>
              <a:rPr lang="cs-CZ" sz="2400" b="1" dirty="0" err="1" smtClean="0">
                <a:solidFill>
                  <a:srgbClr val="2388A9"/>
                </a:solidFill>
              </a:rPr>
              <a:t>ie</a:t>
            </a:r>
            <a:r>
              <a:rPr lang="cs-CZ" sz="2400" dirty="0" err="1" smtClean="0">
                <a:solidFill>
                  <a:srgbClr val="2388A9"/>
                </a:solidFill>
              </a:rPr>
              <a:t>r</a:t>
            </a:r>
            <a:r>
              <a:rPr lang="cs-CZ" sz="2400" u="sng" dirty="0" err="1" smtClean="0">
                <a:solidFill>
                  <a:srgbClr val="2388A9"/>
                </a:solidFill>
              </a:rPr>
              <a:t>es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qu</a:t>
            </a:r>
            <a:r>
              <a:rPr lang="cs-CZ" sz="2400" b="1" dirty="0" err="1" smtClean="0">
                <a:solidFill>
                  <a:srgbClr val="2388A9"/>
                </a:solidFill>
              </a:rPr>
              <a:t>ie</a:t>
            </a:r>
            <a:r>
              <a:rPr lang="cs-CZ" sz="2400" dirty="0" err="1" smtClean="0">
                <a:solidFill>
                  <a:srgbClr val="2388A9"/>
                </a:solidFill>
              </a:rPr>
              <a:t>r</a:t>
            </a:r>
            <a:r>
              <a:rPr lang="cs-CZ" sz="2400" u="sng" dirty="0" err="1" smtClean="0">
                <a:solidFill>
                  <a:srgbClr val="2388A9"/>
                </a:solidFill>
              </a:rPr>
              <a:t>e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14761" y="2684629"/>
            <a:ext cx="1789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quer</a:t>
            </a:r>
            <a:r>
              <a:rPr lang="cs-CZ" sz="2400" u="sng" dirty="0" err="1" smtClean="0">
                <a:solidFill>
                  <a:srgbClr val="2388A9"/>
                </a:solidFill>
              </a:rPr>
              <a:t>emos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quer</a:t>
            </a:r>
            <a:r>
              <a:rPr lang="cs-CZ" sz="2400" u="sng" dirty="0" err="1" smtClean="0">
                <a:solidFill>
                  <a:srgbClr val="2388A9"/>
                </a:solidFill>
              </a:rPr>
              <a:t>éis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qu</a:t>
            </a:r>
            <a:r>
              <a:rPr lang="cs-CZ" sz="2400" b="1" dirty="0" err="1" smtClean="0">
                <a:solidFill>
                  <a:srgbClr val="2388A9"/>
                </a:solidFill>
              </a:rPr>
              <a:t>ie</a:t>
            </a:r>
            <a:r>
              <a:rPr lang="cs-CZ" sz="2400" dirty="0" err="1" smtClean="0">
                <a:solidFill>
                  <a:srgbClr val="2388A9"/>
                </a:solidFill>
              </a:rPr>
              <a:t>r</a:t>
            </a:r>
            <a:r>
              <a:rPr lang="cs-CZ" sz="2400" u="sng" dirty="0" err="1" smtClean="0">
                <a:solidFill>
                  <a:srgbClr val="2388A9"/>
                </a:solidFill>
              </a:rPr>
              <a:t>en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654454" y="1864176"/>
            <a:ext cx="180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2388A9"/>
                </a:solidFill>
              </a:rPr>
              <a:t>PREF</a:t>
            </a:r>
            <a:r>
              <a:rPr lang="cs-CZ" b="1" dirty="0" smtClean="0">
                <a:solidFill>
                  <a:srgbClr val="2388A9"/>
                </a:solidFill>
              </a:rPr>
              <a:t>E</a:t>
            </a:r>
            <a:r>
              <a:rPr lang="cs-CZ" dirty="0" smtClean="0">
                <a:solidFill>
                  <a:srgbClr val="2388A9"/>
                </a:solidFill>
              </a:rPr>
              <a:t>RIR </a:t>
            </a:r>
          </a:p>
          <a:p>
            <a:pPr algn="ctr"/>
            <a:r>
              <a:rPr lang="cs-CZ" i="1" dirty="0" smtClean="0">
                <a:solidFill>
                  <a:srgbClr val="2388A9"/>
                </a:solidFill>
              </a:rPr>
              <a:t>(mít radši)</a:t>
            </a:r>
            <a:endParaRPr lang="cs-CZ" i="1" dirty="0">
              <a:solidFill>
                <a:srgbClr val="2388A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91793" y="2690963"/>
            <a:ext cx="1665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pref</a:t>
            </a:r>
            <a:r>
              <a:rPr lang="cs-CZ" sz="2400" b="1" dirty="0" err="1" smtClean="0">
                <a:solidFill>
                  <a:srgbClr val="2388A9"/>
                </a:solidFill>
              </a:rPr>
              <a:t>ie</a:t>
            </a:r>
            <a:r>
              <a:rPr lang="cs-CZ" sz="2400" dirty="0" err="1" smtClean="0">
                <a:solidFill>
                  <a:srgbClr val="2388A9"/>
                </a:solidFill>
              </a:rPr>
              <a:t>r</a:t>
            </a:r>
            <a:r>
              <a:rPr lang="cs-CZ" sz="2400" u="sng" dirty="0" err="1" smtClean="0">
                <a:solidFill>
                  <a:srgbClr val="2388A9"/>
                </a:solidFill>
              </a:rPr>
              <a:t>o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pref</a:t>
            </a:r>
            <a:r>
              <a:rPr lang="cs-CZ" sz="2400" b="1" dirty="0" err="1" smtClean="0">
                <a:solidFill>
                  <a:srgbClr val="2388A9"/>
                </a:solidFill>
              </a:rPr>
              <a:t>ie</a:t>
            </a:r>
            <a:r>
              <a:rPr lang="cs-CZ" sz="2400" dirty="0" err="1" smtClean="0">
                <a:solidFill>
                  <a:srgbClr val="2388A9"/>
                </a:solidFill>
              </a:rPr>
              <a:t>r</a:t>
            </a:r>
            <a:r>
              <a:rPr lang="cs-CZ" sz="2400" u="sng" dirty="0" err="1" smtClean="0">
                <a:solidFill>
                  <a:srgbClr val="2388A9"/>
                </a:solidFill>
              </a:rPr>
              <a:t>es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pref</a:t>
            </a:r>
            <a:r>
              <a:rPr lang="cs-CZ" sz="2400" b="1" dirty="0" err="1" smtClean="0">
                <a:solidFill>
                  <a:srgbClr val="2388A9"/>
                </a:solidFill>
              </a:rPr>
              <a:t>ie</a:t>
            </a:r>
            <a:r>
              <a:rPr lang="cs-CZ" sz="2400" dirty="0" err="1" smtClean="0">
                <a:solidFill>
                  <a:srgbClr val="2388A9"/>
                </a:solidFill>
              </a:rPr>
              <a:t>r</a:t>
            </a:r>
            <a:r>
              <a:rPr lang="cs-CZ" sz="2400" u="sng" dirty="0" err="1" smtClean="0">
                <a:solidFill>
                  <a:srgbClr val="2388A9"/>
                </a:solidFill>
              </a:rPr>
              <a:t>e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477414" y="2690963"/>
            <a:ext cx="2042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prefer</a:t>
            </a:r>
            <a:r>
              <a:rPr lang="cs-CZ" sz="2400" u="sng" dirty="0" err="1">
                <a:solidFill>
                  <a:srgbClr val="2388A9"/>
                </a:solidFill>
              </a:rPr>
              <a:t>i</a:t>
            </a:r>
            <a:r>
              <a:rPr lang="cs-CZ" sz="2400" u="sng" dirty="0" err="1" smtClean="0">
                <a:solidFill>
                  <a:srgbClr val="2388A9"/>
                </a:solidFill>
              </a:rPr>
              <a:t>mos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prefer</a:t>
            </a:r>
            <a:r>
              <a:rPr lang="cs-CZ" sz="2400" u="sng" dirty="0" err="1">
                <a:solidFill>
                  <a:srgbClr val="2388A9"/>
                </a:solidFill>
              </a:rPr>
              <a:t>í</a:t>
            </a:r>
            <a:r>
              <a:rPr lang="cs-CZ" sz="2400" u="sng" dirty="0" err="1" smtClean="0">
                <a:solidFill>
                  <a:srgbClr val="2388A9"/>
                </a:solidFill>
              </a:rPr>
              <a:t>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pref</a:t>
            </a:r>
            <a:r>
              <a:rPr lang="cs-CZ" sz="2400" b="1" dirty="0" err="1" smtClean="0">
                <a:solidFill>
                  <a:srgbClr val="2388A9"/>
                </a:solidFill>
              </a:rPr>
              <a:t>ie</a:t>
            </a:r>
            <a:r>
              <a:rPr lang="cs-CZ" sz="2400" dirty="0" err="1" smtClean="0">
                <a:solidFill>
                  <a:srgbClr val="2388A9"/>
                </a:solidFill>
              </a:rPr>
              <a:t>r</a:t>
            </a:r>
            <a:r>
              <a:rPr lang="cs-CZ" sz="2400" u="sng" dirty="0" err="1" smtClean="0">
                <a:solidFill>
                  <a:srgbClr val="2388A9"/>
                </a:solidFill>
              </a:rPr>
              <a:t>en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23569" y="5474070"/>
            <a:ext cx="1024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388A9"/>
                </a:solidFill>
              </a:rPr>
              <a:t>ENT</a:t>
            </a:r>
            <a:r>
              <a:rPr lang="cs-CZ" b="1" dirty="0" smtClean="0">
                <a:solidFill>
                  <a:srgbClr val="2388A9"/>
                </a:solidFill>
              </a:rPr>
              <a:t>E</a:t>
            </a:r>
            <a:r>
              <a:rPr lang="cs-CZ" dirty="0" smtClean="0">
                <a:solidFill>
                  <a:srgbClr val="2388A9"/>
                </a:solidFill>
              </a:rPr>
              <a:t>ND</a:t>
            </a:r>
            <a:r>
              <a:rPr lang="cs-CZ" u="sng" dirty="0" smtClean="0">
                <a:solidFill>
                  <a:srgbClr val="2388A9"/>
                </a:solidFill>
              </a:rPr>
              <a:t>ER</a:t>
            </a:r>
            <a:r>
              <a:rPr lang="cs-CZ" dirty="0" smtClean="0">
                <a:solidFill>
                  <a:srgbClr val="2388A9"/>
                </a:solidFill>
              </a:rPr>
              <a:t> </a:t>
            </a:r>
            <a:r>
              <a:rPr lang="cs-CZ" i="1" dirty="0" smtClean="0">
                <a:solidFill>
                  <a:srgbClr val="2388A9"/>
                </a:solidFill>
              </a:rPr>
              <a:t>(rozumět): </a:t>
            </a:r>
            <a:r>
              <a:rPr lang="cs-CZ" dirty="0" err="1" smtClean="0">
                <a:solidFill>
                  <a:srgbClr val="2388A9"/>
                </a:solidFill>
              </a:rPr>
              <a:t>ent</a:t>
            </a:r>
            <a:r>
              <a:rPr lang="cs-CZ" b="1" dirty="0" err="1" smtClean="0">
                <a:solidFill>
                  <a:srgbClr val="2388A9"/>
                </a:solidFill>
              </a:rPr>
              <a:t>ie</a:t>
            </a:r>
            <a:r>
              <a:rPr lang="cs-CZ" dirty="0" err="1" smtClean="0">
                <a:solidFill>
                  <a:srgbClr val="2388A9"/>
                </a:solidFill>
              </a:rPr>
              <a:t>nd</a:t>
            </a:r>
            <a:r>
              <a:rPr lang="cs-CZ" u="sng" dirty="0" err="1" smtClean="0">
                <a:solidFill>
                  <a:srgbClr val="2388A9"/>
                </a:solidFill>
              </a:rPr>
              <a:t>o</a:t>
            </a:r>
            <a:r>
              <a:rPr lang="cs-CZ" dirty="0" smtClean="0">
                <a:solidFill>
                  <a:srgbClr val="2388A9"/>
                </a:solidFill>
              </a:rPr>
              <a:t>…</a:t>
            </a:r>
            <a:endParaRPr lang="cs-CZ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6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00438" y="1001618"/>
            <a:ext cx="202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2388A9"/>
                </a:solidFill>
              </a:rPr>
              <a:t>a)</a:t>
            </a:r>
            <a:r>
              <a:rPr lang="cs-CZ" sz="2400" dirty="0" smtClean="0">
                <a:solidFill>
                  <a:srgbClr val="AAD03A"/>
                </a:solidFill>
              </a:rPr>
              <a:t> O (U) </a:t>
            </a:r>
            <a:r>
              <a:rPr lang="cs-CZ" sz="2400" dirty="0" smtClean="0">
                <a:solidFill>
                  <a:srgbClr val="2388A9"/>
                </a:solidFill>
              </a:rPr>
              <a:t>→</a:t>
            </a:r>
            <a:r>
              <a:rPr lang="cs-CZ" sz="2400" dirty="0" smtClean="0">
                <a:solidFill>
                  <a:srgbClr val="AAD03A"/>
                </a:solidFill>
              </a:rPr>
              <a:t>UE</a:t>
            </a:r>
            <a:endParaRPr lang="cs-CZ" sz="2400" dirty="0">
              <a:solidFill>
                <a:srgbClr val="AAD03A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53261" y="1864175"/>
            <a:ext cx="180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2388A9"/>
                </a:solidFill>
              </a:rPr>
              <a:t>V</a:t>
            </a:r>
            <a:r>
              <a:rPr lang="cs-CZ" b="1" dirty="0" smtClean="0">
                <a:solidFill>
                  <a:srgbClr val="2388A9"/>
                </a:solidFill>
              </a:rPr>
              <a:t>O</a:t>
            </a:r>
            <a:r>
              <a:rPr lang="cs-CZ" dirty="0" smtClean="0">
                <a:solidFill>
                  <a:srgbClr val="2388A9"/>
                </a:solidFill>
              </a:rPr>
              <a:t>LVER </a:t>
            </a:r>
          </a:p>
          <a:p>
            <a:pPr algn="ctr"/>
            <a:r>
              <a:rPr lang="cs-CZ" i="1" dirty="0" smtClean="0">
                <a:solidFill>
                  <a:srgbClr val="2388A9"/>
                </a:solidFill>
              </a:rPr>
              <a:t>(vrátit se)</a:t>
            </a:r>
            <a:endParaRPr lang="cs-CZ" i="1" dirty="0">
              <a:solidFill>
                <a:srgbClr val="2388A9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72814" y="2684629"/>
            <a:ext cx="1586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v</a:t>
            </a:r>
            <a:r>
              <a:rPr lang="cs-CZ" sz="2400" b="1" dirty="0" err="1" smtClean="0">
                <a:solidFill>
                  <a:srgbClr val="2388A9"/>
                </a:solidFill>
              </a:rPr>
              <a:t>ue</a:t>
            </a:r>
            <a:r>
              <a:rPr lang="cs-CZ" sz="2400" dirty="0" err="1" smtClean="0">
                <a:solidFill>
                  <a:srgbClr val="2388A9"/>
                </a:solidFill>
              </a:rPr>
              <a:t>lv</a:t>
            </a:r>
            <a:r>
              <a:rPr lang="cs-CZ" sz="2400" u="sng" dirty="0" err="1" smtClean="0">
                <a:solidFill>
                  <a:srgbClr val="2388A9"/>
                </a:solidFill>
              </a:rPr>
              <a:t>o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v</a:t>
            </a:r>
            <a:r>
              <a:rPr lang="cs-CZ" sz="2400" b="1" dirty="0" err="1" smtClean="0">
                <a:solidFill>
                  <a:srgbClr val="2388A9"/>
                </a:solidFill>
              </a:rPr>
              <a:t>ue</a:t>
            </a:r>
            <a:r>
              <a:rPr lang="cs-CZ" sz="2400" dirty="0" err="1" smtClean="0">
                <a:solidFill>
                  <a:srgbClr val="2388A9"/>
                </a:solidFill>
              </a:rPr>
              <a:t>lv</a:t>
            </a:r>
            <a:r>
              <a:rPr lang="cs-CZ" sz="2400" u="sng" dirty="0" err="1" smtClean="0">
                <a:solidFill>
                  <a:srgbClr val="2388A9"/>
                </a:solidFill>
              </a:rPr>
              <a:t>es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v</a:t>
            </a:r>
            <a:r>
              <a:rPr lang="cs-CZ" sz="2400" b="1" dirty="0" err="1" smtClean="0">
                <a:solidFill>
                  <a:srgbClr val="2388A9"/>
                </a:solidFill>
              </a:rPr>
              <a:t>ue</a:t>
            </a:r>
            <a:r>
              <a:rPr lang="cs-CZ" sz="2400" dirty="0" err="1" smtClean="0">
                <a:solidFill>
                  <a:srgbClr val="2388A9"/>
                </a:solidFill>
              </a:rPr>
              <a:t>lv</a:t>
            </a:r>
            <a:r>
              <a:rPr lang="cs-CZ" sz="2400" u="sng" dirty="0" err="1" smtClean="0">
                <a:solidFill>
                  <a:srgbClr val="2388A9"/>
                </a:solidFill>
              </a:rPr>
              <a:t>e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14761" y="2684629"/>
            <a:ext cx="1789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volv</a:t>
            </a:r>
            <a:r>
              <a:rPr lang="cs-CZ" sz="2400" u="sng" dirty="0" err="1" smtClean="0">
                <a:solidFill>
                  <a:srgbClr val="2388A9"/>
                </a:solidFill>
              </a:rPr>
              <a:t>emos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volv</a:t>
            </a:r>
            <a:r>
              <a:rPr lang="cs-CZ" sz="2400" u="sng" dirty="0" err="1" smtClean="0">
                <a:solidFill>
                  <a:srgbClr val="2388A9"/>
                </a:solidFill>
              </a:rPr>
              <a:t>éis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v</a:t>
            </a:r>
            <a:r>
              <a:rPr lang="cs-CZ" sz="2400" b="1" dirty="0" err="1" smtClean="0">
                <a:solidFill>
                  <a:srgbClr val="2388A9"/>
                </a:solidFill>
              </a:rPr>
              <a:t>ue</a:t>
            </a:r>
            <a:r>
              <a:rPr lang="cs-CZ" sz="2400" dirty="0" err="1" smtClean="0">
                <a:solidFill>
                  <a:srgbClr val="2388A9"/>
                </a:solidFill>
              </a:rPr>
              <a:t>lv</a:t>
            </a:r>
            <a:r>
              <a:rPr lang="cs-CZ" sz="2400" u="sng" dirty="0" err="1" smtClean="0">
                <a:solidFill>
                  <a:srgbClr val="2388A9"/>
                </a:solidFill>
              </a:rPr>
              <a:t>en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654454" y="1864176"/>
            <a:ext cx="180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2388A9"/>
                </a:solidFill>
              </a:rPr>
              <a:t>D</a:t>
            </a:r>
            <a:r>
              <a:rPr lang="cs-CZ" b="1" dirty="0" smtClean="0">
                <a:solidFill>
                  <a:srgbClr val="2388A9"/>
                </a:solidFill>
              </a:rPr>
              <a:t>O</a:t>
            </a:r>
            <a:r>
              <a:rPr lang="cs-CZ" dirty="0" smtClean="0">
                <a:solidFill>
                  <a:srgbClr val="2388A9"/>
                </a:solidFill>
              </a:rPr>
              <a:t>RMIR </a:t>
            </a:r>
          </a:p>
          <a:p>
            <a:pPr algn="ctr"/>
            <a:r>
              <a:rPr lang="cs-CZ" i="1" dirty="0" smtClean="0">
                <a:solidFill>
                  <a:srgbClr val="2388A9"/>
                </a:solidFill>
              </a:rPr>
              <a:t>(mít radši)</a:t>
            </a:r>
            <a:endParaRPr lang="cs-CZ" i="1" dirty="0">
              <a:solidFill>
                <a:srgbClr val="2388A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91793" y="2690963"/>
            <a:ext cx="1665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d</a:t>
            </a:r>
            <a:r>
              <a:rPr lang="cs-CZ" sz="2400" b="1" dirty="0" err="1" smtClean="0">
                <a:solidFill>
                  <a:srgbClr val="2388A9"/>
                </a:solidFill>
              </a:rPr>
              <a:t>ue</a:t>
            </a:r>
            <a:r>
              <a:rPr lang="cs-CZ" sz="2400" dirty="0" err="1" smtClean="0">
                <a:solidFill>
                  <a:srgbClr val="2388A9"/>
                </a:solidFill>
              </a:rPr>
              <a:t>rm</a:t>
            </a:r>
            <a:r>
              <a:rPr lang="cs-CZ" sz="2400" u="sng" dirty="0" err="1" smtClean="0">
                <a:solidFill>
                  <a:srgbClr val="2388A9"/>
                </a:solidFill>
              </a:rPr>
              <a:t>o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d</a:t>
            </a:r>
            <a:r>
              <a:rPr lang="cs-CZ" sz="2400" b="1" dirty="0" err="1" smtClean="0">
                <a:solidFill>
                  <a:srgbClr val="2388A9"/>
                </a:solidFill>
              </a:rPr>
              <a:t>ue</a:t>
            </a:r>
            <a:r>
              <a:rPr lang="cs-CZ" sz="2400" dirty="0" err="1" smtClean="0">
                <a:solidFill>
                  <a:srgbClr val="2388A9"/>
                </a:solidFill>
              </a:rPr>
              <a:t>rm</a:t>
            </a:r>
            <a:r>
              <a:rPr lang="cs-CZ" sz="2400" u="sng" dirty="0" err="1" smtClean="0">
                <a:solidFill>
                  <a:srgbClr val="2388A9"/>
                </a:solidFill>
              </a:rPr>
              <a:t>es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d</a:t>
            </a:r>
            <a:r>
              <a:rPr lang="cs-CZ" sz="2400" b="1" dirty="0" err="1" smtClean="0">
                <a:solidFill>
                  <a:srgbClr val="2388A9"/>
                </a:solidFill>
              </a:rPr>
              <a:t>ue</a:t>
            </a:r>
            <a:r>
              <a:rPr lang="cs-CZ" sz="2400" dirty="0" err="1" smtClean="0">
                <a:solidFill>
                  <a:srgbClr val="2388A9"/>
                </a:solidFill>
              </a:rPr>
              <a:t>rm</a:t>
            </a:r>
            <a:r>
              <a:rPr lang="cs-CZ" sz="2400" u="sng" dirty="0" err="1" smtClean="0">
                <a:solidFill>
                  <a:srgbClr val="2388A9"/>
                </a:solidFill>
              </a:rPr>
              <a:t>e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477414" y="2690963"/>
            <a:ext cx="2042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dorm</a:t>
            </a:r>
            <a:r>
              <a:rPr lang="cs-CZ" sz="2400" u="sng" dirty="0" err="1" smtClean="0">
                <a:solidFill>
                  <a:srgbClr val="2388A9"/>
                </a:solidFill>
              </a:rPr>
              <a:t>imos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dorm</a:t>
            </a:r>
            <a:r>
              <a:rPr lang="cs-CZ" sz="2400" u="sng" dirty="0" err="1" smtClean="0">
                <a:solidFill>
                  <a:srgbClr val="2388A9"/>
                </a:solidFill>
              </a:rPr>
              <a:t>ís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d</a:t>
            </a:r>
            <a:r>
              <a:rPr lang="cs-CZ" sz="2400" b="1" dirty="0" err="1" smtClean="0">
                <a:solidFill>
                  <a:srgbClr val="2388A9"/>
                </a:solidFill>
              </a:rPr>
              <a:t>ue</a:t>
            </a:r>
            <a:r>
              <a:rPr lang="cs-CZ" sz="2400" dirty="0" err="1" smtClean="0">
                <a:solidFill>
                  <a:srgbClr val="2388A9"/>
                </a:solidFill>
              </a:rPr>
              <a:t>rm</a:t>
            </a:r>
            <a:r>
              <a:rPr lang="cs-CZ" sz="2400" u="sng" dirty="0" err="1" smtClean="0">
                <a:solidFill>
                  <a:srgbClr val="2388A9"/>
                </a:solidFill>
              </a:rPr>
              <a:t>en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03082" y="5088835"/>
            <a:ext cx="1024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388A9"/>
                </a:solidFill>
              </a:rPr>
              <a:t>ALM</a:t>
            </a:r>
            <a:r>
              <a:rPr lang="cs-CZ" b="1" dirty="0" smtClean="0">
                <a:solidFill>
                  <a:srgbClr val="2388A9"/>
                </a:solidFill>
              </a:rPr>
              <a:t>O</a:t>
            </a:r>
            <a:r>
              <a:rPr lang="cs-CZ" dirty="0" smtClean="0">
                <a:solidFill>
                  <a:srgbClr val="2388A9"/>
                </a:solidFill>
              </a:rPr>
              <a:t>RZ</a:t>
            </a:r>
            <a:r>
              <a:rPr lang="cs-CZ" u="sng" dirty="0" smtClean="0">
                <a:solidFill>
                  <a:srgbClr val="2388A9"/>
                </a:solidFill>
              </a:rPr>
              <a:t>AR</a:t>
            </a:r>
            <a:r>
              <a:rPr lang="cs-CZ" dirty="0" smtClean="0">
                <a:solidFill>
                  <a:srgbClr val="2388A9"/>
                </a:solidFill>
              </a:rPr>
              <a:t> </a:t>
            </a:r>
            <a:r>
              <a:rPr lang="cs-CZ" i="1" dirty="0" smtClean="0">
                <a:solidFill>
                  <a:srgbClr val="2388A9"/>
                </a:solidFill>
              </a:rPr>
              <a:t>(obědvat): </a:t>
            </a:r>
            <a:r>
              <a:rPr lang="cs-CZ" dirty="0" err="1" smtClean="0">
                <a:solidFill>
                  <a:srgbClr val="2388A9"/>
                </a:solidFill>
              </a:rPr>
              <a:t>alm</a:t>
            </a:r>
            <a:r>
              <a:rPr lang="cs-CZ" b="1" dirty="0" err="1" smtClean="0">
                <a:solidFill>
                  <a:srgbClr val="2388A9"/>
                </a:solidFill>
              </a:rPr>
              <a:t>ue</a:t>
            </a:r>
            <a:r>
              <a:rPr lang="cs-CZ" dirty="0" err="1" smtClean="0">
                <a:solidFill>
                  <a:srgbClr val="2388A9"/>
                </a:solidFill>
              </a:rPr>
              <a:t>rz</a:t>
            </a:r>
            <a:r>
              <a:rPr lang="cs-CZ" u="sng" dirty="0" err="1" smtClean="0">
                <a:solidFill>
                  <a:srgbClr val="2388A9"/>
                </a:solidFill>
              </a:rPr>
              <a:t>o</a:t>
            </a:r>
            <a:r>
              <a:rPr lang="cs-CZ" dirty="0" smtClean="0">
                <a:solidFill>
                  <a:srgbClr val="2388A9"/>
                </a:solidFill>
              </a:rPr>
              <a:t>…</a:t>
            </a:r>
          </a:p>
          <a:p>
            <a:r>
              <a:rPr lang="cs-CZ" dirty="0" smtClean="0">
                <a:solidFill>
                  <a:srgbClr val="2388A9"/>
                </a:solidFill>
              </a:rPr>
              <a:t>J</a:t>
            </a:r>
            <a:r>
              <a:rPr lang="cs-CZ" b="1" dirty="0" smtClean="0">
                <a:solidFill>
                  <a:srgbClr val="2388A9"/>
                </a:solidFill>
              </a:rPr>
              <a:t>U</a:t>
            </a:r>
            <a:r>
              <a:rPr lang="cs-CZ" dirty="0" smtClean="0">
                <a:solidFill>
                  <a:srgbClr val="2388A9"/>
                </a:solidFill>
              </a:rPr>
              <a:t>G</a:t>
            </a:r>
            <a:r>
              <a:rPr lang="cs-CZ" u="sng" dirty="0" smtClean="0">
                <a:solidFill>
                  <a:srgbClr val="2388A9"/>
                </a:solidFill>
              </a:rPr>
              <a:t>AR</a:t>
            </a:r>
            <a:r>
              <a:rPr lang="cs-CZ" dirty="0" smtClean="0">
                <a:solidFill>
                  <a:srgbClr val="2388A9"/>
                </a:solidFill>
              </a:rPr>
              <a:t> </a:t>
            </a:r>
            <a:r>
              <a:rPr lang="cs-CZ" i="1" dirty="0" smtClean="0">
                <a:solidFill>
                  <a:srgbClr val="2388A9"/>
                </a:solidFill>
              </a:rPr>
              <a:t>(</a:t>
            </a:r>
            <a:r>
              <a:rPr lang="cs-CZ" i="1" dirty="0">
                <a:solidFill>
                  <a:srgbClr val="2388A9"/>
                </a:solidFill>
              </a:rPr>
              <a:t>h</a:t>
            </a:r>
            <a:r>
              <a:rPr lang="cs-CZ" i="1" dirty="0" smtClean="0">
                <a:solidFill>
                  <a:srgbClr val="2388A9"/>
                </a:solidFill>
              </a:rPr>
              <a:t>rát (si)): </a:t>
            </a:r>
            <a:r>
              <a:rPr lang="cs-CZ" dirty="0" err="1" smtClean="0">
                <a:solidFill>
                  <a:srgbClr val="2388A9"/>
                </a:solidFill>
              </a:rPr>
              <a:t>j</a:t>
            </a:r>
            <a:r>
              <a:rPr lang="cs-CZ" b="1" dirty="0" err="1" smtClean="0">
                <a:solidFill>
                  <a:srgbClr val="2388A9"/>
                </a:solidFill>
              </a:rPr>
              <a:t>ue</a:t>
            </a:r>
            <a:r>
              <a:rPr lang="cs-CZ" dirty="0" err="1" smtClean="0">
                <a:solidFill>
                  <a:srgbClr val="2388A9"/>
                </a:solidFill>
              </a:rPr>
              <a:t>g</a:t>
            </a:r>
            <a:r>
              <a:rPr lang="cs-CZ" u="sng" dirty="0" err="1" smtClean="0">
                <a:solidFill>
                  <a:srgbClr val="2388A9"/>
                </a:solidFill>
              </a:rPr>
              <a:t>o</a:t>
            </a:r>
            <a:r>
              <a:rPr lang="cs-CZ" dirty="0" smtClean="0">
                <a:solidFill>
                  <a:srgbClr val="2388A9"/>
                </a:solidFill>
              </a:rPr>
              <a:t>…</a:t>
            </a:r>
          </a:p>
          <a:p>
            <a:r>
              <a:rPr lang="cs-CZ" dirty="0" smtClean="0">
                <a:solidFill>
                  <a:srgbClr val="2388A9"/>
                </a:solidFill>
              </a:rPr>
              <a:t>AC</a:t>
            </a:r>
            <a:r>
              <a:rPr lang="cs-CZ" b="1" dirty="0" smtClean="0">
                <a:solidFill>
                  <a:srgbClr val="2388A9"/>
                </a:solidFill>
              </a:rPr>
              <a:t>O</a:t>
            </a:r>
            <a:r>
              <a:rPr lang="cs-CZ" dirty="0" smtClean="0">
                <a:solidFill>
                  <a:srgbClr val="2388A9"/>
                </a:solidFill>
              </a:rPr>
              <a:t>ST</a:t>
            </a:r>
            <a:r>
              <a:rPr lang="cs-CZ" b="1" dirty="0" smtClean="0">
                <a:solidFill>
                  <a:srgbClr val="2388A9"/>
                </a:solidFill>
              </a:rPr>
              <a:t>AR</a:t>
            </a:r>
            <a:r>
              <a:rPr lang="cs-CZ" dirty="0" smtClean="0">
                <a:solidFill>
                  <a:srgbClr val="2388A9"/>
                </a:solidFill>
              </a:rPr>
              <a:t>SE </a:t>
            </a:r>
            <a:r>
              <a:rPr lang="cs-CZ" i="1" dirty="0" smtClean="0">
                <a:solidFill>
                  <a:srgbClr val="2388A9"/>
                </a:solidFill>
              </a:rPr>
              <a:t>(jít spát): </a:t>
            </a:r>
            <a:r>
              <a:rPr lang="cs-CZ" dirty="0" err="1" smtClean="0">
                <a:solidFill>
                  <a:srgbClr val="2388A9"/>
                </a:solidFill>
              </a:rPr>
              <a:t>me</a:t>
            </a:r>
            <a:r>
              <a:rPr lang="cs-CZ" dirty="0" smtClean="0">
                <a:solidFill>
                  <a:srgbClr val="2388A9"/>
                </a:solidFill>
              </a:rPr>
              <a:t> </a:t>
            </a:r>
            <a:r>
              <a:rPr lang="cs-CZ" dirty="0" err="1" smtClean="0">
                <a:solidFill>
                  <a:srgbClr val="2388A9"/>
                </a:solidFill>
              </a:rPr>
              <a:t>ac</a:t>
            </a:r>
            <a:r>
              <a:rPr lang="cs-CZ" b="1" dirty="0" err="1" smtClean="0">
                <a:solidFill>
                  <a:srgbClr val="2388A9"/>
                </a:solidFill>
              </a:rPr>
              <a:t>ue</a:t>
            </a:r>
            <a:r>
              <a:rPr lang="cs-CZ" dirty="0" err="1" smtClean="0">
                <a:solidFill>
                  <a:srgbClr val="2388A9"/>
                </a:solidFill>
              </a:rPr>
              <a:t>st</a:t>
            </a:r>
            <a:r>
              <a:rPr lang="cs-CZ" u="sng" dirty="0" err="1" smtClean="0">
                <a:solidFill>
                  <a:srgbClr val="2388A9"/>
                </a:solidFill>
              </a:rPr>
              <a:t>o</a:t>
            </a:r>
            <a:endParaRPr lang="cs-CZ" i="1" u="sng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4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35534" y="930303"/>
            <a:ext cx="74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2388A9"/>
                </a:solidFill>
              </a:rPr>
              <a:t>Slovesa s více nepravidelnostmi</a:t>
            </a:r>
            <a:endParaRPr lang="cs-CZ" sz="2400" dirty="0">
              <a:solidFill>
                <a:srgbClr val="2388A9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1516" y="2128651"/>
            <a:ext cx="10917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388A9"/>
                </a:solidFill>
              </a:rPr>
              <a:t>Některá slovesa mají nepravidelnou 1. os. j. č.  (-go) a zároveň u nich dochází ke změnám kmenových souhlásek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50788" y="3072773"/>
            <a:ext cx="180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2388A9"/>
                </a:solidFill>
              </a:rPr>
              <a:t>DECIR </a:t>
            </a:r>
          </a:p>
          <a:p>
            <a:pPr algn="ctr"/>
            <a:r>
              <a:rPr lang="cs-CZ" i="1" dirty="0" smtClean="0">
                <a:solidFill>
                  <a:srgbClr val="2388A9"/>
                </a:solidFill>
              </a:rPr>
              <a:t>(říci)</a:t>
            </a:r>
            <a:endParaRPr lang="cs-CZ" i="1" dirty="0">
              <a:solidFill>
                <a:srgbClr val="2388A9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9247" y="3917081"/>
            <a:ext cx="1586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b="1" dirty="0" err="1">
                <a:solidFill>
                  <a:srgbClr val="2388A9"/>
                </a:solidFill>
              </a:rPr>
              <a:t>d</a:t>
            </a:r>
            <a:r>
              <a:rPr lang="cs-CZ" sz="2400" b="1" dirty="0" err="1" smtClean="0">
                <a:solidFill>
                  <a:srgbClr val="2388A9"/>
                </a:solidFill>
              </a:rPr>
              <a:t>igo</a:t>
            </a:r>
            <a:endParaRPr lang="cs-CZ" sz="2400" b="1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d</a:t>
            </a:r>
            <a:r>
              <a:rPr lang="cs-CZ" sz="2400" b="1" dirty="0" err="1" smtClean="0">
                <a:solidFill>
                  <a:srgbClr val="2388A9"/>
                </a:solidFill>
              </a:rPr>
              <a:t>i</a:t>
            </a:r>
            <a:r>
              <a:rPr lang="cs-CZ" sz="2400" dirty="0" err="1" smtClean="0">
                <a:solidFill>
                  <a:srgbClr val="2388A9"/>
                </a:solidFill>
              </a:rPr>
              <a:t>c</a:t>
            </a:r>
            <a:r>
              <a:rPr lang="cs-CZ" sz="2400" u="sng" dirty="0" err="1" smtClean="0">
                <a:solidFill>
                  <a:srgbClr val="2388A9"/>
                </a:solidFill>
              </a:rPr>
              <a:t>es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d</a:t>
            </a:r>
            <a:r>
              <a:rPr lang="cs-CZ" sz="2400" b="1" dirty="0" err="1" smtClean="0">
                <a:solidFill>
                  <a:srgbClr val="2388A9"/>
                </a:solidFill>
              </a:rPr>
              <a:t>i</a:t>
            </a:r>
            <a:r>
              <a:rPr lang="cs-CZ" sz="2400" dirty="0" err="1" smtClean="0">
                <a:solidFill>
                  <a:srgbClr val="2388A9"/>
                </a:solidFill>
              </a:rPr>
              <a:t>c</a:t>
            </a:r>
            <a:r>
              <a:rPr lang="cs-CZ" sz="2400" u="sng" dirty="0" err="1" smtClean="0">
                <a:solidFill>
                  <a:srgbClr val="2388A9"/>
                </a:solidFill>
              </a:rPr>
              <a:t>e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61212" y="3917081"/>
            <a:ext cx="1789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>
                <a:solidFill>
                  <a:srgbClr val="2388A9"/>
                </a:solidFill>
              </a:rPr>
              <a:t>d</a:t>
            </a:r>
            <a:r>
              <a:rPr lang="cs-CZ" sz="2400" dirty="0" err="1" smtClean="0">
                <a:solidFill>
                  <a:srgbClr val="2388A9"/>
                </a:solidFill>
              </a:rPr>
              <a:t>ec</a:t>
            </a:r>
            <a:r>
              <a:rPr lang="cs-CZ" sz="2400" u="sng" dirty="0" err="1" smtClean="0">
                <a:solidFill>
                  <a:srgbClr val="2388A9"/>
                </a:solidFill>
              </a:rPr>
              <a:t>imos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>
                <a:solidFill>
                  <a:srgbClr val="2388A9"/>
                </a:solidFill>
              </a:rPr>
              <a:t>d</a:t>
            </a:r>
            <a:r>
              <a:rPr lang="cs-CZ" sz="2400" dirty="0" err="1" smtClean="0">
                <a:solidFill>
                  <a:srgbClr val="2388A9"/>
                </a:solidFill>
              </a:rPr>
              <a:t>ec</a:t>
            </a:r>
            <a:r>
              <a:rPr lang="cs-CZ" sz="2400" u="sng" dirty="0" err="1" smtClean="0">
                <a:solidFill>
                  <a:srgbClr val="2388A9"/>
                </a:solidFill>
              </a:rPr>
              <a:t>ís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d</a:t>
            </a:r>
            <a:r>
              <a:rPr lang="cs-CZ" sz="2400" b="1" dirty="0" err="1" smtClean="0">
                <a:solidFill>
                  <a:srgbClr val="2388A9"/>
                </a:solidFill>
              </a:rPr>
              <a:t>i</a:t>
            </a:r>
            <a:r>
              <a:rPr lang="cs-CZ" sz="2400" dirty="0" err="1" smtClean="0">
                <a:solidFill>
                  <a:srgbClr val="2388A9"/>
                </a:solidFill>
              </a:rPr>
              <a:t>c</a:t>
            </a:r>
            <a:r>
              <a:rPr lang="cs-CZ" sz="2400" u="sng" dirty="0" err="1" smtClean="0">
                <a:solidFill>
                  <a:srgbClr val="2388A9"/>
                </a:solidFill>
              </a:rPr>
              <a:t>en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181352" y="3072773"/>
            <a:ext cx="180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2388A9"/>
                </a:solidFill>
              </a:rPr>
              <a:t>TENER </a:t>
            </a:r>
          </a:p>
          <a:p>
            <a:pPr algn="ctr"/>
            <a:r>
              <a:rPr lang="cs-CZ" i="1" dirty="0" smtClean="0">
                <a:solidFill>
                  <a:srgbClr val="2388A9"/>
                </a:solidFill>
              </a:rPr>
              <a:t>(mít)</a:t>
            </a:r>
            <a:endParaRPr lang="cs-CZ" i="1" dirty="0">
              <a:solidFill>
                <a:srgbClr val="2388A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47073" y="3917081"/>
            <a:ext cx="1586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b="1" dirty="0" err="1" smtClean="0">
                <a:solidFill>
                  <a:srgbClr val="2388A9"/>
                </a:solidFill>
              </a:rPr>
              <a:t>tengo</a:t>
            </a:r>
            <a:endParaRPr lang="cs-CZ" sz="2400" b="1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t</a:t>
            </a:r>
            <a:r>
              <a:rPr lang="cs-CZ" sz="2400" b="1" dirty="0" err="1" smtClean="0">
                <a:solidFill>
                  <a:srgbClr val="2388A9"/>
                </a:solidFill>
              </a:rPr>
              <a:t>ie</a:t>
            </a:r>
            <a:r>
              <a:rPr lang="cs-CZ" sz="2400" dirty="0" err="1" smtClean="0">
                <a:solidFill>
                  <a:srgbClr val="2388A9"/>
                </a:solidFill>
              </a:rPr>
              <a:t>n</a:t>
            </a:r>
            <a:r>
              <a:rPr lang="cs-CZ" sz="2400" u="sng" dirty="0" err="1" smtClean="0">
                <a:solidFill>
                  <a:srgbClr val="2388A9"/>
                </a:solidFill>
              </a:rPr>
              <a:t>es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t</a:t>
            </a:r>
            <a:r>
              <a:rPr lang="cs-CZ" sz="2400" b="1" dirty="0" err="1" smtClean="0">
                <a:solidFill>
                  <a:srgbClr val="2388A9"/>
                </a:solidFill>
              </a:rPr>
              <a:t>ie</a:t>
            </a:r>
            <a:r>
              <a:rPr lang="cs-CZ" sz="2400" dirty="0" err="1" smtClean="0">
                <a:solidFill>
                  <a:srgbClr val="2388A9"/>
                </a:solidFill>
              </a:rPr>
              <a:t>n</a:t>
            </a:r>
            <a:r>
              <a:rPr lang="cs-CZ" sz="2400" u="sng" dirty="0" err="1" smtClean="0">
                <a:solidFill>
                  <a:srgbClr val="2388A9"/>
                </a:solidFill>
              </a:rPr>
              <a:t>e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12262" y="3917081"/>
            <a:ext cx="1728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ten</a:t>
            </a:r>
            <a:r>
              <a:rPr lang="cs-CZ" sz="2400" u="sng" dirty="0" err="1" smtClean="0">
                <a:solidFill>
                  <a:srgbClr val="2388A9"/>
                </a:solidFill>
              </a:rPr>
              <a:t>emos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ten</a:t>
            </a:r>
            <a:r>
              <a:rPr lang="cs-CZ" sz="2400" u="sng" dirty="0" err="1" smtClean="0">
                <a:solidFill>
                  <a:srgbClr val="2388A9"/>
                </a:solidFill>
              </a:rPr>
              <a:t>éis</a:t>
            </a:r>
            <a:endParaRPr lang="cs-CZ" sz="2400" u="sng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t</a:t>
            </a:r>
            <a:r>
              <a:rPr lang="cs-CZ" sz="2400" b="1" dirty="0" err="1" smtClean="0">
                <a:solidFill>
                  <a:srgbClr val="2388A9"/>
                </a:solidFill>
              </a:rPr>
              <a:t>ie</a:t>
            </a:r>
            <a:r>
              <a:rPr lang="cs-CZ" sz="2400" dirty="0" err="1" smtClean="0">
                <a:solidFill>
                  <a:srgbClr val="2388A9"/>
                </a:solidFill>
              </a:rPr>
              <a:t>n</a:t>
            </a:r>
            <a:r>
              <a:rPr lang="cs-CZ" sz="2400" u="sng" dirty="0" err="1" smtClean="0">
                <a:solidFill>
                  <a:srgbClr val="2388A9"/>
                </a:solidFill>
              </a:rPr>
              <a:t>en</a:t>
            </a:r>
            <a:endParaRPr lang="cs-CZ" sz="2400" u="sng" dirty="0">
              <a:solidFill>
                <a:srgbClr val="2388A9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8888114"/>
      </p:ext>
    </p:extLst>
  </p:cSld>
  <p:clrMapOvr>
    <a:masterClrMapping/>
  </p:clrMapOvr>
</p:sld>
</file>

<file path=ppt/theme/theme1.xml><?xml version="1.0" encoding="utf-8"?>
<a:theme xmlns:a="http://schemas.openxmlformats.org/drawingml/2006/main" name="Šablona Akademie VŠEM">
  <a:themeElements>
    <a:clrScheme name="Vlastní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AD47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Akademie VŠEM.potx.pptx" id="{717EA536-0998-46C9-86E7-D6144D8C8E34}" vid="{83C76FF8-1325-42BE-A3BB-C12C64C1000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Akademie VŠEM</Template>
  <TotalTime>4161</TotalTime>
  <Words>344</Words>
  <Application>Microsoft Office PowerPoint</Application>
  <PresentationFormat>Širokoúhlá obrazovka</PresentationFormat>
  <Paragraphs>189</Paragraphs>
  <Slides>10</Slides>
  <Notes>2</Notes>
  <HiddenSlides>1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  <vt:variant>
        <vt:lpstr>Vlastní prezentace</vt:lpstr>
      </vt:variant>
      <vt:variant>
        <vt:i4>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Šablona Akademie VŠEM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Španělský jazyk</vt:lpstr>
      <vt:lpstr>Vlastní prezentace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Bittnerová Lucie</cp:lastModifiedBy>
  <cp:revision>116</cp:revision>
  <dcterms:created xsi:type="dcterms:W3CDTF">2022-09-11T11:29:28Z</dcterms:created>
  <dcterms:modified xsi:type="dcterms:W3CDTF">2023-01-09T09:43:26Z</dcterms:modified>
</cp:coreProperties>
</file>