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78" r:id="rId2"/>
    <p:sldId id="257" r:id="rId3"/>
    <p:sldId id="281" r:id="rId4"/>
    <p:sldId id="295" r:id="rId5"/>
    <p:sldId id="293" r:id="rId6"/>
    <p:sldId id="294" r:id="rId7"/>
    <p:sldId id="285" r:id="rId8"/>
  </p:sldIdLst>
  <p:sldSz cx="12192000" cy="6858000"/>
  <p:notesSz cx="6858000" cy="9144000"/>
  <p:custShowLst>
    <p:custShow name="Španělský jazyk" id="0">
      <p:sldLst>
        <p:sld r:id="rId2"/>
        <p:sld r:id="rId3"/>
      </p:sldLst>
    </p:custShow>
    <p:custShow name="Vlastní prezentace 1" id="1">
      <p:sldLst>
        <p:sld r:id="rId2"/>
        <p:sld r:id="rId3"/>
      </p:sldLst>
    </p:custShow>
  </p:custShow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FC67-24C1-40A0-9078-5E3265328E8E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2D-0F6F-473E-8170-B56048541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07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Johanna Šilarová</a:t>
            </a:r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Španělský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6190413" y="3948498"/>
            <a:ext cx="34088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  <a:r>
              <a:rPr lang="cs-CZ" sz="32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azyk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 noChangeAspect="1"/>
          </p:cNvSpPr>
          <p:nvPr/>
        </p:nvSpPr>
        <p:spPr>
          <a:xfrm>
            <a:off x="432262" y="310053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96063" y="2234317"/>
            <a:ext cx="980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Opakování – 2. lekce - viz prezentace č. 7 a učebnice str.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Slovesa SER, ESTAR, HAY (být) str. 45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37611" y="812818"/>
            <a:ext cx="668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2388A9"/>
                </a:solidFill>
              </a:rPr>
              <a:t>Slovesa SER, ESTAR, HAY</a:t>
            </a:r>
            <a:endParaRPr lang="cs-CZ" sz="3600" dirty="0">
              <a:solidFill>
                <a:srgbClr val="2388A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3589" y="1665883"/>
            <a:ext cx="120727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2388A9"/>
                </a:solidFill>
              </a:rPr>
              <a:t>Ve španělštině existují tři různé ekvivalenty českého slovesa </a:t>
            </a:r>
            <a:r>
              <a:rPr lang="cs-CZ" i="1" dirty="0" smtClean="0">
                <a:solidFill>
                  <a:srgbClr val="2388A9"/>
                </a:solidFill>
              </a:rPr>
              <a:t>být</a:t>
            </a:r>
            <a:r>
              <a:rPr lang="cs-CZ" dirty="0" smtClean="0">
                <a:solidFill>
                  <a:srgbClr val="2388A9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SER - </a:t>
            </a:r>
            <a:r>
              <a:rPr lang="cs-CZ" sz="2000" dirty="0" smtClean="0">
                <a:solidFill>
                  <a:srgbClr val="2388A9"/>
                </a:solidFill>
              </a:rPr>
              <a:t>se používá pro určení identity, původu a trvalých vlastností, pro určení povolání, vlastnických vztahů a hodin.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388A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ESTAR - </a:t>
            </a:r>
            <a:r>
              <a:rPr lang="cs-CZ" sz="2000" dirty="0" smtClean="0">
                <a:solidFill>
                  <a:srgbClr val="2388A9"/>
                </a:solidFill>
              </a:rPr>
              <a:t>slouží k určení polohy, umístění konkrétní osoby, věci, nebo místa.</a:t>
            </a:r>
          </a:p>
          <a:p>
            <a:r>
              <a:rPr lang="cs-CZ" sz="2000" dirty="0" smtClean="0">
                <a:solidFill>
                  <a:srgbClr val="2388A9"/>
                </a:solidFill>
              </a:rPr>
              <a:t>      „co/kdo“ (Rambo) – „je“ (</a:t>
            </a:r>
            <a:r>
              <a:rPr lang="cs-CZ" sz="2000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2388A9"/>
                </a:solidFill>
              </a:rPr>
              <a:t>) – „kde“ (en el </a:t>
            </a:r>
            <a:r>
              <a:rPr lang="cs-CZ" sz="2000" dirty="0" err="1" smtClean="0">
                <a:solidFill>
                  <a:srgbClr val="2388A9"/>
                </a:solidFill>
              </a:rPr>
              <a:t>parque</a:t>
            </a:r>
            <a:r>
              <a:rPr lang="cs-CZ" sz="2000" dirty="0" smtClean="0">
                <a:solidFill>
                  <a:srgbClr val="2388A9"/>
                </a:solidFill>
              </a:rPr>
              <a:t>)</a:t>
            </a:r>
          </a:p>
          <a:p>
            <a:r>
              <a:rPr lang="cs-CZ" sz="2000" dirty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      pomocí tohoto slovesa se tedy ptáme, kde (DÓNDE) se něco nebo někdo nachází a odpovídáme na tuto otázku.</a:t>
            </a:r>
          </a:p>
          <a:p>
            <a:r>
              <a:rPr lang="cs-CZ" sz="2000" dirty="0" smtClean="0">
                <a:solidFill>
                  <a:srgbClr val="AAD03A"/>
                </a:solidFill>
              </a:rPr>
              <a:t>     ¿</a:t>
            </a:r>
            <a:r>
              <a:rPr lang="cs-CZ" sz="2000" u="sng" dirty="0" err="1" smtClean="0">
                <a:solidFill>
                  <a:srgbClr val="AAD03A"/>
                </a:solidFill>
              </a:rPr>
              <a:t>Dónde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estás</a:t>
            </a:r>
            <a:r>
              <a:rPr lang="cs-CZ" sz="2000" dirty="0" smtClean="0">
                <a:solidFill>
                  <a:srgbClr val="AAD03A"/>
                </a:solidFill>
              </a:rPr>
              <a:t>? </a:t>
            </a:r>
            <a:r>
              <a:rPr lang="cs-CZ" sz="2000" dirty="0" smtClean="0">
                <a:solidFill>
                  <a:srgbClr val="2388A9"/>
                </a:solidFill>
              </a:rPr>
              <a:t>–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Estoy</a:t>
            </a:r>
            <a:r>
              <a:rPr lang="cs-CZ" sz="2000" b="1" dirty="0" smtClean="0">
                <a:solidFill>
                  <a:srgbClr val="AAD03A"/>
                </a:solidFill>
              </a:rPr>
              <a:t> </a:t>
            </a:r>
            <a:r>
              <a:rPr lang="cs-CZ" sz="2000" u="sng" dirty="0" smtClean="0">
                <a:solidFill>
                  <a:srgbClr val="AAD03A"/>
                </a:solidFill>
              </a:rPr>
              <a:t>en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dirty="0" err="1" smtClean="0">
                <a:solidFill>
                  <a:srgbClr val="AAD03A"/>
                </a:solidFill>
              </a:rPr>
              <a:t>casa</a:t>
            </a:r>
            <a:r>
              <a:rPr lang="cs-CZ" sz="2000" dirty="0" smtClean="0">
                <a:solidFill>
                  <a:srgbClr val="AAD03A"/>
                </a:solidFill>
              </a:rPr>
              <a:t>.</a:t>
            </a:r>
          </a:p>
          <a:p>
            <a:r>
              <a:rPr lang="cs-CZ" sz="2000" dirty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    </a:t>
            </a:r>
            <a:r>
              <a:rPr lang="cs-CZ" sz="2000" dirty="0">
                <a:solidFill>
                  <a:srgbClr val="AAD03A"/>
                </a:solidFill>
              </a:rPr>
              <a:t>¿</a:t>
            </a:r>
            <a:r>
              <a:rPr lang="cs-CZ" sz="2000" u="sng" dirty="0" err="1">
                <a:solidFill>
                  <a:srgbClr val="AAD03A"/>
                </a:solidFill>
              </a:rPr>
              <a:t>Dónde</a:t>
            </a:r>
            <a:r>
              <a:rPr lang="cs-CZ" sz="2000" dirty="0">
                <a:solidFill>
                  <a:srgbClr val="AAD03A"/>
                </a:solidFill>
              </a:rPr>
              <a:t> </a:t>
            </a:r>
            <a:r>
              <a:rPr lang="cs-CZ" sz="2000" strike="sngStrike" dirty="0" smtClean="0">
                <a:solidFill>
                  <a:srgbClr val="FF0000"/>
                </a:solidFill>
              </a:rPr>
              <a:t>es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b="1" dirty="0" smtClean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Madrid? </a:t>
            </a:r>
            <a:r>
              <a:rPr lang="cs-CZ" sz="2000" dirty="0">
                <a:solidFill>
                  <a:srgbClr val="2388A9"/>
                </a:solidFill>
              </a:rPr>
              <a:t>– </a:t>
            </a:r>
            <a:r>
              <a:rPr lang="cs-CZ" sz="2000" dirty="0" smtClean="0">
                <a:solidFill>
                  <a:srgbClr val="AAD03A"/>
                </a:solidFill>
              </a:rPr>
              <a:t>Madrid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strike="sngStrike" dirty="0" smtClean="0">
                <a:solidFill>
                  <a:srgbClr val="FF0000"/>
                </a:solidFill>
              </a:rPr>
              <a:t>es</a:t>
            </a:r>
            <a:r>
              <a:rPr lang="cs-CZ" sz="2000" dirty="0" smtClean="0">
                <a:solidFill>
                  <a:srgbClr val="2388A9"/>
                </a:solidFill>
              </a:rPr>
              <a:t>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u="sng" dirty="0">
                <a:solidFill>
                  <a:srgbClr val="AAD03A"/>
                </a:solidFill>
              </a:rPr>
              <a:t>en</a:t>
            </a:r>
            <a:r>
              <a:rPr lang="cs-CZ" sz="2000" dirty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el </a:t>
            </a:r>
            <a:r>
              <a:rPr lang="cs-CZ" sz="2000" dirty="0" err="1" smtClean="0">
                <a:solidFill>
                  <a:srgbClr val="AAD03A"/>
                </a:solidFill>
              </a:rPr>
              <a:t>centro</a:t>
            </a:r>
            <a:r>
              <a:rPr lang="cs-CZ" sz="2000" dirty="0" smtClean="0">
                <a:solidFill>
                  <a:srgbClr val="AAD03A"/>
                </a:solidFill>
              </a:rPr>
              <a:t> de </a:t>
            </a:r>
            <a:r>
              <a:rPr lang="cs-CZ" sz="2000" dirty="0" err="1" smtClean="0">
                <a:solidFill>
                  <a:srgbClr val="AAD03A"/>
                </a:solidFill>
              </a:rPr>
              <a:t>España</a:t>
            </a:r>
            <a:r>
              <a:rPr lang="cs-CZ" sz="2000" dirty="0" smtClean="0">
                <a:solidFill>
                  <a:srgbClr val="AAD03A"/>
                </a:solidFill>
              </a:rPr>
              <a:t>.</a:t>
            </a:r>
          </a:p>
          <a:p>
            <a:r>
              <a:rPr lang="cs-CZ" sz="2000" dirty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      Anna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u="sng" dirty="0" smtClean="0">
                <a:solidFill>
                  <a:srgbClr val="AAD03A"/>
                </a:solidFill>
              </a:rPr>
              <a:t>de </a:t>
            </a:r>
            <a:r>
              <a:rPr lang="cs-CZ" sz="2000" u="sng" dirty="0" err="1" smtClean="0">
                <a:solidFill>
                  <a:srgbClr val="AAD03A"/>
                </a:solidFill>
              </a:rPr>
              <a:t>vacaciones</a:t>
            </a:r>
            <a:r>
              <a:rPr lang="cs-CZ" sz="2000" u="sng" dirty="0" smtClean="0">
                <a:solidFill>
                  <a:srgbClr val="AAD03A"/>
                </a:solidFill>
              </a:rPr>
              <a:t> </a:t>
            </a:r>
            <a:r>
              <a:rPr lang="cs-CZ" sz="2000" dirty="0" smtClean="0">
                <a:solidFill>
                  <a:srgbClr val="AAD03A"/>
                </a:solidFill>
              </a:rPr>
              <a:t>con </a:t>
            </a:r>
            <a:r>
              <a:rPr lang="cs-CZ" sz="2000" dirty="0" err="1" smtClean="0">
                <a:solidFill>
                  <a:srgbClr val="AAD03A"/>
                </a:solidFill>
              </a:rPr>
              <a:t>su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dirty="0" err="1" smtClean="0">
                <a:solidFill>
                  <a:srgbClr val="AAD03A"/>
                </a:solidFill>
              </a:rPr>
              <a:t>tío</a:t>
            </a:r>
            <a:r>
              <a:rPr lang="cs-CZ" sz="2000" dirty="0" smtClean="0">
                <a:solidFill>
                  <a:srgbClr val="AAD03A"/>
                </a:solidFill>
              </a:rPr>
              <a:t>.</a:t>
            </a:r>
          </a:p>
          <a:p>
            <a:endParaRPr lang="cs-CZ" sz="2000" dirty="0" smtClean="0">
              <a:solidFill>
                <a:srgbClr val="AAD03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2388A9"/>
                </a:solidFill>
              </a:rPr>
              <a:t>HAY - </a:t>
            </a:r>
            <a:r>
              <a:rPr lang="cs-CZ" sz="2000" dirty="0" smtClean="0">
                <a:solidFill>
                  <a:srgbClr val="2388A9"/>
                </a:solidFill>
              </a:rPr>
              <a:t>vyjadřuje existenci.</a:t>
            </a:r>
          </a:p>
          <a:p>
            <a:r>
              <a:rPr lang="cs-CZ" sz="2000" dirty="0">
                <a:solidFill>
                  <a:srgbClr val="2388A9"/>
                </a:solidFill>
              </a:rPr>
              <a:t> </a:t>
            </a:r>
            <a:r>
              <a:rPr lang="cs-CZ" sz="2000" dirty="0" smtClean="0">
                <a:solidFill>
                  <a:srgbClr val="2388A9"/>
                </a:solidFill>
              </a:rPr>
              <a:t>     </a:t>
            </a:r>
            <a:r>
              <a:rPr lang="cs-CZ" sz="2000" dirty="0" smtClean="0">
                <a:solidFill>
                  <a:srgbClr val="AAD03A"/>
                </a:solidFill>
              </a:rPr>
              <a:t>Granada </a:t>
            </a:r>
            <a:r>
              <a:rPr lang="cs-CZ" sz="2000" b="1" dirty="0" smtClean="0">
                <a:solidFill>
                  <a:srgbClr val="2388A9"/>
                </a:solidFill>
              </a:rPr>
              <a:t>es</a:t>
            </a:r>
            <a:r>
              <a:rPr lang="cs-CZ" sz="2000" dirty="0" smtClean="0">
                <a:solidFill>
                  <a:srgbClr val="AAD03A"/>
                </a:solidFill>
              </a:rPr>
              <a:t> una </a:t>
            </a:r>
            <a:r>
              <a:rPr lang="cs-CZ" sz="2000" dirty="0" err="1" smtClean="0">
                <a:solidFill>
                  <a:srgbClr val="AAD03A"/>
                </a:solidFill>
              </a:rPr>
              <a:t>ciudad</a:t>
            </a:r>
            <a:r>
              <a:rPr lang="cs-CZ" sz="2000" dirty="0" smtClean="0">
                <a:solidFill>
                  <a:srgbClr val="AAD03A"/>
                </a:solidFill>
              </a:rPr>
              <a:t>. </a:t>
            </a:r>
            <a:r>
              <a:rPr lang="cs-CZ" sz="2000" b="1" dirty="0" err="1" smtClean="0">
                <a:solidFill>
                  <a:srgbClr val="2388A9"/>
                </a:solidFill>
              </a:rPr>
              <a:t>Está</a:t>
            </a:r>
            <a:r>
              <a:rPr lang="cs-CZ" sz="2000" dirty="0" smtClean="0">
                <a:solidFill>
                  <a:srgbClr val="AAD03A"/>
                </a:solidFill>
              </a:rPr>
              <a:t> en </a:t>
            </a:r>
            <a:r>
              <a:rPr lang="cs-CZ" sz="2000" dirty="0" err="1" smtClean="0">
                <a:solidFill>
                  <a:srgbClr val="AAD03A"/>
                </a:solidFill>
              </a:rPr>
              <a:t>Andalucía</a:t>
            </a:r>
            <a:r>
              <a:rPr lang="cs-CZ" sz="2000" dirty="0" smtClean="0">
                <a:solidFill>
                  <a:srgbClr val="AAD03A"/>
                </a:solidFill>
              </a:rPr>
              <a:t>. </a:t>
            </a:r>
            <a:r>
              <a:rPr lang="cs-CZ" sz="2000" b="1" dirty="0" smtClean="0">
                <a:solidFill>
                  <a:srgbClr val="2388A9"/>
                </a:solidFill>
              </a:rPr>
              <a:t>Es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dirty="0" err="1" smtClean="0">
                <a:solidFill>
                  <a:srgbClr val="AAD03A"/>
                </a:solidFill>
              </a:rPr>
              <a:t>muy</a:t>
            </a:r>
            <a:r>
              <a:rPr lang="cs-CZ" sz="2000" dirty="0" smtClean="0">
                <a:solidFill>
                  <a:srgbClr val="AAD03A"/>
                </a:solidFill>
              </a:rPr>
              <a:t> bonita y </a:t>
            </a:r>
            <a:r>
              <a:rPr lang="cs-CZ" sz="2000" b="1" dirty="0" err="1" smtClean="0">
                <a:solidFill>
                  <a:srgbClr val="2388A9"/>
                </a:solidFill>
              </a:rPr>
              <a:t>hay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dirty="0" err="1" smtClean="0">
                <a:solidFill>
                  <a:srgbClr val="AAD03A"/>
                </a:solidFill>
              </a:rPr>
              <a:t>muchos</a:t>
            </a:r>
            <a:r>
              <a:rPr lang="cs-CZ" sz="2000" dirty="0" smtClean="0">
                <a:solidFill>
                  <a:srgbClr val="AAD03A"/>
                </a:solidFill>
              </a:rPr>
              <a:t> </a:t>
            </a:r>
            <a:r>
              <a:rPr lang="cs-CZ" sz="2000" dirty="0" err="1" smtClean="0">
                <a:solidFill>
                  <a:srgbClr val="AAD03A"/>
                </a:solidFill>
              </a:rPr>
              <a:t>monumentos</a:t>
            </a:r>
            <a:r>
              <a:rPr lang="cs-CZ" sz="2000" dirty="0" smtClean="0">
                <a:solidFill>
                  <a:srgbClr val="AAD03A"/>
                </a:solidFill>
              </a:rPr>
              <a:t>.</a:t>
            </a:r>
            <a:endParaRPr lang="cs-CZ" sz="2800" dirty="0">
              <a:solidFill>
                <a:srgbClr val="2388A9"/>
              </a:solidFill>
            </a:endParaRP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endParaRPr lang="cs-CZ" sz="28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12078" y="1550504"/>
            <a:ext cx="4890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ESTAR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04947" y="1550504"/>
            <a:ext cx="87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2388A9"/>
                </a:solidFill>
              </a:rPr>
              <a:t>SER</a:t>
            </a:r>
            <a:endParaRPr lang="cs-CZ" sz="3200" dirty="0">
              <a:solidFill>
                <a:srgbClr val="2388A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57524" y="2654927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oy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eres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>
                <a:solidFill>
                  <a:srgbClr val="2388A9"/>
                </a:solidFill>
              </a:rPr>
              <a:t>e</a:t>
            </a:r>
            <a:r>
              <a:rPr lang="cs-CZ" sz="2400" dirty="0" smtClean="0">
                <a:solidFill>
                  <a:srgbClr val="2388A9"/>
                </a:solidFill>
              </a:rPr>
              <a:t>s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42268" y="2654927"/>
            <a:ext cx="2170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omos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>
                <a:solidFill>
                  <a:srgbClr val="2388A9"/>
                </a:solidFill>
              </a:rPr>
              <a:t>s</a:t>
            </a:r>
            <a:r>
              <a:rPr lang="cs-CZ" sz="2400" dirty="0" err="1" smtClean="0">
                <a:solidFill>
                  <a:srgbClr val="2388A9"/>
                </a:solidFill>
              </a:rPr>
              <a:t>ois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>
                <a:solidFill>
                  <a:srgbClr val="2388A9"/>
                </a:solidFill>
              </a:rPr>
              <a:t>s</a:t>
            </a:r>
            <a:r>
              <a:rPr lang="cs-CZ" sz="2400" dirty="0" smtClean="0">
                <a:solidFill>
                  <a:srgbClr val="2388A9"/>
                </a:solidFill>
              </a:rPr>
              <a:t>on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12974" y="2654927"/>
            <a:ext cx="1367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estoy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80599" y="2654927"/>
            <a:ext cx="1629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estamos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estáis</a:t>
            </a: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cs-CZ" sz="2400" dirty="0" smtClean="0">
              <a:solidFill>
                <a:srgbClr val="2388A9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400" dirty="0" err="1" smtClean="0">
                <a:solidFill>
                  <a:srgbClr val="2388A9"/>
                </a:solidFill>
              </a:rPr>
              <a:t>están</a:t>
            </a:r>
            <a:endParaRPr lang="cs-CZ" sz="2400" dirty="0">
              <a:solidFill>
                <a:srgbClr val="2388A9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57104" y="1549990"/>
            <a:ext cx="45348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2388A9"/>
                </a:solidFill>
              </a:rPr>
              <a:t>HAY</a:t>
            </a:r>
          </a:p>
          <a:p>
            <a:endParaRPr lang="cs-CZ" sz="2000" dirty="0">
              <a:solidFill>
                <a:srgbClr val="2388A9"/>
              </a:solidFill>
            </a:endParaRPr>
          </a:p>
          <a:p>
            <a:endParaRPr lang="cs-CZ" sz="2000" dirty="0" smtClean="0">
              <a:solidFill>
                <a:srgbClr val="2388A9"/>
              </a:solidFill>
            </a:endParaRPr>
          </a:p>
          <a:p>
            <a:r>
              <a:rPr lang="cs-CZ" sz="2000" dirty="0" smtClean="0">
                <a:solidFill>
                  <a:srgbClr val="2388A9"/>
                </a:solidFill>
              </a:rPr>
              <a:t>Používá se pouze v neosobním tvaru </a:t>
            </a:r>
            <a:r>
              <a:rPr lang="cs-CZ" sz="2000" b="1" dirty="0" smtClean="0">
                <a:solidFill>
                  <a:srgbClr val="2388A9"/>
                </a:solidFill>
              </a:rPr>
              <a:t>HAY</a:t>
            </a:r>
            <a:r>
              <a:rPr lang="cs-CZ" sz="2000" dirty="0" smtClean="0">
                <a:solidFill>
                  <a:srgbClr val="2388A9"/>
                </a:solidFill>
              </a:rPr>
              <a:t>,</a:t>
            </a:r>
          </a:p>
          <a:p>
            <a:r>
              <a:rPr lang="cs-CZ" sz="2000" dirty="0" smtClean="0">
                <a:solidFill>
                  <a:srgbClr val="2388A9"/>
                </a:solidFill>
              </a:rPr>
              <a:t>a to jak v jednotném, tak množném čísle.</a:t>
            </a:r>
          </a:p>
          <a:p>
            <a:endParaRPr lang="cs-CZ" sz="3600" dirty="0">
              <a:solidFill>
                <a:srgbClr val="2388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7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1763" y="1200647"/>
            <a:ext cx="110682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Prezentace: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Cca 15 minut po jednom, dvojice, max. trojice</a:t>
            </a:r>
          </a:p>
          <a:p>
            <a:pPr lvl="0"/>
            <a:r>
              <a:rPr lang="cs-CZ" dirty="0"/>
              <a:t>Na </a:t>
            </a:r>
            <a:r>
              <a:rPr lang="cs-CZ" dirty="0" err="1"/>
              <a:t>flashce</a:t>
            </a:r>
            <a:r>
              <a:rPr lang="cs-CZ" dirty="0"/>
              <a:t>, šablona VŠEM, v příslušných barvách fotografie, videa</a:t>
            </a:r>
          </a:p>
          <a:p>
            <a:r>
              <a:rPr lang="cs-CZ" dirty="0"/>
              <a:t>Témata: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dirty="0"/>
              <a:t>Kulturní: </a:t>
            </a:r>
            <a:r>
              <a:rPr lang="cs-CZ" dirty="0" smtClean="0"/>
              <a:t> </a:t>
            </a:r>
            <a:r>
              <a:rPr lang="cs-CZ" b="1" dirty="0" smtClean="0"/>
              <a:t>- </a:t>
            </a:r>
            <a:r>
              <a:rPr lang="cs-CZ" dirty="0" smtClean="0"/>
              <a:t>   </a:t>
            </a:r>
            <a:r>
              <a:rPr lang="cs-CZ" b="1" dirty="0" smtClean="0"/>
              <a:t>Gastronomie</a:t>
            </a:r>
            <a:r>
              <a:rPr lang="cs-CZ" dirty="0" smtClean="0"/>
              <a:t> </a:t>
            </a:r>
            <a:r>
              <a:rPr lang="cs-CZ" dirty="0"/>
              <a:t>(Mexiko, </a:t>
            </a:r>
            <a:r>
              <a:rPr lang="cs-CZ" dirty="0" err="1"/>
              <a:t>Perú</a:t>
            </a:r>
            <a:r>
              <a:rPr lang="cs-CZ" dirty="0"/>
              <a:t>, Španělsko) – historie (Mexiko - kukuřice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 Hudba</a:t>
            </a:r>
            <a:r>
              <a:rPr lang="cs-CZ" dirty="0" smtClean="0"/>
              <a:t> </a:t>
            </a:r>
            <a:r>
              <a:rPr lang="cs-CZ" dirty="0"/>
              <a:t>1. </a:t>
            </a:r>
            <a:r>
              <a:rPr lang="cs-CZ" b="1" dirty="0"/>
              <a:t>Tradiční</a:t>
            </a:r>
            <a:r>
              <a:rPr lang="cs-CZ" dirty="0"/>
              <a:t> (tango, flamenco, </a:t>
            </a:r>
            <a:r>
              <a:rPr lang="cs-CZ" dirty="0" err="1"/>
              <a:t>cumbia</a:t>
            </a:r>
            <a:r>
              <a:rPr lang="cs-CZ" dirty="0"/>
              <a:t>, </a:t>
            </a:r>
            <a:r>
              <a:rPr lang="cs-CZ" dirty="0" err="1"/>
              <a:t>mariachi</a:t>
            </a:r>
            <a:r>
              <a:rPr lang="cs-CZ" dirty="0"/>
              <a:t>, salsa…) </a:t>
            </a:r>
          </a:p>
          <a:p>
            <a:pPr lvl="0"/>
            <a:r>
              <a:rPr lang="cs-CZ" dirty="0" smtClean="0"/>
              <a:t>		 2. </a:t>
            </a:r>
            <a:r>
              <a:rPr lang="cs-CZ" b="1" dirty="0" smtClean="0"/>
              <a:t>Současné </a:t>
            </a:r>
            <a:r>
              <a:rPr lang="cs-CZ" b="1" dirty="0"/>
              <a:t>proudy a žánry </a:t>
            </a:r>
            <a:r>
              <a:rPr lang="cs-CZ" dirty="0"/>
              <a:t>(</a:t>
            </a:r>
            <a:r>
              <a:rPr lang="cs-CZ" dirty="0" err="1"/>
              <a:t>reggaeton</a:t>
            </a:r>
            <a:r>
              <a:rPr lang="cs-CZ" dirty="0"/>
              <a:t>, rap, hip hop…) původ, tendence, fúze s jinými žánry </a:t>
            </a:r>
            <a:r>
              <a:rPr lang="cs-CZ" dirty="0" smtClean="0"/>
              <a:t>		(</a:t>
            </a:r>
            <a:r>
              <a:rPr lang="cs-CZ" dirty="0" err="1"/>
              <a:t>Rosalía</a:t>
            </a:r>
            <a:r>
              <a:rPr lang="cs-CZ" dirty="0"/>
              <a:t>, </a:t>
            </a:r>
            <a:r>
              <a:rPr lang="cs-CZ" dirty="0" err="1"/>
              <a:t>Cogelones</a:t>
            </a:r>
            <a:r>
              <a:rPr lang="cs-CZ" dirty="0"/>
              <a:t>, </a:t>
            </a:r>
            <a:r>
              <a:rPr lang="cs-CZ" dirty="0" err="1"/>
              <a:t>Calle</a:t>
            </a:r>
            <a:r>
              <a:rPr lang="cs-CZ" dirty="0"/>
              <a:t> 13…) politická angažovanost</a:t>
            </a:r>
            <a:r>
              <a:rPr lang="cs-CZ" dirty="0" smtClean="0"/>
              <a:t>…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Tanec</a:t>
            </a:r>
            <a:r>
              <a:rPr lang="cs-CZ" dirty="0" smtClean="0"/>
              <a:t> </a:t>
            </a:r>
            <a:r>
              <a:rPr lang="cs-CZ" dirty="0"/>
              <a:t>(tango, salsa, flamenco) původ, hlavní „hvězdy“, nové tendence (tango </a:t>
            </a:r>
            <a:r>
              <a:rPr lang="cs-CZ" dirty="0" err="1"/>
              <a:t>nuevo</a:t>
            </a:r>
            <a:r>
              <a:rPr lang="cs-CZ" dirty="0"/>
              <a:t>, </a:t>
            </a:r>
            <a:r>
              <a:rPr lang="cs-CZ" dirty="0" err="1"/>
              <a:t>queer</a:t>
            </a:r>
            <a:r>
              <a:rPr lang="cs-CZ" dirty="0"/>
              <a:t> tango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 Literatura</a:t>
            </a:r>
            <a:r>
              <a:rPr lang="cs-CZ" dirty="0" smtClean="0"/>
              <a:t> </a:t>
            </a:r>
            <a:r>
              <a:rPr lang="cs-CZ" dirty="0"/>
              <a:t>(autor, zařadit do období a lit. stylu, specifičnost autora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 Film</a:t>
            </a:r>
            <a:r>
              <a:rPr lang="cs-CZ" dirty="0" smtClean="0"/>
              <a:t> </a:t>
            </a:r>
            <a:r>
              <a:rPr lang="cs-CZ" dirty="0"/>
              <a:t>(1 režisér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 Malba</a:t>
            </a:r>
            <a:r>
              <a:rPr lang="cs-CZ" b="1" dirty="0"/>
              <a:t>, socha, fotografie</a:t>
            </a:r>
            <a:endParaRPr 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68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1520" y="1097280"/>
            <a:ext cx="10980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b="1" dirty="0" smtClean="0"/>
              <a:t>	-    Mytologie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kosmovize</a:t>
            </a:r>
            <a:r>
              <a:rPr lang="cs-CZ" dirty="0"/>
              <a:t>, náboženství, mýty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-    Památky </a:t>
            </a:r>
            <a:r>
              <a:rPr lang="cs-CZ" b="1" dirty="0"/>
              <a:t>původních civilizací </a:t>
            </a:r>
            <a:endParaRPr lang="cs-CZ" dirty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Politická</a:t>
            </a:r>
            <a:r>
              <a:rPr lang="cs-CZ" dirty="0"/>
              <a:t>:    </a:t>
            </a:r>
            <a:r>
              <a:rPr lang="cs-CZ" b="1" dirty="0"/>
              <a:t> </a:t>
            </a:r>
            <a:r>
              <a:rPr lang="cs-CZ" b="1" dirty="0" smtClean="0"/>
              <a:t>- Revoluce</a:t>
            </a:r>
            <a:r>
              <a:rPr lang="cs-CZ" dirty="0" smtClean="0"/>
              <a:t> </a:t>
            </a:r>
            <a:r>
              <a:rPr lang="cs-CZ" dirty="0"/>
              <a:t>(Kubánská, Zapatisté…) a jejich dopady do </a:t>
            </a:r>
            <a:r>
              <a:rPr lang="cs-CZ" dirty="0" smtClean="0"/>
              <a:t>současnosti</a:t>
            </a:r>
          </a:p>
          <a:p>
            <a:pPr lvl="0"/>
            <a:endParaRPr lang="cs-CZ" dirty="0" smtClean="0"/>
          </a:p>
          <a:p>
            <a:pPr lvl="0"/>
            <a:r>
              <a:rPr lang="cs-CZ" b="1" dirty="0" smtClean="0"/>
              <a:t>	    - </a:t>
            </a:r>
            <a:r>
              <a:rPr lang="cs-CZ" b="1" dirty="0" err="1" smtClean="0"/>
              <a:t>Narcos</a:t>
            </a:r>
            <a:r>
              <a:rPr lang="cs-CZ" b="1" dirty="0" smtClean="0"/>
              <a:t> </a:t>
            </a:r>
            <a:r>
              <a:rPr lang="cs-CZ" dirty="0"/>
              <a:t>a snahy v boji proti </a:t>
            </a:r>
            <a:r>
              <a:rPr lang="cs-CZ" dirty="0" smtClean="0"/>
              <a:t>narkomafii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    - Migrace</a:t>
            </a:r>
            <a:r>
              <a:rPr lang="cs-CZ" dirty="0" smtClean="0"/>
              <a:t> </a:t>
            </a:r>
            <a:r>
              <a:rPr lang="cs-CZ" dirty="0"/>
              <a:t>a sociální problémy s </a:t>
            </a:r>
            <a:r>
              <a:rPr lang="cs-CZ" dirty="0" smtClean="0"/>
              <a:t>ní spojené</a:t>
            </a:r>
          </a:p>
          <a:p>
            <a:pPr lvl="0"/>
            <a:endParaRPr lang="cs-CZ" dirty="0"/>
          </a:p>
          <a:p>
            <a:pPr lvl="0"/>
            <a:r>
              <a:rPr lang="cs-CZ" b="1" dirty="0" smtClean="0"/>
              <a:t>	    - Španělská </a:t>
            </a:r>
            <a:r>
              <a:rPr lang="cs-CZ" b="1" dirty="0" err="1" smtClean="0"/>
              <a:t>conquista</a:t>
            </a:r>
            <a:r>
              <a:rPr lang="cs-CZ" b="1" dirty="0" smtClean="0"/>
              <a:t> </a:t>
            </a:r>
            <a:r>
              <a:rPr lang="cs-CZ" dirty="0" smtClean="0"/>
              <a:t>a sociální a politické problémy z ní plynoucí („</a:t>
            </a:r>
            <a:r>
              <a:rPr lang="cs-CZ" dirty="0" err="1" smtClean="0"/>
              <a:t>Konquista</a:t>
            </a:r>
            <a:r>
              <a:rPr lang="cs-CZ" dirty="0" smtClean="0"/>
              <a:t> pohledem poražených“)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Sociální:       </a:t>
            </a:r>
            <a:r>
              <a:rPr lang="cs-CZ" b="1" dirty="0" smtClean="0"/>
              <a:t>-</a:t>
            </a:r>
            <a:r>
              <a:rPr lang="cs-CZ" dirty="0" smtClean="0"/>
              <a:t> „</a:t>
            </a:r>
            <a:r>
              <a:rPr lang="cs-CZ" b="1" dirty="0" smtClean="0"/>
              <a:t>Původní“ </a:t>
            </a:r>
            <a:r>
              <a:rPr lang="cs-CZ" b="1" dirty="0"/>
              <a:t>obyvatelé</a:t>
            </a:r>
            <a:r>
              <a:rPr lang="cs-CZ" dirty="0"/>
              <a:t>, jejich </a:t>
            </a:r>
            <a:r>
              <a:rPr lang="cs-CZ" dirty="0" smtClean="0"/>
              <a:t>historie, kultura </a:t>
            </a:r>
            <a:r>
              <a:rPr lang="cs-CZ" dirty="0"/>
              <a:t>a postavení v současné společnosti (vybrat </a:t>
            </a:r>
            <a:r>
              <a:rPr lang="cs-CZ" dirty="0" smtClean="0"/>
              <a:t>zemi </a:t>
            </a:r>
            <a:r>
              <a:rPr lang="cs-CZ" dirty="0"/>
              <a:t>a </a:t>
            </a:r>
            <a:r>
              <a:rPr lang="cs-CZ" dirty="0" smtClean="0"/>
              <a:t>její 	         etnika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792780" y="6265628"/>
            <a:ext cx="2987325" cy="469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59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12974" y="2083241"/>
            <a:ext cx="216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66" y="930303"/>
            <a:ext cx="10078715" cy="566927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02490" y="5891694"/>
            <a:ext cx="46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2388A9"/>
                </a:solidFill>
              </a:rPr>
              <a:t>Děkuji za pozornost!</a:t>
            </a:r>
            <a:endParaRPr lang="cs-CZ" sz="4000" dirty="0">
              <a:solidFill>
                <a:srgbClr val="2388A9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92780" y="6599580"/>
            <a:ext cx="2987325" cy="13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Akademie VŠEM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Akademie VŠEM</Template>
  <TotalTime>1372</TotalTime>
  <Words>237</Words>
  <Application>Microsoft Office PowerPoint</Application>
  <PresentationFormat>Širokoúhlá obrazovka</PresentationFormat>
  <Paragraphs>84</Paragraphs>
  <Slides>7</Slides>
  <Notes>2</Notes>
  <HiddenSlides>1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  <vt:variant>
        <vt:lpstr>Vlastní prezentace</vt:lpstr>
      </vt:variant>
      <vt:variant>
        <vt:i4>2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Šablona Akademie VŠEM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Španělský jazyk</vt:lpstr>
      <vt:lpstr>Vlastní prezentace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Bittnerová Lucie</cp:lastModifiedBy>
  <cp:revision>98</cp:revision>
  <dcterms:created xsi:type="dcterms:W3CDTF">2022-09-11T11:29:28Z</dcterms:created>
  <dcterms:modified xsi:type="dcterms:W3CDTF">2022-11-28T09:44:31Z</dcterms:modified>
</cp:coreProperties>
</file>