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sldIdLst>
    <p:sldId id="279" r:id="rId2"/>
    <p:sldId id="280" r:id="rId3"/>
    <p:sldId id="298" r:id="rId4"/>
    <p:sldId id="292" r:id="rId5"/>
    <p:sldId id="299" r:id="rId6"/>
    <p:sldId id="300" r:id="rId7"/>
    <p:sldId id="301" r:id="rId8"/>
    <p:sldId id="290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03A"/>
    <a:srgbClr val="238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9" autoAdjust="0"/>
    <p:restoredTop sz="94660"/>
  </p:normalViewPr>
  <p:slideViewPr>
    <p:cSldViewPr snapToGrid="0">
      <p:cViewPr varScale="1">
        <p:scale>
          <a:sx n="55" d="100"/>
          <a:sy n="55" d="100"/>
        </p:scale>
        <p:origin x="-9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06.11.2022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505E-55F5-44F2-82A2-30C5457D8AB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75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505E-55F5-44F2-82A2-30C5457D8AB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00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be.com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147445"/>
            <a:ext cx="4013200" cy="69151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388A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19EAA3B4-67B2-44B1-820A-DFBFC81CB6C3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F3EB82F-EBB7-44B9-B941-D409F3335362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BE7FC70F-036B-4128-99FB-19B58F1D5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ukáz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1350146" y="6377715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5" name="object 2"/>
          <p:cNvSpPr>
            <a:spLocks/>
          </p:cNvSpPr>
          <p:nvPr userDrawn="1"/>
        </p:nvSpPr>
        <p:spPr>
          <a:xfrm>
            <a:off x="386080" y="894080"/>
            <a:ext cx="11054080" cy="5477920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délník 5"/>
          <p:cNvSpPr/>
          <p:nvPr userDrawn="1"/>
        </p:nvSpPr>
        <p:spPr>
          <a:xfrm>
            <a:off x="3907089" y="2993486"/>
            <a:ext cx="45640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Video ukázka</a:t>
            </a:r>
            <a:endParaRPr lang="cs-CZ" sz="4800" dirty="0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6A0F9BE0-B643-4C12-AF9E-00A037F418D5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0863582" y="6290296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ject 2"/>
          <p:cNvSpPr>
            <a:spLocks/>
          </p:cNvSpPr>
          <p:nvPr userDrawn="1"/>
        </p:nvSpPr>
        <p:spPr>
          <a:xfrm>
            <a:off x="518160" y="853440"/>
            <a:ext cx="10883440" cy="5386056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délník 6"/>
          <p:cNvSpPr/>
          <p:nvPr userDrawn="1"/>
        </p:nvSpPr>
        <p:spPr>
          <a:xfrm>
            <a:off x="4410686" y="2993487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Přestávka</a:t>
            </a:r>
            <a:endParaRPr lang="cs-CZ" sz="4800" dirty="0"/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55A5DA38-7CE5-44E5-B502-4A518EF37F9C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09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1050192" y="6358081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311" y="820632"/>
            <a:ext cx="11074899" cy="55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0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60681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957099"/>
            <a:ext cx="79196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3" r="30298" b="5815"/>
          <a:stretch/>
        </p:blipFill>
        <p:spPr>
          <a:xfrm>
            <a:off x="8270140" y="934720"/>
            <a:ext cx="3556100" cy="52149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88F1BFFC-B178-46EE-BF63-8A26A61F23C4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60681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957099"/>
            <a:ext cx="79196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727A8694-6339-4322-9948-DF5497044F00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67809" y="261899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9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88389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19" y="957099"/>
            <a:ext cx="7909561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1" y="957098"/>
            <a:ext cx="3566160" cy="534923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B9EE8EA0-04F8-48DE-8958-6DE098410F5B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65760" y="288389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0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71296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751" y="1142841"/>
            <a:ext cx="9130489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195" r="58119" b="-195"/>
          <a:stretch/>
        </p:blipFill>
        <p:spPr>
          <a:xfrm>
            <a:off x="350520" y="1112361"/>
            <a:ext cx="2345231" cy="49868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CCF9640D-B4D0-465F-8E9F-E2A4D139E0B1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7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142841"/>
            <a:ext cx="2560320" cy="25603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3C383A10-B5C0-4E70-9DE8-E755C9110298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9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144018"/>
            <a:ext cx="2396270" cy="15975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20" y="2738637"/>
            <a:ext cx="2396270" cy="279647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9D2BDB1E-59F4-4376-B7F6-AB6F8E522693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6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993605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6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709AE947-C207-47AD-B8BE-7E1DCB41F596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7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8D37CB16-E7D6-4BF7-AAAE-B68252FE3EA9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440" y="365125"/>
            <a:ext cx="11480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" y="1825625"/>
            <a:ext cx="11480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293" y="6480000"/>
            <a:ext cx="7685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388A9"/>
                </a:solidFill>
              </a:defRPr>
            </a:lvl1pPr>
          </a:lstStyle>
          <a:p>
            <a:fld id="{789B0A88-CBF1-4A65-9018-C7FEF824227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789215" y="6480000"/>
            <a:ext cx="270856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altLang="cs-CZ" sz="1200" dirty="0">
                <a:solidFill>
                  <a:srgbClr val="2388A9"/>
                </a:solidFill>
              </a:rPr>
              <a:t>Komunikace a prezentace	1. ročník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4" r:id="rId3"/>
    <p:sldLayoutId id="2147483692" r:id="rId4"/>
    <p:sldLayoutId id="2147483688" r:id="rId5"/>
    <p:sldLayoutId id="2147483693" r:id="rId6"/>
    <p:sldLayoutId id="2147483691" r:id="rId7"/>
    <p:sldLayoutId id="2147483690" r:id="rId8"/>
    <p:sldLayoutId id="2147483675" r:id="rId9"/>
    <p:sldLayoutId id="2147483678" r:id="rId10"/>
    <p:sldLayoutId id="2147483679" r:id="rId11"/>
    <p:sldLayoutId id="2147483695" r:id="rId12"/>
    <p:sldLayoutId id="2147483687" r:id="rId13"/>
    <p:sldLayoutId id="2147483684" r:id="rId14"/>
    <p:sldLayoutId id="214748368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2" b="-383"/>
          <a:stretch/>
        </p:blipFill>
        <p:spPr>
          <a:xfrm>
            <a:off x="1460495" y="3"/>
            <a:ext cx="9184309" cy="685799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460495" y="6341012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Johanna Šilarová</a:t>
            </a:r>
            <a:endParaRPr lang="cs-CZ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131565" y="1371442"/>
            <a:ext cx="3648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Španělský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6190413" y="3948498"/>
            <a:ext cx="3408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  <a:r>
              <a:rPr lang="cs-CZ" sz="32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azyk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684260"/>
            <a:ext cx="3395554" cy="368059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D54945A1-67BE-4ED1-8427-C8EBE3A74D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 noChangeAspect="1"/>
          </p:cNvSpPr>
          <p:nvPr/>
        </p:nvSpPr>
        <p:spPr>
          <a:xfrm>
            <a:off x="432262" y="467881"/>
            <a:ext cx="11375738" cy="5709085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238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délník 7"/>
          <p:cNvSpPr/>
          <p:nvPr/>
        </p:nvSpPr>
        <p:spPr>
          <a:xfrm>
            <a:off x="1882638" y="1048550"/>
            <a:ext cx="4790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  <a:endParaRPr lang="cs-CZ" sz="3600" b="1" spc="-1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96063" y="2691517"/>
            <a:ext cx="98039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Přídavná jména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Člen</a:t>
            </a:r>
            <a:endParaRPr lang="cs-CZ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2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3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792780" y="6416702"/>
            <a:ext cx="2987325" cy="318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87600" y="863600"/>
            <a:ext cx="725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2388A9"/>
                </a:solidFill>
              </a:rPr>
              <a:t>Přídavná jména</a:t>
            </a:r>
            <a:endParaRPr lang="cs-CZ" sz="3600" dirty="0">
              <a:solidFill>
                <a:srgbClr val="2388A9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50006" y="2240533"/>
            <a:ext cx="108311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2388A9"/>
                </a:solidFill>
              </a:rPr>
              <a:t>Stojí většinou za podstatným jménem a shodují se s ním v čísle i v rodě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solidFill>
                <a:srgbClr val="2388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2388A9"/>
                </a:solidFill>
              </a:rPr>
              <a:t>Je tedy </a:t>
            </a:r>
            <a:r>
              <a:rPr lang="cs-CZ" sz="3200" dirty="0" smtClean="0">
                <a:solidFill>
                  <a:srgbClr val="2388A9"/>
                </a:solidFill>
              </a:rPr>
              <a:t>třeba </a:t>
            </a:r>
            <a:r>
              <a:rPr lang="cs-CZ" sz="3200" dirty="0" smtClean="0">
                <a:solidFill>
                  <a:srgbClr val="2388A9"/>
                </a:solidFill>
              </a:rPr>
              <a:t>se naučit vytvořit ženský rod a množné číslo přídavných jmen</a:t>
            </a:r>
            <a:endParaRPr lang="cs-CZ" sz="3200" dirty="0">
              <a:solidFill>
                <a:srgbClr val="2388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2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4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48000" y="650240"/>
            <a:ext cx="592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2388A9"/>
                </a:solidFill>
              </a:rPr>
              <a:t>Rod (přechylování)</a:t>
            </a:r>
            <a:endParaRPr lang="cs-CZ" sz="2800" dirty="0">
              <a:solidFill>
                <a:srgbClr val="2388A9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7785" y="1722582"/>
            <a:ext cx="115763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2388A9"/>
                </a:solidFill>
              </a:rPr>
              <a:t>Přídavná jména zakončená v mužském rodě na:</a:t>
            </a:r>
            <a:endParaRPr lang="cs-CZ" sz="2400" dirty="0">
              <a:solidFill>
                <a:srgbClr val="2388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2388A9"/>
                </a:solidFill>
              </a:rPr>
              <a:t>-o </a:t>
            </a:r>
            <a:r>
              <a:rPr lang="cs-CZ" sz="2400" dirty="0" smtClean="0">
                <a:solidFill>
                  <a:srgbClr val="2388A9"/>
                </a:solidFill>
              </a:rPr>
              <a:t>tvoří ženský rod změnou koncovky </a:t>
            </a:r>
            <a:r>
              <a:rPr lang="cs-CZ" sz="2400" b="1" dirty="0" smtClean="0">
                <a:solidFill>
                  <a:srgbClr val="2388A9"/>
                </a:solidFill>
              </a:rPr>
              <a:t>-</a:t>
            </a:r>
            <a:r>
              <a:rPr lang="cs-CZ" sz="2400" b="1" dirty="0">
                <a:solidFill>
                  <a:srgbClr val="2388A9"/>
                </a:solidFill>
              </a:rPr>
              <a:t>o</a:t>
            </a:r>
            <a:r>
              <a:rPr lang="cs-CZ" sz="2400" b="1" dirty="0" smtClean="0">
                <a:solidFill>
                  <a:srgbClr val="2388A9"/>
                </a:solidFill>
              </a:rPr>
              <a:t> </a:t>
            </a:r>
            <a:r>
              <a:rPr lang="cs-CZ" sz="2400" dirty="0" smtClean="0">
                <a:solidFill>
                  <a:srgbClr val="2388A9"/>
                </a:solidFill>
              </a:rPr>
              <a:t>na </a:t>
            </a:r>
            <a:r>
              <a:rPr lang="cs-CZ" sz="2400" b="1" dirty="0" smtClean="0">
                <a:solidFill>
                  <a:srgbClr val="2388A9"/>
                </a:solidFill>
              </a:rPr>
              <a:t>–a</a:t>
            </a:r>
          </a:p>
          <a:p>
            <a:r>
              <a:rPr lang="cs-CZ" sz="2400" i="1" dirty="0">
                <a:solidFill>
                  <a:srgbClr val="AAD03A"/>
                </a:solidFill>
              </a:rPr>
              <a:t> </a:t>
            </a:r>
            <a:r>
              <a:rPr lang="cs-CZ" sz="2400" i="1" dirty="0" smtClean="0">
                <a:solidFill>
                  <a:srgbClr val="AAD03A"/>
                </a:solidFill>
              </a:rPr>
              <a:t>    </a:t>
            </a:r>
            <a:r>
              <a:rPr lang="cs-CZ" sz="2400" i="1" dirty="0" err="1" smtClean="0">
                <a:solidFill>
                  <a:srgbClr val="AAD03A"/>
                </a:solidFill>
              </a:rPr>
              <a:t>un</a:t>
            </a:r>
            <a:r>
              <a:rPr lang="cs-CZ" sz="2400" i="1" dirty="0" smtClean="0">
                <a:solidFill>
                  <a:srgbClr val="AAD03A"/>
                </a:solidFill>
              </a:rPr>
              <a:t> </a:t>
            </a:r>
            <a:r>
              <a:rPr lang="cs-CZ" sz="2400" i="1" dirty="0" err="1" smtClean="0">
                <a:solidFill>
                  <a:srgbClr val="AAD03A"/>
                </a:solidFill>
              </a:rPr>
              <a:t>ordenarod</a:t>
            </a:r>
            <a:r>
              <a:rPr lang="cs-CZ" sz="2400" i="1" dirty="0" smtClean="0">
                <a:solidFill>
                  <a:srgbClr val="AAD03A"/>
                </a:solidFill>
              </a:rPr>
              <a:t> </a:t>
            </a:r>
            <a:r>
              <a:rPr lang="cs-CZ" sz="2400" i="1" dirty="0" err="1" smtClean="0">
                <a:solidFill>
                  <a:srgbClr val="AAD03A"/>
                </a:solidFill>
              </a:rPr>
              <a:t>nuev</a:t>
            </a:r>
            <a:r>
              <a:rPr lang="cs-CZ" sz="2400" b="1" i="1" u="sng" dirty="0" err="1" smtClean="0">
                <a:solidFill>
                  <a:srgbClr val="AAD03A"/>
                </a:solidFill>
              </a:rPr>
              <a:t>o</a:t>
            </a:r>
            <a:r>
              <a:rPr lang="cs-CZ" sz="2400" i="1" dirty="0">
                <a:solidFill>
                  <a:srgbClr val="AAD03A"/>
                </a:solidFill>
              </a:rPr>
              <a:t> </a:t>
            </a:r>
            <a:r>
              <a:rPr lang="cs-CZ" sz="2400" i="1" dirty="0" smtClean="0">
                <a:solidFill>
                  <a:srgbClr val="AAD03A"/>
                </a:solidFill>
              </a:rPr>
              <a:t>– una </a:t>
            </a:r>
            <a:r>
              <a:rPr lang="cs-CZ" sz="2400" i="1" dirty="0" err="1" smtClean="0">
                <a:solidFill>
                  <a:srgbClr val="AAD03A"/>
                </a:solidFill>
              </a:rPr>
              <a:t>casa</a:t>
            </a:r>
            <a:r>
              <a:rPr lang="cs-CZ" sz="2400" i="1" dirty="0" smtClean="0">
                <a:solidFill>
                  <a:srgbClr val="AAD03A"/>
                </a:solidFill>
              </a:rPr>
              <a:t> </a:t>
            </a:r>
            <a:r>
              <a:rPr lang="cs-CZ" sz="2400" i="1" dirty="0" err="1" smtClean="0">
                <a:solidFill>
                  <a:srgbClr val="AAD03A"/>
                </a:solidFill>
              </a:rPr>
              <a:t>nuev</a:t>
            </a:r>
            <a:r>
              <a:rPr lang="cs-CZ" sz="2400" b="1" i="1" u="sng" dirty="0" err="1" smtClean="0">
                <a:solidFill>
                  <a:srgbClr val="AAD03A"/>
                </a:solidFill>
              </a:rPr>
              <a:t>a</a:t>
            </a:r>
            <a:endParaRPr lang="cs-CZ" sz="2400" b="1" i="1" u="sng" dirty="0" smtClean="0">
              <a:solidFill>
                <a:srgbClr val="AAD03A"/>
              </a:solidFill>
            </a:endParaRPr>
          </a:p>
          <a:p>
            <a:r>
              <a:rPr lang="cs-CZ" sz="2400" i="1" dirty="0">
                <a:solidFill>
                  <a:srgbClr val="AAD03A"/>
                </a:solidFill>
              </a:rPr>
              <a:t> </a:t>
            </a:r>
            <a:r>
              <a:rPr lang="cs-CZ" sz="2400" i="1" dirty="0" smtClean="0">
                <a:solidFill>
                  <a:srgbClr val="AAD03A"/>
                </a:solidFill>
              </a:rPr>
              <a:t>    (nový počítač – nový dům)</a:t>
            </a:r>
          </a:p>
          <a:p>
            <a:endParaRPr lang="cs-CZ" sz="2400" b="1" dirty="0">
              <a:solidFill>
                <a:srgbClr val="2388A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2388A9"/>
                </a:solidFill>
              </a:rPr>
              <a:t>-e </a:t>
            </a:r>
            <a:r>
              <a:rPr lang="cs-CZ" sz="2400" dirty="0" smtClean="0">
                <a:solidFill>
                  <a:srgbClr val="2388A9"/>
                </a:solidFill>
              </a:rPr>
              <a:t>(nebo jinou samohlásku než -o) a na souhlásku zůstávají v ženském rodě </a:t>
            </a:r>
            <a:r>
              <a:rPr lang="cs-CZ" sz="2400" b="1" dirty="0" smtClean="0">
                <a:solidFill>
                  <a:srgbClr val="2388A9"/>
                </a:solidFill>
              </a:rPr>
              <a:t>nezměněná</a:t>
            </a:r>
          </a:p>
          <a:p>
            <a:r>
              <a:rPr lang="cs-CZ" sz="2400" dirty="0" smtClean="0">
                <a:solidFill>
                  <a:srgbClr val="2388A9"/>
                </a:solidFill>
              </a:rPr>
              <a:t>     (výjimkou jsou přídavná jména obyvatelská, u kterých se při přechylování přidává </a:t>
            </a:r>
            <a:r>
              <a:rPr lang="cs-CZ" sz="2400" b="1" dirty="0" smtClean="0">
                <a:solidFill>
                  <a:srgbClr val="2388A9"/>
                </a:solidFill>
              </a:rPr>
              <a:t>–a)</a:t>
            </a:r>
          </a:p>
          <a:p>
            <a:r>
              <a:rPr lang="cs-CZ" sz="2400" b="1" dirty="0">
                <a:solidFill>
                  <a:srgbClr val="2388A9"/>
                </a:solidFill>
              </a:rPr>
              <a:t> </a:t>
            </a:r>
            <a:r>
              <a:rPr lang="cs-CZ" sz="2400" b="1" dirty="0" smtClean="0">
                <a:solidFill>
                  <a:srgbClr val="2388A9"/>
                </a:solidFill>
              </a:rPr>
              <a:t>     </a:t>
            </a:r>
            <a:r>
              <a:rPr lang="cs-CZ" sz="2400" i="1" dirty="0" err="1" smtClean="0">
                <a:solidFill>
                  <a:srgbClr val="AAD03A"/>
                </a:solidFill>
              </a:rPr>
              <a:t>un</a:t>
            </a:r>
            <a:r>
              <a:rPr lang="cs-CZ" sz="2400" i="1" dirty="0" smtClean="0">
                <a:solidFill>
                  <a:srgbClr val="AAD03A"/>
                </a:solidFill>
              </a:rPr>
              <a:t> </a:t>
            </a:r>
            <a:r>
              <a:rPr lang="cs-CZ" sz="2400" i="1" dirty="0" err="1" smtClean="0">
                <a:solidFill>
                  <a:srgbClr val="AAD03A"/>
                </a:solidFill>
              </a:rPr>
              <a:t>país</a:t>
            </a:r>
            <a:r>
              <a:rPr lang="cs-CZ" sz="2400" i="1" dirty="0" smtClean="0">
                <a:solidFill>
                  <a:srgbClr val="AAD03A"/>
                </a:solidFill>
              </a:rPr>
              <a:t> grand</a:t>
            </a:r>
            <a:r>
              <a:rPr lang="cs-CZ" sz="2400" b="1" i="1" u="sng" dirty="0" smtClean="0">
                <a:solidFill>
                  <a:srgbClr val="AAD03A"/>
                </a:solidFill>
              </a:rPr>
              <a:t>e</a:t>
            </a:r>
            <a:r>
              <a:rPr lang="cs-CZ" sz="2400" i="1" dirty="0" smtClean="0">
                <a:solidFill>
                  <a:srgbClr val="AAD03A"/>
                </a:solidFill>
              </a:rPr>
              <a:t> – una </a:t>
            </a:r>
            <a:r>
              <a:rPr lang="cs-CZ" sz="2400" i="1" dirty="0" err="1" smtClean="0">
                <a:solidFill>
                  <a:srgbClr val="AAD03A"/>
                </a:solidFill>
              </a:rPr>
              <a:t>pizarra</a:t>
            </a:r>
            <a:r>
              <a:rPr lang="cs-CZ" sz="2400" i="1" dirty="0" smtClean="0">
                <a:solidFill>
                  <a:srgbClr val="AAD03A"/>
                </a:solidFill>
              </a:rPr>
              <a:t> grand</a:t>
            </a:r>
            <a:r>
              <a:rPr lang="cs-CZ" sz="2400" b="1" i="1" u="sng" dirty="0" smtClean="0">
                <a:solidFill>
                  <a:srgbClr val="AAD03A"/>
                </a:solidFill>
              </a:rPr>
              <a:t>e</a:t>
            </a:r>
            <a:r>
              <a:rPr lang="cs-CZ" sz="2400" i="1" dirty="0" smtClean="0">
                <a:solidFill>
                  <a:srgbClr val="AAD03A"/>
                </a:solidFill>
              </a:rPr>
              <a:t>   </a:t>
            </a:r>
            <a:r>
              <a:rPr lang="cs-CZ" sz="2400" i="1" strike="sngStrike" dirty="0" smtClean="0">
                <a:solidFill>
                  <a:srgbClr val="AAD03A"/>
                </a:solidFill>
              </a:rPr>
              <a:t>grand</a:t>
            </a:r>
            <a:r>
              <a:rPr lang="cs-CZ" sz="2400" b="1" i="1" u="sng" strike="sngStrike" dirty="0" smtClean="0">
                <a:solidFill>
                  <a:srgbClr val="AAD03A"/>
                </a:solidFill>
              </a:rPr>
              <a:t>a</a:t>
            </a:r>
          </a:p>
          <a:p>
            <a:r>
              <a:rPr lang="cs-CZ" sz="2400" dirty="0">
                <a:solidFill>
                  <a:srgbClr val="AAD03A"/>
                </a:solidFill>
              </a:rPr>
              <a:t> </a:t>
            </a:r>
            <a:r>
              <a:rPr lang="cs-CZ" sz="2400" dirty="0" smtClean="0">
                <a:solidFill>
                  <a:srgbClr val="AAD03A"/>
                </a:solidFill>
              </a:rPr>
              <a:t>     </a:t>
            </a:r>
            <a:r>
              <a:rPr lang="cs-CZ" sz="2400" i="1" dirty="0" smtClean="0">
                <a:solidFill>
                  <a:srgbClr val="AAD03A"/>
                </a:solidFill>
              </a:rPr>
              <a:t>(velká země – velká tabule)</a:t>
            </a:r>
            <a:endParaRPr lang="cs-CZ" sz="2400" b="1" i="1" u="sng" dirty="0" smtClean="0">
              <a:solidFill>
                <a:srgbClr val="AAD03A"/>
              </a:solidFill>
            </a:endParaRPr>
          </a:p>
          <a:p>
            <a:r>
              <a:rPr lang="cs-CZ" sz="2400" dirty="0">
                <a:solidFill>
                  <a:srgbClr val="AAD03A"/>
                </a:solidFill>
              </a:rPr>
              <a:t> </a:t>
            </a:r>
            <a:r>
              <a:rPr lang="cs-CZ" sz="2400" dirty="0" smtClean="0">
                <a:solidFill>
                  <a:srgbClr val="AAD03A"/>
                </a:solidFill>
              </a:rPr>
              <a:t>     </a:t>
            </a:r>
            <a:r>
              <a:rPr lang="cs-CZ" sz="2400" i="1" dirty="0" err="1" smtClean="0">
                <a:solidFill>
                  <a:srgbClr val="AAD03A"/>
                </a:solidFill>
              </a:rPr>
              <a:t>un</a:t>
            </a:r>
            <a:r>
              <a:rPr lang="cs-CZ" sz="2400" i="1" dirty="0" smtClean="0">
                <a:solidFill>
                  <a:srgbClr val="AAD03A"/>
                </a:solidFill>
              </a:rPr>
              <a:t> </a:t>
            </a:r>
            <a:r>
              <a:rPr lang="cs-CZ" sz="2400" i="1" dirty="0" err="1" smtClean="0">
                <a:solidFill>
                  <a:srgbClr val="AAD03A"/>
                </a:solidFill>
              </a:rPr>
              <a:t>texto</a:t>
            </a:r>
            <a:r>
              <a:rPr lang="cs-CZ" sz="2400" i="1" dirty="0" smtClean="0">
                <a:solidFill>
                  <a:srgbClr val="AAD03A"/>
                </a:solidFill>
              </a:rPr>
              <a:t> </a:t>
            </a:r>
            <a:r>
              <a:rPr lang="cs-CZ" sz="2400" i="1" dirty="0" err="1" smtClean="0">
                <a:solidFill>
                  <a:srgbClr val="AAD03A"/>
                </a:solidFill>
              </a:rPr>
              <a:t>difíci</a:t>
            </a:r>
            <a:r>
              <a:rPr lang="cs-CZ" sz="2400" i="1" u="sng" dirty="0" err="1" smtClean="0">
                <a:solidFill>
                  <a:srgbClr val="AAD03A"/>
                </a:solidFill>
              </a:rPr>
              <a:t>l</a:t>
            </a:r>
            <a:r>
              <a:rPr lang="cs-CZ" sz="2400" i="1" dirty="0" smtClean="0">
                <a:solidFill>
                  <a:srgbClr val="AAD03A"/>
                </a:solidFill>
              </a:rPr>
              <a:t> </a:t>
            </a:r>
            <a:r>
              <a:rPr lang="cs-CZ" sz="2400" i="1" dirty="0" smtClean="0">
                <a:solidFill>
                  <a:srgbClr val="AAD03A"/>
                </a:solidFill>
              </a:rPr>
              <a:t>/ </a:t>
            </a:r>
            <a:r>
              <a:rPr lang="cs-CZ" sz="2400" i="1" dirty="0" err="1" smtClean="0">
                <a:solidFill>
                  <a:srgbClr val="AAD03A"/>
                </a:solidFill>
              </a:rPr>
              <a:t>alemán</a:t>
            </a:r>
            <a:r>
              <a:rPr lang="cs-CZ" sz="2400" i="1" dirty="0" smtClean="0">
                <a:solidFill>
                  <a:srgbClr val="AAD03A"/>
                </a:solidFill>
              </a:rPr>
              <a:t> – una </a:t>
            </a:r>
            <a:r>
              <a:rPr lang="cs-CZ" sz="2400" i="1" dirty="0" err="1" smtClean="0">
                <a:solidFill>
                  <a:srgbClr val="AAD03A"/>
                </a:solidFill>
              </a:rPr>
              <a:t>frase</a:t>
            </a:r>
            <a:r>
              <a:rPr lang="cs-CZ" sz="2400" i="1" dirty="0" smtClean="0">
                <a:solidFill>
                  <a:srgbClr val="AAD03A"/>
                </a:solidFill>
              </a:rPr>
              <a:t> </a:t>
            </a:r>
            <a:r>
              <a:rPr lang="cs-CZ" sz="2400" i="1" dirty="0" err="1" smtClean="0">
                <a:solidFill>
                  <a:srgbClr val="AAD03A"/>
                </a:solidFill>
              </a:rPr>
              <a:t>difíci</a:t>
            </a:r>
            <a:r>
              <a:rPr lang="cs-CZ" sz="2400" i="1" u="sng" dirty="0" err="1" smtClean="0">
                <a:solidFill>
                  <a:srgbClr val="AAD03A"/>
                </a:solidFill>
              </a:rPr>
              <a:t>l</a:t>
            </a:r>
            <a:r>
              <a:rPr lang="cs-CZ" sz="2400" i="1" dirty="0" smtClean="0">
                <a:solidFill>
                  <a:srgbClr val="AAD03A"/>
                </a:solidFill>
              </a:rPr>
              <a:t>  </a:t>
            </a:r>
            <a:r>
              <a:rPr lang="cs-CZ" sz="2400" i="1" strike="sngStrike" dirty="0" err="1" smtClean="0">
                <a:solidFill>
                  <a:srgbClr val="AAD03A"/>
                </a:solidFill>
              </a:rPr>
              <a:t>difícil</a:t>
            </a:r>
            <a:r>
              <a:rPr lang="cs-CZ" sz="2400" b="1" i="1" u="sng" strike="sngStrike" dirty="0" err="1" smtClean="0">
                <a:solidFill>
                  <a:srgbClr val="AAD03A"/>
                </a:solidFill>
              </a:rPr>
              <a:t>a</a:t>
            </a:r>
            <a:r>
              <a:rPr lang="cs-CZ" sz="2400" b="1" i="1" u="sng" strike="sngStrike" dirty="0" smtClean="0">
                <a:solidFill>
                  <a:srgbClr val="AAD03A"/>
                </a:solidFill>
              </a:rPr>
              <a:t> </a:t>
            </a:r>
            <a:r>
              <a:rPr lang="cs-CZ" sz="2400" i="1" dirty="0" smtClean="0">
                <a:solidFill>
                  <a:srgbClr val="AAD03A"/>
                </a:solidFill>
              </a:rPr>
              <a:t>/ </a:t>
            </a:r>
            <a:r>
              <a:rPr lang="cs-CZ" sz="2400" i="1" dirty="0" err="1" smtClean="0">
                <a:solidFill>
                  <a:srgbClr val="AAD03A"/>
                </a:solidFill>
              </a:rPr>
              <a:t>aleman</a:t>
            </a:r>
            <a:r>
              <a:rPr lang="cs-CZ" sz="2400" b="1" i="1" u="sng" dirty="0" err="1" smtClean="0">
                <a:solidFill>
                  <a:srgbClr val="AAD03A"/>
                </a:solidFill>
              </a:rPr>
              <a:t>a</a:t>
            </a:r>
            <a:endParaRPr lang="cs-CZ" sz="2400" b="1" i="1" u="sng" dirty="0" smtClean="0">
              <a:solidFill>
                <a:srgbClr val="AAD03A"/>
              </a:solidFill>
            </a:endParaRPr>
          </a:p>
          <a:p>
            <a:r>
              <a:rPr lang="cs-CZ" sz="2400" dirty="0" smtClean="0">
                <a:solidFill>
                  <a:srgbClr val="AAD03A"/>
                </a:solidFill>
              </a:rPr>
              <a:t>      </a:t>
            </a:r>
            <a:r>
              <a:rPr lang="cs-CZ" sz="2400" i="1" dirty="0" smtClean="0">
                <a:solidFill>
                  <a:srgbClr val="AAD03A"/>
                </a:solidFill>
              </a:rPr>
              <a:t>(obtížný ú německý text – obtížná / německá věta)</a:t>
            </a:r>
            <a:endParaRPr lang="cs-CZ" sz="2400" b="1" i="1" u="sng" dirty="0">
              <a:solidFill>
                <a:srgbClr val="AAD03A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cs-CZ" sz="2400" b="1" dirty="0">
              <a:solidFill>
                <a:srgbClr val="2388A9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cs-CZ" sz="2400" b="1" dirty="0" smtClean="0">
              <a:solidFill>
                <a:srgbClr val="2388A9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792779" y="6168576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394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5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792780" y="6330493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4036" y="817418"/>
            <a:ext cx="6123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2388A9"/>
                </a:solidFill>
              </a:rPr>
              <a:t>Číslo</a:t>
            </a:r>
            <a:endParaRPr lang="cs-CZ" sz="2800" dirty="0">
              <a:solidFill>
                <a:srgbClr val="2388A9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65017" y="1713406"/>
            <a:ext cx="111529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2388A9"/>
                </a:solidFill>
              </a:rPr>
              <a:t>Množné číslo se u příd. jmen tvoří, stejně jako u </a:t>
            </a:r>
            <a:r>
              <a:rPr lang="cs-CZ" sz="2800" dirty="0" err="1" smtClean="0">
                <a:solidFill>
                  <a:srgbClr val="2388A9"/>
                </a:solidFill>
              </a:rPr>
              <a:t>podst</a:t>
            </a:r>
            <a:r>
              <a:rPr lang="cs-CZ" sz="2800" dirty="0" smtClean="0">
                <a:solidFill>
                  <a:srgbClr val="2388A9"/>
                </a:solidFill>
              </a:rPr>
              <a:t>. </a:t>
            </a:r>
            <a:r>
              <a:rPr lang="cs-CZ" sz="2800" dirty="0" smtClean="0">
                <a:solidFill>
                  <a:srgbClr val="2388A9"/>
                </a:solidFill>
              </a:rPr>
              <a:t>Jmen, přidáním: </a:t>
            </a:r>
            <a:endParaRPr lang="cs-CZ" sz="2800" dirty="0" smtClean="0">
              <a:solidFill>
                <a:srgbClr val="2388A9"/>
              </a:solidFill>
            </a:endParaRPr>
          </a:p>
          <a:p>
            <a:endParaRPr lang="cs-CZ" sz="2800" dirty="0" smtClean="0">
              <a:solidFill>
                <a:srgbClr val="2388A9"/>
              </a:solidFill>
            </a:endParaRPr>
          </a:p>
          <a:p>
            <a:r>
              <a:rPr lang="cs-CZ" sz="2800" dirty="0">
                <a:solidFill>
                  <a:srgbClr val="2388A9"/>
                </a:solidFill>
              </a:rPr>
              <a:t> </a:t>
            </a:r>
            <a:r>
              <a:rPr lang="cs-CZ" sz="2800" dirty="0" smtClean="0">
                <a:solidFill>
                  <a:srgbClr val="2388A9"/>
                </a:solidFill>
              </a:rPr>
              <a:t>     </a:t>
            </a:r>
            <a:r>
              <a:rPr lang="cs-CZ" sz="2800" b="1" dirty="0" smtClean="0">
                <a:solidFill>
                  <a:srgbClr val="2388A9"/>
                </a:solidFill>
              </a:rPr>
              <a:t>-s </a:t>
            </a:r>
            <a:r>
              <a:rPr lang="cs-CZ" sz="2800" dirty="0" smtClean="0">
                <a:solidFill>
                  <a:srgbClr val="2388A9"/>
                </a:solidFill>
              </a:rPr>
              <a:t>u příd. jména zakončeného na samohlásku a </a:t>
            </a:r>
          </a:p>
          <a:p>
            <a:endParaRPr lang="cs-CZ" sz="2800" dirty="0" smtClean="0">
              <a:solidFill>
                <a:srgbClr val="2388A9"/>
              </a:solidFill>
            </a:endParaRPr>
          </a:p>
          <a:p>
            <a:r>
              <a:rPr lang="cs-CZ" sz="2800" dirty="0">
                <a:solidFill>
                  <a:srgbClr val="2388A9"/>
                </a:solidFill>
              </a:rPr>
              <a:t> </a:t>
            </a:r>
            <a:r>
              <a:rPr lang="cs-CZ" sz="2800" dirty="0" smtClean="0">
                <a:solidFill>
                  <a:srgbClr val="2388A9"/>
                </a:solidFill>
              </a:rPr>
              <a:t>    </a:t>
            </a:r>
            <a:r>
              <a:rPr lang="cs-CZ" sz="2800" b="1" dirty="0" smtClean="0">
                <a:solidFill>
                  <a:srgbClr val="2388A9"/>
                </a:solidFill>
              </a:rPr>
              <a:t> -es </a:t>
            </a:r>
            <a:r>
              <a:rPr lang="cs-CZ" sz="2800" dirty="0" smtClean="0">
                <a:solidFill>
                  <a:srgbClr val="2388A9"/>
                </a:solidFill>
              </a:rPr>
              <a:t>u příd. </a:t>
            </a:r>
            <a:r>
              <a:rPr lang="cs-CZ" sz="2800" dirty="0">
                <a:solidFill>
                  <a:srgbClr val="2388A9"/>
                </a:solidFill>
              </a:rPr>
              <a:t>j</a:t>
            </a:r>
            <a:r>
              <a:rPr lang="cs-CZ" sz="2800" dirty="0" smtClean="0">
                <a:solidFill>
                  <a:srgbClr val="2388A9"/>
                </a:solidFill>
              </a:rPr>
              <a:t>men zakončených na souhlásku</a:t>
            </a:r>
          </a:p>
          <a:p>
            <a:endParaRPr lang="cs-CZ" sz="2800" b="1" dirty="0">
              <a:solidFill>
                <a:srgbClr val="2388A9"/>
              </a:solidFill>
            </a:endParaRPr>
          </a:p>
          <a:p>
            <a:r>
              <a:rPr lang="cs-CZ" sz="2800" b="1" dirty="0">
                <a:solidFill>
                  <a:srgbClr val="2388A9"/>
                </a:solidFill>
              </a:rPr>
              <a:t> </a:t>
            </a:r>
            <a:r>
              <a:rPr lang="cs-CZ" sz="2800" b="1" dirty="0" smtClean="0">
                <a:solidFill>
                  <a:srgbClr val="2388A9"/>
                </a:solidFill>
              </a:rPr>
              <a:t>     </a:t>
            </a:r>
            <a:r>
              <a:rPr lang="cs-CZ" sz="2800" i="1" dirty="0" err="1" smtClean="0">
                <a:solidFill>
                  <a:srgbClr val="AAD03A"/>
                </a:solidFill>
              </a:rPr>
              <a:t>un</a:t>
            </a:r>
            <a:r>
              <a:rPr lang="cs-CZ" sz="2800" i="1" dirty="0" smtClean="0">
                <a:solidFill>
                  <a:srgbClr val="AAD03A"/>
                </a:solidFill>
              </a:rPr>
              <a:t> </a:t>
            </a:r>
            <a:r>
              <a:rPr lang="cs-CZ" sz="2800" i="1" dirty="0" err="1" smtClean="0">
                <a:solidFill>
                  <a:srgbClr val="AAD03A"/>
                </a:solidFill>
              </a:rPr>
              <a:t>bolso</a:t>
            </a:r>
            <a:r>
              <a:rPr lang="cs-CZ" sz="2800" i="1" dirty="0" smtClean="0">
                <a:solidFill>
                  <a:srgbClr val="AAD03A"/>
                </a:solidFill>
              </a:rPr>
              <a:t> </a:t>
            </a:r>
            <a:r>
              <a:rPr lang="cs-CZ" sz="2800" i="1" dirty="0" err="1" smtClean="0">
                <a:solidFill>
                  <a:srgbClr val="AAD03A"/>
                </a:solidFill>
              </a:rPr>
              <a:t>nuev</a:t>
            </a:r>
            <a:r>
              <a:rPr lang="cs-CZ" sz="2800" i="1" u="sng" dirty="0" err="1" smtClean="0">
                <a:solidFill>
                  <a:srgbClr val="AAD03A"/>
                </a:solidFill>
              </a:rPr>
              <a:t>o</a:t>
            </a:r>
            <a:r>
              <a:rPr lang="cs-CZ" sz="2800" i="1" dirty="0" smtClean="0">
                <a:solidFill>
                  <a:srgbClr val="AAD03A"/>
                </a:solidFill>
              </a:rPr>
              <a:t> y </a:t>
            </a:r>
            <a:r>
              <a:rPr lang="cs-CZ" sz="2800" i="1" dirty="0" err="1" smtClean="0">
                <a:solidFill>
                  <a:srgbClr val="AAD03A"/>
                </a:solidFill>
              </a:rPr>
              <a:t>azu</a:t>
            </a:r>
            <a:r>
              <a:rPr lang="cs-CZ" sz="2800" i="1" u="sng" dirty="0" err="1" smtClean="0">
                <a:solidFill>
                  <a:srgbClr val="AAD03A"/>
                </a:solidFill>
              </a:rPr>
              <a:t>l</a:t>
            </a:r>
            <a:r>
              <a:rPr lang="cs-CZ" sz="2800" i="1" dirty="0" smtClean="0">
                <a:solidFill>
                  <a:srgbClr val="AAD03A"/>
                </a:solidFill>
              </a:rPr>
              <a:t> – </a:t>
            </a:r>
            <a:r>
              <a:rPr lang="cs-CZ" sz="2800" i="1" dirty="0" err="1" smtClean="0">
                <a:solidFill>
                  <a:srgbClr val="AAD03A"/>
                </a:solidFill>
              </a:rPr>
              <a:t>bolso</a:t>
            </a:r>
            <a:r>
              <a:rPr lang="cs-CZ" sz="2800" b="1" i="1" u="sng" dirty="0" err="1" smtClean="0">
                <a:solidFill>
                  <a:srgbClr val="AAD03A"/>
                </a:solidFill>
              </a:rPr>
              <a:t>s</a:t>
            </a:r>
            <a:r>
              <a:rPr lang="cs-CZ" sz="2800" i="1" dirty="0" smtClean="0">
                <a:solidFill>
                  <a:srgbClr val="AAD03A"/>
                </a:solidFill>
              </a:rPr>
              <a:t> </a:t>
            </a:r>
            <a:r>
              <a:rPr lang="cs-CZ" sz="2800" i="1" dirty="0" err="1" smtClean="0">
                <a:solidFill>
                  <a:srgbClr val="AAD03A"/>
                </a:solidFill>
              </a:rPr>
              <a:t>nuevo</a:t>
            </a:r>
            <a:r>
              <a:rPr lang="cs-CZ" sz="2800" b="1" i="1" u="sng" dirty="0" err="1" smtClean="0">
                <a:solidFill>
                  <a:srgbClr val="AAD03A"/>
                </a:solidFill>
              </a:rPr>
              <a:t>s</a:t>
            </a:r>
            <a:r>
              <a:rPr lang="cs-CZ" sz="2800" i="1" dirty="0" smtClean="0">
                <a:solidFill>
                  <a:srgbClr val="AAD03A"/>
                </a:solidFill>
              </a:rPr>
              <a:t> y </a:t>
            </a:r>
            <a:r>
              <a:rPr lang="cs-CZ" sz="2800" i="1" dirty="0" err="1" smtClean="0">
                <a:solidFill>
                  <a:srgbClr val="AAD03A"/>
                </a:solidFill>
              </a:rPr>
              <a:t>azule</a:t>
            </a:r>
            <a:r>
              <a:rPr lang="cs-CZ" sz="2800" b="1" i="1" u="sng" dirty="0" err="1" smtClean="0">
                <a:solidFill>
                  <a:srgbClr val="AAD03A"/>
                </a:solidFill>
              </a:rPr>
              <a:t>s</a:t>
            </a:r>
            <a:r>
              <a:rPr lang="cs-CZ" sz="2800" b="1" i="1" u="sng" dirty="0" smtClean="0">
                <a:solidFill>
                  <a:srgbClr val="AAD03A"/>
                </a:solidFill>
              </a:rPr>
              <a:t> </a:t>
            </a:r>
          </a:p>
          <a:p>
            <a:r>
              <a:rPr lang="cs-CZ" sz="2800" b="1" i="1" dirty="0">
                <a:solidFill>
                  <a:srgbClr val="AAD03A"/>
                </a:solidFill>
              </a:rPr>
              <a:t> </a:t>
            </a:r>
            <a:r>
              <a:rPr lang="cs-CZ" sz="2800" b="1" i="1" dirty="0" smtClean="0">
                <a:solidFill>
                  <a:srgbClr val="AAD03A"/>
                </a:solidFill>
              </a:rPr>
              <a:t>     </a:t>
            </a:r>
            <a:r>
              <a:rPr lang="cs-CZ" sz="2800" i="1" dirty="0" smtClean="0">
                <a:solidFill>
                  <a:srgbClr val="AAD03A"/>
                </a:solidFill>
              </a:rPr>
              <a:t>(zelená nová taška – zelené nové tašky)</a:t>
            </a:r>
            <a:endParaRPr lang="cs-CZ" sz="2800" b="1" i="1" u="sng" dirty="0">
              <a:solidFill>
                <a:srgbClr val="AAD0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6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792780" y="6351310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83527" y="568036"/>
            <a:ext cx="5250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2388A9"/>
                </a:solidFill>
              </a:rPr>
              <a:t>Člen</a:t>
            </a:r>
            <a:endParaRPr lang="cs-CZ" sz="2800" dirty="0">
              <a:solidFill>
                <a:srgbClr val="2388A9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6362" y="1330035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2388A9"/>
                </a:solidFill>
              </a:rPr>
              <a:t>Před podstatným jménem většinou stojí člen.</a:t>
            </a:r>
            <a:endParaRPr lang="cs-CZ" sz="2400" dirty="0">
              <a:solidFill>
                <a:srgbClr val="2388A9"/>
              </a:solidFill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384315"/>
              </p:ext>
            </p:extLst>
          </p:nvPr>
        </p:nvGraphicFramePr>
        <p:xfrm>
          <a:off x="1484745" y="3005420"/>
          <a:ext cx="8128000" cy="1137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2388A9"/>
                          </a:solidFill>
                        </a:rPr>
                        <a:t>m. </a:t>
                      </a:r>
                      <a:endParaRPr lang="cs-CZ" dirty="0">
                        <a:solidFill>
                          <a:srgbClr val="2388A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2388A9"/>
                          </a:solidFill>
                        </a:rPr>
                        <a:t>ž.</a:t>
                      </a:r>
                      <a:endParaRPr lang="cs-CZ" dirty="0">
                        <a:solidFill>
                          <a:srgbClr val="2388A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rgbClr val="2388A9"/>
                          </a:solidFill>
                        </a:rPr>
                        <a:t>m.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rgbClr val="2388A9"/>
                          </a:solidFill>
                        </a:rPr>
                        <a:t>ž.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rgbClr val="2388A9"/>
                          </a:solidFill>
                        </a:rPr>
                        <a:t>Neurčitý</a:t>
                      </a:r>
                      <a:endParaRPr lang="cs-CZ" sz="2000" dirty="0">
                        <a:solidFill>
                          <a:srgbClr val="2388A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2388A9"/>
                          </a:solidFill>
                        </a:rPr>
                        <a:t>UN</a:t>
                      </a:r>
                      <a:endParaRPr lang="cs-CZ" b="1" dirty="0">
                        <a:solidFill>
                          <a:srgbClr val="2388A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2388A9"/>
                          </a:solidFill>
                        </a:rPr>
                        <a:t>UNA</a:t>
                      </a:r>
                      <a:endParaRPr lang="cs-CZ" b="1" dirty="0">
                        <a:solidFill>
                          <a:srgbClr val="2388A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2388A9"/>
                          </a:solidFill>
                        </a:rPr>
                        <a:t>(UNOS)</a:t>
                      </a:r>
                      <a:endParaRPr lang="cs-CZ" b="1" dirty="0">
                        <a:solidFill>
                          <a:srgbClr val="2388A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2388A9"/>
                          </a:solidFill>
                        </a:rPr>
                        <a:t>(UNAS)</a:t>
                      </a:r>
                      <a:endParaRPr lang="cs-CZ" b="1" dirty="0">
                        <a:solidFill>
                          <a:srgbClr val="2388A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2388A9"/>
                          </a:solidFill>
                        </a:rPr>
                        <a:t>Určitý</a:t>
                      </a:r>
                      <a:endParaRPr lang="cs-CZ" dirty="0">
                        <a:solidFill>
                          <a:srgbClr val="2388A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2388A9"/>
                          </a:solidFill>
                        </a:rPr>
                        <a:t>EL</a:t>
                      </a:r>
                      <a:endParaRPr lang="cs-CZ" b="1" dirty="0">
                        <a:solidFill>
                          <a:srgbClr val="2388A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2388A9"/>
                          </a:solidFill>
                        </a:rPr>
                        <a:t>LA</a:t>
                      </a:r>
                      <a:endParaRPr lang="cs-CZ" b="1" dirty="0">
                        <a:solidFill>
                          <a:srgbClr val="2388A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2388A9"/>
                          </a:solidFill>
                        </a:rPr>
                        <a:t>LOS</a:t>
                      </a:r>
                      <a:endParaRPr lang="cs-CZ" b="1" dirty="0">
                        <a:solidFill>
                          <a:srgbClr val="2388A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2388A9"/>
                          </a:solidFill>
                        </a:rPr>
                        <a:t>LAS</a:t>
                      </a:r>
                      <a:endParaRPr lang="cs-CZ" b="1" dirty="0">
                        <a:solidFill>
                          <a:srgbClr val="2388A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3740727" y="2258565"/>
            <a:ext cx="19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2388A9"/>
                </a:solidFill>
              </a:rPr>
              <a:t>Jednotné č.</a:t>
            </a:r>
            <a:endParaRPr lang="cs-CZ" sz="2400" dirty="0">
              <a:solidFill>
                <a:srgbClr val="2388A9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193972" y="2258564"/>
            <a:ext cx="19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2388A9"/>
                </a:solidFill>
              </a:rPr>
              <a:t>Množné č.</a:t>
            </a:r>
            <a:endParaRPr lang="cs-CZ" sz="2400" dirty="0">
              <a:solidFill>
                <a:srgbClr val="2388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3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7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6792780" y="6351310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18509" y="471055"/>
            <a:ext cx="7633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2388A9"/>
                </a:solidFill>
              </a:rPr>
              <a:t>Základní pravidla používání členů</a:t>
            </a:r>
            <a:endParaRPr lang="cs-CZ" sz="2800" dirty="0">
              <a:solidFill>
                <a:srgbClr val="2388A9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1782" y="1579418"/>
            <a:ext cx="116793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2388A9"/>
                </a:solidFill>
              </a:rPr>
              <a:t>S podstatným jménem </a:t>
            </a:r>
            <a:r>
              <a:rPr lang="cs-CZ" sz="2400" u="sng" dirty="0" smtClean="0">
                <a:solidFill>
                  <a:srgbClr val="2388A9"/>
                </a:solidFill>
              </a:rPr>
              <a:t>blíže neurčeným</a:t>
            </a:r>
            <a:r>
              <a:rPr lang="cs-CZ" sz="2400" dirty="0" smtClean="0">
                <a:solidFill>
                  <a:srgbClr val="2388A9"/>
                </a:solidFill>
              </a:rPr>
              <a:t>, které zmiňujeme poprvé, použijeme neurčitý člen</a:t>
            </a:r>
          </a:p>
          <a:p>
            <a:r>
              <a:rPr lang="cs-CZ" sz="2400" dirty="0">
                <a:solidFill>
                  <a:srgbClr val="2388A9"/>
                </a:solidFill>
              </a:rPr>
              <a:t> </a:t>
            </a:r>
            <a:r>
              <a:rPr lang="cs-CZ" sz="2400" dirty="0" smtClean="0">
                <a:solidFill>
                  <a:srgbClr val="2388A9"/>
                </a:solidFill>
              </a:rPr>
              <a:t>   UN/UNA vyjadřuje také počet: jeden/jedna</a:t>
            </a:r>
          </a:p>
          <a:p>
            <a:r>
              <a:rPr lang="cs-CZ" sz="2400" dirty="0">
                <a:solidFill>
                  <a:srgbClr val="AAD03A"/>
                </a:solidFill>
              </a:rPr>
              <a:t> </a:t>
            </a:r>
            <a:r>
              <a:rPr lang="cs-CZ" sz="2400" dirty="0" smtClean="0">
                <a:solidFill>
                  <a:srgbClr val="AAD03A"/>
                </a:solidFill>
              </a:rPr>
              <a:t>   </a:t>
            </a:r>
            <a:r>
              <a:rPr lang="cs-CZ" sz="2400" i="1" dirty="0" smtClean="0">
                <a:solidFill>
                  <a:srgbClr val="AAD03A"/>
                </a:solidFill>
              </a:rPr>
              <a:t>En la </a:t>
            </a:r>
            <a:r>
              <a:rPr lang="cs-CZ" sz="2400" i="1" dirty="0" err="1" smtClean="0">
                <a:solidFill>
                  <a:srgbClr val="AAD03A"/>
                </a:solidFill>
              </a:rPr>
              <a:t>clase</a:t>
            </a:r>
            <a:r>
              <a:rPr lang="cs-CZ" sz="2400" i="1" dirty="0" smtClean="0">
                <a:solidFill>
                  <a:srgbClr val="AAD03A"/>
                </a:solidFill>
              </a:rPr>
              <a:t> </a:t>
            </a:r>
            <a:r>
              <a:rPr lang="cs-CZ" sz="2400" i="1" dirty="0" err="1" smtClean="0">
                <a:solidFill>
                  <a:srgbClr val="AAD03A"/>
                </a:solidFill>
              </a:rPr>
              <a:t>hay</a:t>
            </a:r>
            <a:r>
              <a:rPr lang="cs-CZ" sz="2400" i="1" dirty="0" smtClean="0">
                <a:solidFill>
                  <a:srgbClr val="AAD03A"/>
                </a:solidFill>
              </a:rPr>
              <a:t> </a:t>
            </a:r>
            <a:r>
              <a:rPr lang="cs-CZ" sz="2400" b="1" i="1" dirty="0" err="1" smtClean="0">
                <a:solidFill>
                  <a:srgbClr val="AAD03A"/>
                </a:solidFill>
              </a:rPr>
              <a:t>un</a:t>
            </a:r>
            <a:r>
              <a:rPr lang="cs-CZ" sz="2400" i="1" dirty="0" smtClean="0">
                <a:solidFill>
                  <a:srgbClr val="AAD03A"/>
                </a:solidFill>
              </a:rPr>
              <a:t> </a:t>
            </a:r>
            <a:r>
              <a:rPr lang="cs-CZ" sz="2400" i="1" dirty="0" err="1" smtClean="0">
                <a:solidFill>
                  <a:srgbClr val="AAD03A"/>
                </a:solidFill>
              </a:rPr>
              <a:t>ordenador</a:t>
            </a:r>
            <a:r>
              <a:rPr lang="cs-CZ" sz="2400" i="1" dirty="0" smtClean="0">
                <a:solidFill>
                  <a:srgbClr val="AAD03A"/>
                </a:solidFill>
              </a:rPr>
              <a:t>.</a:t>
            </a:r>
          </a:p>
          <a:p>
            <a:endParaRPr lang="cs-CZ" sz="2400" i="1" dirty="0" smtClean="0">
              <a:solidFill>
                <a:srgbClr val="2388A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2388A9"/>
                </a:solidFill>
              </a:rPr>
              <a:t>Pokud </a:t>
            </a:r>
            <a:r>
              <a:rPr lang="cs-CZ" sz="2400" dirty="0" err="1" smtClean="0">
                <a:solidFill>
                  <a:srgbClr val="2388A9"/>
                </a:solidFill>
              </a:rPr>
              <a:t>podst</a:t>
            </a:r>
            <a:r>
              <a:rPr lang="cs-CZ" sz="2400" dirty="0" smtClean="0">
                <a:solidFill>
                  <a:srgbClr val="2388A9"/>
                </a:solidFill>
              </a:rPr>
              <a:t>. </a:t>
            </a:r>
            <a:r>
              <a:rPr lang="cs-CZ" sz="2400" dirty="0">
                <a:solidFill>
                  <a:srgbClr val="2388A9"/>
                </a:solidFill>
              </a:rPr>
              <a:t>j</a:t>
            </a:r>
            <a:r>
              <a:rPr lang="cs-CZ" sz="2400" dirty="0" smtClean="0">
                <a:solidFill>
                  <a:srgbClr val="2388A9"/>
                </a:solidFill>
              </a:rPr>
              <a:t>méno již bylo zmíněno nebo je známé z kontextu, </a:t>
            </a:r>
          </a:p>
          <a:p>
            <a:r>
              <a:rPr lang="cs-CZ" sz="2400" dirty="0" smtClean="0">
                <a:solidFill>
                  <a:srgbClr val="2388A9"/>
                </a:solidFill>
              </a:rPr>
              <a:t>     hovoříme-li o </a:t>
            </a:r>
            <a:r>
              <a:rPr lang="cs-CZ" sz="2400" u="sng" dirty="0" smtClean="0">
                <a:solidFill>
                  <a:srgbClr val="2388A9"/>
                </a:solidFill>
              </a:rPr>
              <a:t>konkrétní</a:t>
            </a:r>
            <a:r>
              <a:rPr lang="cs-CZ" sz="2400" dirty="0" smtClean="0">
                <a:solidFill>
                  <a:srgbClr val="2388A9"/>
                </a:solidFill>
              </a:rPr>
              <a:t> věci, použijeme člen určitý.</a:t>
            </a:r>
          </a:p>
          <a:p>
            <a:r>
              <a:rPr lang="cs-CZ" sz="2400" i="1" dirty="0">
                <a:solidFill>
                  <a:srgbClr val="AAD03A"/>
                </a:solidFill>
              </a:rPr>
              <a:t> </a:t>
            </a:r>
            <a:r>
              <a:rPr lang="cs-CZ" sz="2400" i="1" dirty="0" smtClean="0">
                <a:solidFill>
                  <a:srgbClr val="AAD03A"/>
                </a:solidFill>
              </a:rPr>
              <a:t>    </a:t>
            </a:r>
            <a:r>
              <a:rPr lang="cs-CZ" sz="2400" b="1" i="1" dirty="0" smtClean="0">
                <a:solidFill>
                  <a:srgbClr val="AAD03A"/>
                </a:solidFill>
              </a:rPr>
              <a:t>El</a:t>
            </a:r>
            <a:r>
              <a:rPr lang="cs-CZ" sz="2400" i="1" dirty="0" smtClean="0">
                <a:solidFill>
                  <a:srgbClr val="AAD03A"/>
                </a:solidFill>
              </a:rPr>
              <a:t> </a:t>
            </a:r>
            <a:r>
              <a:rPr lang="cs-CZ" sz="2400" i="1" dirty="0" err="1" smtClean="0">
                <a:solidFill>
                  <a:srgbClr val="AAD03A"/>
                </a:solidFill>
              </a:rPr>
              <a:t>ordenador</a:t>
            </a:r>
            <a:r>
              <a:rPr lang="cs-CZ" sz="2400" i="1" dirty="0" smtClean="0">
                <a:solidFill>
                  <a:srgbClr val="AAD03A"/>
                </a:solidFill>
              </a:rPr>
              <a:t> es </a:t>
            </a:r>
            <a:r>
              <a:rPr lang="cs-CZ" sz="2400" i="1" dirty="0" err="1" smtClean="0">
                <a:solidFill>
                  <a:srgbClr val="AAD03A"/>
                </a:solidFill>
              </a:rPr>
              <a:t>nuevo</a:t>
            </a:r>
            <a:r>
              <a:rPr lang="cs-CZ" sz="2400" i="1" dirty="0" smtClean="0">
                <a:solidFill>
                  <a:srgbClr val="AAD03A"/>
                </a:solidFill>
              </a:rPr>
              <a:t>. </a:t>
            </a:r>
          </a:p>
          <a:p>
            <a:endParaRPr lang="cs-CZ" sz="2400" i="1" dirty="0">
              <a:solidFill>
                <a:srgbClr val="AAD03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2388A9"/>
                </a:solidFill>
              </a:rPr>
              <a:t>V množném čísle podstatné jméno často stojí bez členu, pokud o něm hovoříme poprvé a není blíže určeno.</a:t>
            </a:r>
            <a:endParaRPr lang="cs-CZ" sz="2400" dirty="0">
              <a:solidFill>
                <a:srgbClr val="2388A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2388A9"/>
                </a:solidFill>
              </a:rPr>
              <a:t>Tvary UNOS/UNAS nabývají význam </a:t>
            </a:r>
            <a:r>
              <a:rPr lang="cs-CZ" sz="2400" i="1" dirty="0" smtClean="0">
                <a:solidFill>
                  <a:srgbClr val="2388A9"/>
                </a:solidFill>
              </a:rPr>
              <a:t>několik, pár, nějací/nějaké, někteří/některé</a:t>
            </a:r>
            <a:r>
              <a:rPr lang="cs-CZ" sz="2400" dirty="0" smtClean="0">
                <a:solidFill>
                  <a:srgbClr val="2388A9"/>
                </a:solidFill>
              </a:rPr>
              <a:t>, apod.</a:t>
            </a:r>
          </a:p>
          <a:p>
            <a:r>
              <a:rPr lang="cs-CZ" sz="2400" dirty="0">
                <a:solidFill>
                  <a:srgbClr val="2388A9"/>
                </a:solidFill>
              </a:rPr>
              <a:t> </a:t>
            </a:r>
            <a:r>
              <a:rPr lang="cs-CZ" sz="2400" dirty="0" smtClean="0">
                <a:solidFill>
                  <a:srgbClr val="2388A9"/>
                </a:solidFill>
              </a:rPr>
              <a:t>    </a:t>
            </a:r>
            <a:r>
              <a:rPr lang="cs-CZ" sz="2400" i="1" dirty="0" smtClean="0">
                <a:solidFill>
                  <a:srgbClr val="AAD03A"/>
                </a:solidFill>
              </a:rPr>
              <a:t>En la </a:t>
            </a:r>
            <a:r>
              <a:rPr lang="cs-CZ" sz="2400" i="1" dirty="0" err="1" smtClean="0">
                <a:solidFill>
                  <a:srgbClr val="AAD03A"/>
                </a:solidFill>
              </a:rPr>
              <a:t>clase</a:t>
            </a:r>
            <a:r>
              <a:rPr lang="cs-CZ" sz="2400" i="1" dirty="0" smtClean="0">
                <a:solidFill>
                  <a:srgbClr val="AAD03A"/>
                </a:solidFill>
              </a:rPr>
              <a:t> </a:t>
            </a:r>
            <a:r>
              <a:rPr lang="cs-CZ" sz="2400" i="1" dirty="0" err="1" smtClean="0">
                <a:solidFill>
                  <a:srgbClr val="AAD03A"/>
                </a:solidFill>
              </a:rPr>
              <a:t>hay</a:t>
            </a:r>
            <a:r>
              <a:rPr lang="cs-CZ" sz="2400" i="1" dirty="0" smtClean="0">
                <a:solidFill>
                  <a:srgbClr val="AAD03A"/>
                </a:solidFill>
              </a:rPr>
              <a:t> </a:t>
            </a:r>
            <a:r>
              <a:rPr lang="cs-CZ" sz="2400" b="1" i="1" dirty="0" smtClean="0">
                <a:solidFill>
                  <a:srgbClr val="AAD03A"/>
                </a:solidFill>
                <a:latin typeface="Calibri"/>
                <a:cs typeface="Calibri"/>
              </a:rPr>
              <a:t>Ø / </a:t>
            </a:r>
            <a:r>
              <a:rPr lang="cs-CZ" sz="2400" b="1" i="1" dirty="0" smtClean="0">
                <a:solidFill>
                  <a:srgbClr val="AAD03A"/>
                </a:solidFill>
              </a:rPr>
              <a:t>unos </a:t>
            </a:r>
            <a:r>
              <a:rPr lang="cs-CZ" sz="2400" i="1" dirty="0" err="1" smtClean="0">
                <a:solidFill>
                  <a:srgbClr val="AAD03A"/>
                </a:solidFill>
              </a:rPr>
              <a:t>estudiantes</a:t>
            </a:r>
            <a:r>
              <a:rPr lang="cs-CZ" sz="2400" i="1" dirty="0" smtClean="0">
                <a:solidFill>
                  <a:srgbClr val="AAD03A"/>
                </a:solidFill>
              </a:rPr>
              <a:t>. (Ve třídě jsou studenti / nějací studenti.)</a:t>
            </a:r>
            <a:endParaRPr lang="cs-CZ" sz="2400" i="1" dirty="0">
              <a:solidFill>
                <a:srgbClr val="AAD0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1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12974" y="2083241"/>
            <a:ext cx="216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66" y="930303"/>
            <a:ext cx="10078715" cy="566927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802490" y="5891694"/>
            <a:ext cx="4659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2388A9"/>
                </a:solidFill>
              </a:rPr>
              <a:t>Děkuji za pozornost!</a:t>
            </a:r>
            <a:endParaRPr lang="cs-CZ" sz="4000" dirty="0">
              <a:solidFill>
                <a:srgbClr val="2388A9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792780" y="6599580"/>
            <a:ext cx="2987325" cy="135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87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Akademie VŠEM">
  <a:themeElements>
    <a:clrScheme name="Vlastní 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0AD47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Šablona Akademie VŠEM.potx.pptx" id="{717EA536-0998-46C9-86E7-D6144D8C8E34}" vid="{83C76FF8-1325-42BE-A3BB-C12C64C1000B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Akademie VŠEM</Template>
  <TotalTime>1942</TotalTime>
  <Words>381</Words>
  <Application>Microsoft Office PowerPoint</Application>
  <PresentationFormat>Vlastní</PresentationFormat>
  <Paragraphs>72</Paragraphs>
  <Slides>8</Slides>
  <Notes>2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Šablona Akademie VŠEM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Magda Šilarová</dc:creator>
  <cp:lastModifiedBy>Admin</cp:lastModifiedBy>
  <cp:revision>68</cp:revision>
  <dcterms:created xsi:type="dcterms:W3CDTF">2022-10-08T12:27:58Z</dcterms:created>
  <dcterms:modified xsi:type="dcterms:W3CDTF">2022-11-06T19:41:46Z</dcterms:modified>
</cp:coreProperties>
</file>