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sldIdLst>
    <p:sldId id="279" r:id="rId2"/>
    <p:sldId id="280" r:id="rId3"/>
    <p:sldId id="281" r:id="rId4"/>
    <p:sldId id="292" r:id="rId5"/>
    <p:sldId id="285" r:id="rId6"/>
    <p:sldId id="291" r:id="rId7"/>
    <p:sldId id="29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75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be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47445"/>
            <a:ext cx="4013200" cy="69151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EAA3B4-67B2-44B1-820A-DFBFC81CB6C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EB82F-EBB7-44B9-B941-D409F333536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7FC70F-036B-4128-99FB-19B58F1D5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uk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350146" y="6377715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object 2"/>
          <p:cNvSpPr>
            <a:spLocks/>
          </p:cNvSpPr>
          <p:nvPr userDrawn="1"/>
        </p:nvSpPr>
        <p:spPr>
          <a:xfrm>
            <a:off x="386080" y="894080"/>
            <a:ext cx="11054080" cy="54779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délník 5"/>
          <p:cNvSpPr/>
          <p:nvPr userDrawn="1"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Video ukázka</a:t>
            </a:r>
            <a:endParaRPr lang="cs-CZ" sz="4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0F9BE0-B643-4C12-AF9E-00A037F418D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863582" y="6290296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ject 2"/>
          <p:cNvSpPr>
            <a:spLocks/>
          </p:cNvSpPr>
          <p:nvPr userDrawn="1"/>
        </p:nvSpPr>
        <p:spPr>
          <a:xfrm>
            <a:off x="518160" y="853440"/>
            <a:ext cx="10883440" cy="5386056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délník 6"/>
          <p:cNvSpPr/>
          <p:nvPr userDrawn="1"/>
        </p:nvSpPr>
        <p:spPr>
          <a:xfrm>
            <a:off x="4410686" y="2993487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Přestávka</a:t>
            </a:r>
            <a:endParaRPr lang="cs-CZ" sz="4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5A5DA38-7CE5-44E5-B502-4A518EF37F9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050192" y="6358081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11" y="820632"/>
            <a:ext cx="11074899" cy="5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3" r="30298" b="5815"/>
          <a:stretch/>
        </p:blipFill>
        <p:spPr>
          <a:xfrm>
            <a:off x="8270140" y="934720"/>
            <a:ext cx="3556100" cy="52149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F1BFFC-B178-46EE-BF63-8A26A61F23C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7A8694-6339-4322-9948-DF5497044F0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67809" y="26189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88389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957099"/>
            <a:ext cx="7909561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1" y="957098"/>
            <a:ext cx="3566160" cy="53492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9EE8EA0-04F8-48DE-8958-6DE098410F5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65760" y="28838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71296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751" y="1142841"/>
            <a:ext cx="9130489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350520" y="1112361"/>
            <a:ext cx="2345231" cy="4986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F9640D-B4D0-465F-8E9F-E2A4D139E0B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2841"/>
            <a:ext cx="2560320" cy="2560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383A10-B5C0-4E70-9DE8-E755C911029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4018"/>
            <a:ext cx="2396270" cy="15975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20" y="2738637"/>
            <a:ext cx="2396270" cy="27964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2BDB1E-59F4-4376-B7F6-AB6F8E52269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993605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6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09AE947-C207-47AD-B8BE-7E1DCB41F59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37CB16-E7D6-4BF7-AAAE-B68252FE3EA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440" y="365125"/>
            <a:ext cx="1148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" y="1825625"/>
            <a:ext cx="1148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293" y="6480000"/>
            <a:ext cx="7685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388A9"/>
                </a:solidFill>
              </a:defRPr>
            </a:lvl1pPr>
          </a:lstStyle>
          <a:p>
            <a:fld id="{789B0A88-CBF1-4A65-9018-C7FEF824227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789215" y="6480000"/>
            <a:ext cx="270856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altLang="cs-CZ" sz="1200" dirty="0">
                <a:solidFill>
                  <a:srgbClr val="2388A9"/>
                </a:solidFill>
              </a:rPr>
              <a:t>Komunikace a prezentace	1. ročník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4" r:id="rId3"/>
    <p:sldLayoutId id="2147483692" r:id="rId4"/>
    <p:sldLayoutId id="2147483688" r:id="rId5"/>
    <p:sldLayoutId id="2147483693" r:id="rId6"/>
    <p:sldLayoutId id="2147483691" r:id="rId7"/>
    <p:sldLayoutId id="2147483690" r:id="rId8"/>
    <p:sldLayoutId id="2147483675" r:id="rId9"/>
    <p:sldLayoutId id="2147483678" r:id="rId10"/>
    <p:sldLayoutId id="2147483679" r:id="rId11"/>
    <p:sldLayoutId id="2147483695" r:id="rId12"/>
    <p:sldLayoutId id="2147483687" r:id="rId13"/>
    <p:sldLayoutId id="2147483684" r:id="rId14"/>
    <p:sldLayoutId id="214748368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2" b="-383"/>
          <a:stretch/>
        </p:blipFill>
        <p:spPr>
          <a:xfrm>
            <a:off x="1460495" y="3"/>
            <a:ext cx="9184309" cy="685799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Johanna Šilarová</a:t>
            </a:r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131565" y="1371442"/>
            <a:ext cx="36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Španělský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190413" y="3948498"/>
            <a:ext cx="3408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cs-CZ" sz="32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azyk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54945A1-67BE-4ED1-8427-C8EBE3A74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 noChangeAspect="1"/>
          </p:cNvSpPr>
          <p:nvPr/>
        </p:nvSpPr>
        <p:spPr>
          <a:xfrm>
            <a:off x="432262" y="467881"/>
            <a:ext cx="11375738" cy="570908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délník 7"/>
          <p:cNvSpPr/>
          <p:nvPr/>
        </p:nvSpPr>
        <p:spPr>
          <a:xfrm>
            <a:off x="1882638" y="1048550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96063" y="2234317"/>
            <a:ext cx="98039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Rod podstatných jmen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Číslo podstatných jmen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  Tázací zájmena a příslovce: </a:t>
            </a:r>
            <a:r>
              <a:rPr lang="cs-CZ" sz="2800" i="1" dirty="0" err="1" smtClean="0">
                <a:solidFill>
                  <a:schemeClr val="bg1"/>
                </a:solidFill>
              </a:rPr>
              <a:t>quién</a:t>
            </a:r>
            <a:r>
              <a:rPr lang="cs-CZ" sz="2800" i="1" dirty="0" smtClean="0">
                <a:solidFill>
                  <a:schemeClr val="bg1"/>
                </a:solidFill>
              </a:rPr>
              <a:t>, de </a:t>
            </a:r>
            <a:r>
              <a:rPr lang="cs-CZ" sz="2800" i="1" dirty="0" err="1" smtClean="0">
                <a:solidFill>
                  <a:schemeClr val="bg1"/>
                </a:solidFill>
              </a:rPr>
              <a:t>dónde</a:t>
            </a:r>
            <a:r>
              <a:rPr lang="cs-CZ" sz="2800" i="1" dirty="0" smtClean="0">
                <a:solidFill>
                  <a:schemeClr val="bg1"/>
                </a:solidFill>
              </a:rPr>
              <a:t>, </a:t>
            </a:r>
            <a:r>
              <a:rPr lang="cs-CZ" sz="2800" i="1" dirty="0" err="1" smtClean="0">
                <a:solidFill>
                  <a:schemeClr val="bg1"/>
                </a:solidFill>
              </a:rPr>
              <a:t>cómo</a:t>
            </a:r>
            <a:r>
              <a:rPr lang="cs-CZ" sz="2800" i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cs-CZ" sz="2800" i="1" dirty="0" smtClean="0">
                <a:solidFill>
                  <a:schemeClr val="bg1"/>
                </a:solidFill>
              </a:rPr>
              <a:t>				         </a:t>
            </a:r>
            <a:r>
              <a:rPr lang="cs-CZ" sz="2800" i="1" dirty="0" err="1" smtClean="0">
                <a:solidFill>
                  <a:schemeClr val="bg1"/>
                </a:solidFill>
              </a:rPr>
              <a:t>qué</a:t>
            </a:r>
            <a:r>
              <a:rPr lang="cs-CZ" sz="2800" i="1" dirty="0" smtClean="0">
                <a:solidFill>
                  <a:schemeClr val="bg1"/>
                </a:solidFill>
              </a:rPr>
              <a:t> + sloveso</a:t>
            </a:r>
            <a:r>
              <a:rPr lang="cs-CZ" sz="2800" dirty="0" smtClean="0">
                <a:solidFill>
                  <a:schemeClr val="bg1"/>
                </a:solidFill>
              </a:rPr>
              <a:t> a</a:t>
            </a:r>
            <a:r>
              <a:rPr lang="cs-CZ" sz="2800" i="1" dirty="0" smtClean="0">
                <a:solidFill>
                  <a:schemeClr val="bg1"/>
                </a:solidFill>
              </a:rPr>
              <a:t> </a:t>
            </a:r>
            <a:r>
              <a:rPr lang="cs-CZ" sz="2800" i="1" dirty="0" err="1" smtClean="0">
                <a:solidFill>
                  <a:schemeClr val="bg1"/>
                </a:solidFill>
              </a:rPr>
              <a:t>qué</a:t>
            </a:r>
            <a:r>
              <a:rPr lang="cs-CZ" sz="2800" i="1" dirty="0" smtClean="0">
                <a:solidFill>
                  <a:schemeClr val="bg1"/>
                </a:solidFill>
              </a:rPr>
              <a:t> + </a:t>
            </a:r>
            <a:r>
              <a:rPr lang="cs-CZ" sz="2800" i="1" dirty="0" err="1" smtClean="0">
                <a:solidFill>
                  <a:schemeClr val="bg1"/>
                </a:solidFill>
              </a:rPr>
              <a:t>podst</a:t>
            </a:r>
            <a:r>
              <a:rPr lang="cs-CZ" sz="2800" i="1" dirty="0" smtClean="0">
                <a:solidFill>
                  <a:schemeClr val="bg1"/>
                </a:solidFill>
              </a:rPr>
              <a:t>. jméno</a:t>
            </a:r>
            <a:endParaRPr lang="cs-CZ" sz="2800" i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2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792780" y="6416702"/>
            <a:ext cx="2987325" cy="31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96463" y="1277815"/>
            <a:ext cx="413824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2388A9"/>
                </a:solidFill>
              </a:rPr>
              <a:t>¿</a:t>
            </a:r>
            <a:r>
              <a:rPr lang="cs-CZ" sz="2800" dirty="0" err="1" smtClean="0">
                <a:solidFill>
                  <a:srgbClr val="2388A9"/>
                </a:solidFill>
              </a:rPr>
              <a:t>Quién</a:t>
            </a:r>
            <a:r>
              <a:rPr lang="cs-CZ" sz="2800" dirty="0" smtClean="0">
                <a:solidFill>
                  <a:srgbClr val="2388A9"/>
                </a:solidFill>
              </a:rPr>
              <a:t>? = </a:t>
            </a:r>
            <a:r>
              <a:rPr lang="cs-CZ" sz="2800" i="1" dirty="0" smtClean="0">
                <a:solidFill>
                  <a:srgbClr val="2388A9"/>
                </a:solidFill>
              </a:rPr>
              <a:t>Kdo?</a:t>
            </a:r>
          </a:p>
          <a:p>
            <a:r>
              <a:rPr lang="cs-CZ" sz="2400" dirty="0">
                <a:solidFill>
                  <a:srgbClr val="AAD03A"/>
                </a:solidFill>
              </a:rPr>
              <a:t> </a:t>
            </a:r>
            <a:r>
              <a:rPr lang="cs-CZ" sz="2400" dirty="0" smtClean="0">
                <a:solidFill>
                  <a:srgbClr val="AAD03A"/>
                </a:solidFill>
              </a:rPr>
              <a:t>      ¿</a:t>
            </a:r>
            <a:r>
              <a:rPr lang="cs-CZ" sz="2400" dirty="0" err="1" smtClean="0">
                <a:solidFill>
                  <a:srgbClr val="AAD03A"/>
                </a:solidFill>
              </a:rPr>
              <a:t>Quién</a:t>
            </a:r>
            <a:r>
              <a:rPr lang="cs-CZ" sz="2400" dirty="0" smtClean="0">
                <a:solidFill>
                  <a:srgbClr val="AAD03A"/>
                </a:solidFill>
              </a:rPr>
              <a:t> es </a:t>
            </a:r>
            <a:r>
              <a:rPr lang="cs-CZ" sz="2400" dirty="0" err="1" smtClean="0">
                <a:solidFill>
                  <a:srgbClr val="AAD03A"/>
                </a:solidFill>
              </a:rPr>
              <a:t>este</a:t>
            </a:r>
            <a:r>
              <a:rPr lang="cs-CZ" sz="2400" dirty="0" smtClean="0">
                <a:solidFill>
                  <a:srgbClr val="AAD03A"/>
                </a:solidFill>
              </a:rPr>
              <a:t> </a:t>
            </a:r>
            <a:r>
              <a:rPr lang="cs-CZ" sz="2400" dirty="0" err="1" smtClean="0">
                <a:solidFill>
                  <a:srgbClr val="AAD03A"/>
                </a:solidFill>
              </a:rPr>
              <a:t>chico</a:t>
            </a:r>
            <a:r>
              <a:rPr lang="cs-CZ" sz="2400" dirty="0" smtClean="0">
                <a:solidFill>
                  <a:srgbClr val="AAD03A"/>
                </a:solidFill>
              </a:rPr>
              <a:t>?</a:t>
            </a:r>
          </a:p>
          <a:p>
            <a:endParaRPr lang="cs-CZ" sz="2400" dirty="0">
              <a:solidFill>
                <a:srgbClr val="AAD03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AAD03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2388A9"/>
                </a:solidFill>
              </a:rPr>
              <a:t>   ¿De </a:t>
            </a:r>
            <a:r>
              <a:rPr lang="cs-CZ" sz="2800" dirty="0" err="1" smtClean="0">
                <a:solidFill>
                  <a:srgbClr val="2388A9"/>
                </a:solidFill>
              </a:rPr>
              <a:t>dónde</a:t>
            </a:r>
            <a:r>
              <a:rPr lang="cs-CZ" sz="2800" dirty="0" smtClean="0">
                <a:solidFill>
                  <a:srgbClr val="2388A9"/>
                </a:solidFill>
              </a:rPr>
              <a:t>? = </a:t>
            </a:r>
            <a:r>
              <a:rPr lang="cs-CZ" sz="2800" i="1" dirty="0" smtClean="0">
                <a:solidFill>
                  <a:srgbClr val="2388A9"/>
                </a:solidFill>
              </a:rPr>
              <a:t>Odkud?</a:t>
            </a:r>
          </a:p>
          <a:p>
            <a:r>
              <a:rPr lang="cs-CZ" sz="2400" i="1" dirty="0" smtClean="0">
                <a:solidFill>
                  <a:srgbClr val="AAD03A"/>
                </a:solidFill>
              </a:rPr>
              <a:t>        </a:t>
            </a:r>
            <a:r>
              <a:rPr lang="cs-CZ" sz="2400" dirty="0" smtClean="0">
                <a:solidFill>
                  <a:srgbClr val="AAD03A"/>
                </a:solidFill>
              </a:rPr>
              <a:t>¿De </a:t>
            </a:r>
            <a:r>
              <a:rPr lang="cs-CZ" sz="2400" dirty="0" err="1" smtClean="0">
                <a:solidFill>
                  <a:srgbClr val="AAD03A"/>
                </a:solidFill>
              </a:rPr>
              <a:t>dónde</a:t>
            </a:r>
            <a:r>
              <a:rPr lang="cs-CZ" sz="2400" dirty="0" smtClean="0">
                <a:solidFill>
                  <a:srgbClr val="AAD03A"/>
                </a:solidFill>
              </a:rPr>
              <a:t> es?</a:t>
            </a:r>
          </a:p>
          <a:p>
            <a:endParaRPr lang="cs-CZ" sz="2400" i="1" dirty="0">
              <a:solidFill>
                <a:srgbClr val="AAD03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2388A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2388A9"/>
                </a:solidFill>
              </a:rPr>
              <a:t>   ¿</a:t>
            </a:r>
            <a:r>
              <a:rPr lang="cs-CZ" sz="2800" dirty="0" err="1" smtClean="0">
                <a:solidFill>
                  <a:srgbClr val="2388A9"/>
                </a:solidFill>
              </a:rPr>
              <a:t>Cómo</a:t>
            </a:r>
            <a:r>
              <a:rPr lang="cs-CZ" sz="2800" dirty="0" smtClean="0">
                <a:solidFill>
                  <a:srgbClr val="2388A9"/>
                </a:solidFill>
              </a:rPr>
              <a:t>? = </a:t>
            </a:r>
            <a:r>
              <a:rPr lang="cs-CZ" sz="2800" i="1" dirty="0" smtClean="0">
                <a:solidFill>
                  <a:srgbClr val="2388A9"/>
                </a:solidFill>
              </a:rPr>
              <a:t>Jak?</a:t>
            </a:r>
          </a:p>
          <a:p>
            <a:r>
              <a:rPr lang="cs-CZ" sz="2400" i="1" dirty="0" smtClean="0">
                <a:solidFill>
                  <a:srgbClr val="AAD03A"/>
                </a:solidFill>
              </a:rPr>
              <a:t>       </a:t>
            </a:r>
            <a:r>
              <a:rPr lang="cs-CZ" sz="2400" dirty="0" smtClean="0">
                <a:solidFill>
                  <a:srgbClr val="AAD03A"/>
                </a:solidFill>
              </a:rPr>
              <a:t>¿</a:t>
            </a:r>
            <a:r>
              <a:rPr lang="cs-CZ" sz="2400" dirty="0" err="1" smtClean="0">
                <a:solidFill>
                  <a:srgbClr val="AAD03A"/>
                </a:solidFill>
              </a:rPr>
              <a:t>Cómo</a:t>
            </a:r>
            <a:r>
              <a:rPr lang="cs-CZ" sz="2400" dirty="0" smtClean="0">
                <a:solidFill>
                  <a:srgbClr val="AAD03A"/>
                </a:solidFill>
              </a:rPr>
              <a:t> se </a:t>
            </a:r>
            <a:r>
              <a:rPr lang="cs-CZ" sz="2400" dirty="0" err="1" smtClean="0">
                <a:solidFill>
                  <a:srgbClr val="AAD03A"/>
                </a:solidFill>
              </a:rPr>
              <a:t>dice</a:t>
            </a:r>
            <a:r>
              <a:rPr lang="cs-CZ" sz="2400" dirty="0" smtClean="0">
                <a:solidFill>
                  <a:srgbClr val="AAD03A"/>
                </a:solidFill>
              </a:rPr>
              <a:t> “</a:t>
            </a:r>
            <a:r>
              <a:rPr lang="cs-CZ" sz="2400" dirty="0" err="1" smtClean="0">
                <a:solidFill>
                  <a:srgbClr val="AAD03A"/>
                </a:solidFill>
              </a:rPr>
              <a:t>me</a:t>
            </a:r>
            <a:r>
              <a:rPr lang="cs-CZ" sz="2400" dirty="0" smtClean="0">
                <a:solidFill>
                  <a:srgbClr val="AAD03A"/>
                </a:solidFill>
              </a:rPr>
              <a:t> </a:t>
            </a:r>
            <a:r>
              <a:rPr lang="cs-CZ" sz="2400" dirty="0" err="1" smtClean="0">
                <a:solidFill>
                  <a:srgbClr val="AAD03A"/>
                </a:solidFill>
              </a:rPr>
              <a:t>llamo</a:t>
            </a:r>
            <a:r>
              <a:rPr lang="cs-CZ" sz="2400" dirty="0" smtClean="0">
                <a:solidFill>
                  <a:srgbClr val="AAD03A"/>
                </a:solidFill>
              </a:rPr>
              <a:t>“?</a:t>
            </a:r>
            <a:endParaRPr lang="cs-CZ" sz="2400" i="1" dirty="0">
              <a:solidFill>
                <a:srgbClr val="AAD03A"/>
              </a:solidFill>
            </a:endParaRPr>
          </a:p>
          <a:p>
            <a:endParaRPr lang="cs-CZ" dirty="0" smtClean="0">
              <a:solidFill>
                <a:srgbClr val="AAD03A"/>
              </a:solidFill>
            </a:endParaRPr>
          </a:p>
          <a:p>
            <a:endParaRPr lang="cs-CZ" sz="2800" dirty="0">
              <a:solidFill>
                <a:srgbClr val="2388A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21569" y="1277814"/>
            <a:ext cx="65414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2388A9"/>
                </a:solidFill>
              </a:rPr>
              <a:t>¿</a:t>
            </a:r>
            <a:r>
              <a:rPr lang="cs-CZ" sz="2800" dirty="0" err="1" smtClean="0">
                <a:solidFill>
                  <a:srgbClr val="2388A9"/>
                </a:solidFill>
              </a:rPr>
              <a:t>Qué</a:t>
            </a:r>
            <a:r>
              <a:rPr lang="cs-CZ" sz="2800" dirty="0" smtClean="0">
                <a:solidFill>
                  <a:srgbClr val="2388A9"/>
                </a:solidFill>
              </a:rPr>
              <a:t> + sloveso = </a:t>
            </a:r>
            <a:r>
              <a:rPr lang="cs-CZ" sz="2800" i="1" dirty="0" smtClean="0">
                <a:solidFill>
                  <a:srgbClr val="2388A9"/>
                </a:solidFill>
              </a:rPr>
              <a:t>Co?</a:t>
            </a:r>
          </a:p>
          <a:p>
            <a:r>
              <a:rPr lang="cs-CZ" sz="2800" i="1" dirty="0">
                <a:solidFill>
                  <a:srgbClr val="2388A9"/>
                </a:solidFill>
              </a:rPr>
              <a:t> </a:t>
            </a:r>
            <a:r>
              <a:rPr lang="cs-CZ" sz="2800" i="1" dirty="0" smtClean="0">
                <a:solidFill>
                  <a:srgbClr val="2388A9"/>
                </a:solidFill>
              </a:rPr>
              <a:t>     </a:t>
            </a:r>
            <a:r>
              <a:rPr lang="cs-CZ" sz="2400" dirty="0" smtClean="0">
                <a:solidFill>
                  <a:srgbClr val="AAD03A"/>
                </a:solidFill>
              </a:rPr>
              <a:t>¿</a:t>
            </a:r>
            <a:r>
              <a:rPr lang="cs-CZ" sz="2400" dirty="0" err="1" smtClean="0">
                <a:solidFill>
                  <a:srgbClr val="AAD03A"/>
                </a:solidFill>
              </a:rPr>
              <a:t>Qué</a:t>
            </a:r>
            <a:r>
              <a:rPr lang="cs-CZ" sz="2400" dirty="0" smtClean="0">
                <a:solidFill>
                  <a:srgbClr val="AAD03A"/>
                </a:solidFill>
              </a:rPr>
              <a:t> </a:t>
            </a:r>
            <a:r>
              <a:rPr lang="cs-CZ" sz="2400" dirty="0" err="1" smtClean="0">
                <a:solidFill>
                  <a:srgbClr val="AAD03A"/>
                </a:solidFill>
              </a:rPr>
              <a:t>significa</a:t>
            </a:r>
            <a:r>
              <a:rPr lang="cs-CZ" sz="2400" dirty="0" smtClean="0">
                <a:solidFill>
                  <a:srgbClr val="AAD03A"/>
                </a:solidFill>
              </a:rPr>
              <a:t> “ahoj“ ?</a:t>
            </a:r>
          </a:p>
          <a:p>
            <a:endParaRPr lang="cs-CZ" sz="2400" i="1" dirty="0">
              <a:solidFill>
                <a:srgbClr val="AAD03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2388A9"/>
                </a:solidFill>
              </a:rPr>
              <a:t>  ¿</a:t>
            </a:r>
            <a:r>
              <a:rPr lang="cs-CZ" sz="2800" dirty="0" err="1">
                <a:solidFill>
                  <a:srgbClr val="2388A9"/>
                </a:solidFill>
              </a:rPr>
              <a:t>Qué</a:t>
            </a:r>
            <a:r>
              <a:rPr lang="cs-CZ" sz="2800" dirty="0">
                <a:solidFill>
                  <a:srgbClr val="2388A9"/>
                </a:solidFill>
              </a:rPr>
              <a:t> + </a:t>
            </a:r>
            <a:r>
              <a:rPr lang="cs-CZ" sz="2800" dirty="0" err="1" smtClean="0">
                <a:solidFill>
                  <a:srgbClr val="2388A9"/>
                </a:solidFill>
              </a:rPr>
              <a:t>podst</a:t>
            </a:r>
            <a:r>
              <a:rPr lang="cs-CZ" sz="2800" dirty="0" smtClean="0">
                <a:solidFill>
                  <a:srgbClr val="2388A9"/>
                </a:solidFill>
              </a:rPr>
              <a:t>. </a:t>
            </a:r>
            <a:r>
              <a:rPr lang="cs-CZ" sz="2800" dirty="0" err="1">
                <a:solidFill>
                  <a:srgbClr val="2388A9"/>
                </a:solidFill>
              </a:rPr>
              <a:t>j</a:t>
            </a:r>
            <a:r>
              <a:rPr lang="cs-CZ" sz="2800" dirty="0" err="1" smtClean="0">
                <a:solidFill>
                  <a:srgbClr val="2388A9"/>
                </a:solidFill>
              </a:rPr>
              <a:t>m</a:t>
            </a:r>
            <a:r>
              <a:rPr lang="cs-CZ" sz="2800" dirty="0" smtClean="0">
                <a:solidFill>
                  <a:srgbClr val="2388A9"/>
                </a:solidFill>
              </a:rPr>
              <a:t>. = </a:t>
            </a:r>
            <a:r>
              <a:rPr lang="cs-CZ" sz="2800" i="1" dirty="0" smtClean="0">
                <a:solidFill>
                  <a:srgbClr val="2388A9"/>
                </a:solidFill>
              </a:rPr>
              <a:t>Jaký, -á? Který, -á?</a:t>
            </a:r>
          </a:p>
          <a:p>
            <a:r>
              <a:rPr lang="cs-CZ" sz="2800" i="1" dirty="0" smtClean="0">
                <a:solidFill>
                  <a:srgbClr val="2388A9"/>
                </a:solidFill>
              </a:rPr>
              <a:t>      </a:t>
            </a:r>
            <a:r>
              <a:rPr lang="cs-CZ" sz="2400" dirty="0" smtClean="0">
                <a:solidFill>
                  <a:srgbClr val="AAD03A"/>
                </a:solidFill>
              </a:rPr>
              <a:t>¿</a:t>
            </a:r>
            <a:r>
              <a:rPr lang="cs-CZ" sz="2400" dirty="0" err="1" smtClean="0">
                <a:solidFill>
                  <a:srgbClr val="AAD03A"/>
                </a:solidFill>
              </a:rPr>
              <a:t>Qué</a:t>
            </a:r>
            <a:r>
              <a:rPr lang="cs-CZ" sz="2400" dirty="0" smtClean="0">
                <a:solidFill>
                  <a:srgbClr val="AAD03A"/>
                </a:solidFill>
              </a:rPr>
              <a:t> </a:t>
            </a:r>
            <a:r>
              <a:rPr lang="cs-CZ" sz="2400" dirty="0" err="1" smtClean="0">
                <a:solidFill>
                  <a:srgbClr val="AAD03A"/>
                </a:solidFill>
              </a:rPr>
              <a:t>lenguas</a:t>
            </a:r>
            <a:r>
              <a:rPr lang="cs-CZ" sz="2400" dirty="0" smtClean="0">
                <a:solidFill>
                  <a:srgbClr val="AAD03A"/>
                </a:solidFill>
              </a:rPr>
              <a:t> </a:t>
            </a:r>
            <a:r>
              <a:rPr lang="cs-CZ" sz="2400" dirty="0" err="1" smtClean="0">
                <a:solidFill>
                  <a:srgbClr val="AAD03A"/>
                </a:solidFill>
              </a:rPr>
              <a:t>hablas</a:t>
            </a:r>
            <a:r>
              <a:rPr lang="cs-CZ" sz="2400" dirty="0" smtClean="0">
                <a:solidFill>
                  <a:srgbClr val="AAD03A"/>
                </a:solidFill>
              </a:rPr>
              <a:t>?</a:t>
            </a:r>
            <a:endParaRPr lang="cs-CZ" sz="2400" i="1" dirty="0">
              <a:solidFill>
                <a:srgbClr val="AAD03A"/>
              </a:solidFill>
            </a:endParaRPr>
          </a:p>
          <a:p>
            <a:endParaRPr lang="cs-CZ" sz="2400" i="1" dirty="0" smtClean="0">
              <a:solidFill>
                <a:srgbClr val="AAD03A"/>
              </a:solidFill>
            </a:endParaRPr>
          </a:p>
          <a:p>
            <a:endParaRPr lang="cs-CZ" sz="2400" i="1" dirty="0">
              <a:solidFill>
                <a:srgbClr val="AAD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1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792780" y="6416702"/>
            <a:ext cx="2987325" cy="31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00758" y="2246151"/>
            <a:ext cx="54580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2388A9"/>
                </a:solidFill>
              </a:rPr>
              <a:t>¿</a:t>
            </a:r>
            <a:r>
              <a:rPr lang="cs-CZ" sz="4400" dirty="0" err="1" smtClean="0">
                <a:solidFill>
                  <a:srgbClr val="2388A9"/>
                </a:solidFill>
              </a:rPr>
              <a:t>Quién</a:t>
            </a:r>
            <a:r>
              <a:rPr lang="cs-CZ" sz="4400" dirty="0" smtClean="0">
                <a:solidFill>
                  <a:srgbClr val="2388A9"/>
                </a:solidFill>
              </a:rPr>
              <a:t> es?</a:t>
            </a:r>
          </a:p>
          <a:p>
            <a:pPr algn="ctr"/>
            <a:r>
              <a:rPr lang="cs-CZ" sz="4400" dirty="0" smtClean="0">
                <a:solidFill>
                  <a:srgbClr val="2388A9"/>
                </a:solidFill>
              </a:rPr>
              <a:t>¿De </a:t>
            </a:r>
            <a:r>
              <a:rPr lang="cs-CZ" sz="4400" dirty="0" err="1" smtClean="0">
                <a:solidFill>
                  <a:srgbClr val="2388A9"/>
                </a:solidFill>
              </a:rPr>
              <a:t>dónde</a:t>
            </a:r>
            <a:r>
              <a:rPr lang="cs-CZ" sz="4400" dirty="0" smtClean="0">
                <a:solidFill>
                  <a:srgbClr val="2388A9"/>
                </a:solidFill>
              </a:rPr>
              <a:t> es?</a:t>
            </a:r>
          </a:p>
          <a:p>
            <a:pPr algn="ctr"/>
            <a:r>
              <a:rPr lang="cs-CZ" sz="4400" dirty="0" smtClean="0">
                <a:solidFill>
                  <a:srgbClr val="2388A9"/>
                </a:solidFill>
              </a:rPr>
              <a:t>¿</a:t>
            </a:r>
            <a:r>
              <a:rPr lang="cs-CZ" sz="4400" dirty="0" err="1" smtClean="0">
                <a:solidFill>
                  <a:srgbClr val="2388A9"/>
                </a:solidFill>
              </a:rPr>
              <a:t>Qué</a:t>
            </a:r>
            <a:r>
              <a:rPr lang="cs-CZ" sz="4400" dirty="0" smtClean="0">
                <a:solidFill>
                  <a:srgbClr val="2388A9"/>
                </a:solidFill>
              </a:rPr>
              <a:t> </a:t>
            </a:r>
            <a:r>
              <a:rPr lang="cs-CZ" sz="4400" dirty="0" err="1" smtClean="0">
                <a:solidFill>
                  <a:srgbClr val="2388A9"/>
                </a:solidFill>
              </a:rPr>
              <a:t>lengua</a:t>
            </a:r>
            <a:r>
              <a:rPr lang="cs-CZ" sz="4400" dirty="0" smtClean="0">
                <a:solidFill>
                  <a:srgbClr val="2388A9"/>
                </a:solidFill>
              </a:rPr>
              <a:t> </a:t>
            </a:r>
            <a:r>
              <a:rPr lang="cs-CZ" sz="4400" dirty="0" err="1" smtClean="0">
                <a:solidFill>
                  <a:srgbClr val="2388A9"/>
                </a:solidFill>
              </a:rPr>
              <a:t>habla</a:t>
            </a:r>
            <a:r>
              <a:rPr lang="cs-CZ" sz="4400" dirty="0" smtClean="0">
                <a:solidFill>
                  <a:srgbClr val="2388A9"/>
                </a:solidFill>
              </a:rPr>
              <a:t>?</a:t>
            </a:r>
            <a:endParaRPr lang="cs-CZ" sz="4400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5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792780" y="6416702"/>
            <a:ext cx="2987325" cy="31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54923" y="703385"/>
            <a:ext cx="577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2388A9"/>
                </a:solidFill>
              </a:rPr>
              <a:t>Číslo podstatných jmen</a:t>
            </a:r>
            <a:endParaRPr lang="cs-CZ" sz="2800" dirty="0">
              <a:solidFill>
                <a:srgbClr val="2388A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14400" y="1817077"/>
            <a:ext cx="10351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2388A9"/>
                </a:solidFill>
              </a:rPr>
              <a:t>Podstatná jména zakončená na:</a:t>
            </a:r>
          </a:p>
          <a:p>
            <a:endParaRPr lang="cs-CZ" sz="2000" dirty="0" smtClean="0">
              <a:solidFill>
                <a:srgbClr val="2388A9"/>
              </a:solidFill>
            </a:endParaRPr>
          </a:p>
          <a:p>
            <a:r>
              <a:rPr lang="cs-CZ" sz="2000" dirty="0" smtClean="0">
                <a:solidFill>
                  <a:srgbClr val="2388A9"/>
                </a:solidFill>
              </a:rPr>
              <a:t>-</a:t>
            </a:r>
            <a:r>
              <a:rPr lang="cs-CZ" sz="2000" b="1" dirty="0" smtClean="0">
                <a:solidFill>
                  <a:srgbClr val="2388A9"/>
                </a:solidFill>
              </a:rPr>
              <a:t>samohlásku</a:t>
            </a:r>
            <a:r>
              <a:rPr lang="cs-CZ" sz="2000" dirty="0" smtClean="0">
                <a:solidFill>
                  <a:srgbClr val="2388A9"/>
                </a:solidFill>
              </a:rPr>
              <a:t> (-o, -a, -e) tvoří množné číslo přidáním koncovky </a:t>
            </a:r>
            <a:r>
              <a:rPr lang="cs-CZ" sz="2000" b="1" dirty="0" smtClean="0">
                <a:solidFill>
                  <a:srgbClr val="2388A9"/>
                </a:solidFill>
              </a:rPr>
              <a:t>–s.</a:t>
            </a:r>
          </a:p>
          <a:p>
            <a:r>
              <a:rPr lang="cs-CZ" sz="2000" b="1" dirty="0">
                <a:solidFill>
                  <a:srgbClr val="2388A9"/>
                </a:solidFill>
              </a:rPr>
              <a:t> </a:t>
            </a:r>
            <a:r>
              <a:rPr lang="cs-CZ" sz="2000" b="1" dirty="0" smtClean="0">
                <a:solidFill>
                  <a:srgbClr val="2388A9"/>
                </a:solidFill>
              </a:rPr>
              <a:t> </a:t>
            </a:r>
            <a:r>
              <a:rPr lang="cs-CZ" sz="2000" i="1" dirty="0" smtClean="0">
                <a:solidFill>
                  <a:srgbClr val="AAD03A"/>
                </a:solidFill>
              </a:rPr>
              <a:t>el </a:t>
            </a:r>
            <a:r>
              <a:rPr lang="cs-CZ" sz="2000" i="1" dirty="0" err="1" smtClean="0">
                <a:solidFill>
                  <a:srgbClr val="AAD03A"/>
                </a:solidFill>
              </a:rPr>
              <a:t>bolígrafo</a:t>
            </a:r>
            <a:r>
              <a:rPr lang="cs-CZ" sz="2000" i="1" dirty="0" smtClean="0">
                <a:solidFill>
                  <a:srgbClr val="AAD03A"/>
                </a:solidFill>
              </a:rPr>
              <a:t>  </a:t>
            </a:r>
            <a:r>
              <a:rPr lang="cs-CZ" sz="2000" dirty="0" smtClean="0">
                <a:solidFill>
                  <a:srgbClr val="2388A9"/>
                </a:solidFill>
              </a:rPr>
              <a:t>→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i="1" dirty="0" smtClean="0">
                <a:solidFill>
                  <a:srgbClr val="AAD03A"/>
                </a:solidFill>
              </a:rPr>
              <a:t> los </a:t>
            </a:r>
            <a:r>
              <a:rPr lang="cs-CZ" sz="2000" i="1" dirty="0" err="1" smtClean="0">
                <a:solidFill>
                  <a:srgbClr val="AAD03A"/>
                </a:solidFill>
              </a:rPr>
              <a:t>bolígrafos</a:t>
            </a:r>
            <a:endParaRPr lang="cs-CZ" sz="2000" i="1" dirty="0" smtClean="0">
              <a:solidFill>
                <a:srgbClr val="AAD03A"/>
              </a:solidFill>
            </a:endParaRPr>
          </a:p>
          <a:p>
            <a:endParaRPr lang="cs-CZ" sz="2000" i="1" dirty="0">
              <a:solidFill>
                <a:srgbClr val="AAD03A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-souhlásku </a:t>
            </a:r>
            <a:r>
              <a:rPr lang="cs-CZ" sz="2000" dirty="0" smtClean="0">
                <a:solidFill>
                  <a:srgbClr val="2388A9"/>
                </a:solidFill>
              </a:rPr>
              <a:t>(-l, -r, -n, -s, -d …), bez ohledu na rod, tvoří množné číslo přidáním koncovky </a:t>
            </a:r>
            <a:r>
              <a:rPr lang="cs-CZ" sz="2000" b="1" dirty="0" smtClean="0">
                <a:solidFill>
                  <a:srgbClr val="2388A9"/>
                </a:solidFill>
              </a:rPr>
              <a:t>–es.</a:t>
            </a:r>
          </a:p>
          <a:p>
            <a:r>
              <a:rPr lang="cs-CZ" sz="2000" b="1" dirty="0" smtClean="0">
                <a:solidFill>
                  <a:srgbClr val="2388A9"/>
                </a:solidFill>
              </a:rPr>
              <a:t>  </a:t>
            </a:r>
            <a:r>
              <a:rPr lang="cs-CZ" sz="2000" i="1" dirty="0" smtClean="0">
                <a:solidFill>
                  <a:srgbClr val="AAD03A"/>
                </a:solidFill>
              </a:rPr>
              <a:t>el </a:t>
            </a:r>
            <a:r>
              <a:rPr lang="cs-CZ" sz="2000" i="1" dirty="0" err="1" smtClean="0">
                <a:solidFill>
                  <a:srgbClr val="AAD03A"/>
                </a:solidFill>
              </a:rPr>
              <a:t>papel</a:t>
            </a:r>
            <a:r>
              <a:rPr lang="cs-CZ" sz="2000" i="1" dirty="0" smtClean="0">
                <a:solidFill>
                  <a:srgbClr val="AAD03A"/>
                </a:solidFill>
              </a:rPr>
              <a:t> </a:t>
            </a:r>
            <a:r>
              <a:rPr lang="cs-CZ" sz="2000" dirty="0" smtClean="0">
                <a:solidFill>
                  <a:srgbClr val="2388A9"/>
                </a:solidFill>
              </a:rPr>
              <a:t>→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i="1" dirty="0" smtClean="0">
                <a:solidFill>
                  <a:srgbClr val="AAD03A"/>
                </a:solidFill>
              </a:rPr>
              <a:t>los </a:t>
            </a:r>
            <a:r>
              <a:rPr lang="cs-CZ" sz="2000" i="1" dirty="0" err="1" smtClean="0">
                <a:solidFill>
                  <a:srgbClr val="AAD03A"/>
                </a:solidFill>
              </a:rPr>
              <a:t>papeles</a:t>
            </a:r>
            <a:r>
              <a:rPr lang="cs-CZ" sz="2000" i="1" dirty="0" smtClean="0">
                <a:solidFill>
                  <a:srgbClr val="AAD03A"/>
                </a:solidFill>
              </a:rPr>
              <a:t>	</a:t>
            </a:r>
            <a:r>
              <a:rPr lang="cs-CZ" sz="2000" i="1" strike="sngStrike" dirty="0" smtClean="0">
                <a:solidFill>
                  <a:srgbClr val="AAD03A"/>
                </a:solidFill>
              </a:rPr>
              <a:t>los </a:t>
            </a:r>
            <a:r>
              <a:rPr lang="cs-CZ" sz="2000" i="1" strike="sngStrike" dirty="0" err="1" smtClean="0">
                <a:solidFill>
                  <a:srgbClr val="AAD03A"/>
                </a:solidFill>
              </a:rPr>
              <a:t>papelos</a:t>
            </a:r>
            <a:endParaRPr lang="cs-CZ" sz="2000" i="1" strike="sngStrike" dirty="0" smtClean="0">
              <a:solidFill>
                <a:srgbClr val="AAD03A"/>
              </a:solidFill>
            </a:endParaRPr>
          </a:p>
          <a:p>
            <a:endParaRPr lang="cs-CZ" sz="2000" i="1" strike="sngStrike" dirty="0" smtClean="0">
              <a:solidFill>
                <a:srgbClr val="AAD03A"/>
              </a:solidFill>
            </a:endParaRPr>
          </a:p>
          <a:p>
            <a:endParaRPr lang="cs-CZ" sz="2000" b="1" i="1" strike="sngStrike" dirty="0">
              <a:solidFill>
                <a:srgbClr val="AAD03A"/>
              </a:solidFill>
            </a:endParaRPr>
          </a:p>
          <a:p>
            <a:r>
              <a:rPr lang="cs-CZ" sz="2000" dirty="0" smtClean="0">
                <a:solidFill>
                  <a:srgbClr val="2388A9"/>
                </a:solidFill>
              </a:rPr>
              <a:t>Některá slova tvoří množné číslo nepravidelně, některá slova mají v množném čísle stejný tvar jako v jednotném</a:t>
            </a:r>
          </a:p>
          <a:p>
            <a:r>
              <a:rPr lang="cs-CZ" sz="2000" dirty="0">
                <a:solidFill>
                  <a:srgbClr val="AAD03A"/>
                </a:solidFill>
              </a:rPr>
              <a:t> 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i="1" dirty="0" smtClean="0">
                <a:solidFill>
                  <a:srgbClr val="AAD03A"/>
                </a:solidFill>
              </a:rPr>
              <a:t>el </a:t>
            </a:r>
            <a:r>
              <a:rPr lang="cs-CZ" sz="2000" i="1" dirty="0" err="1" smtClean="0">
                <a:solidFill>
                  <a:srgbClr val="AAD03A"/>
                </a:solidFill>
              </a:rPr>
              <a:t>póster</a:t>
            </a:r>
            <a:r>
              <a:rPr lang="cs-CZ" sz="2000" i="1" dirty="0" smtClean="0">
                <a:solidFill>
                  <a:srgbClr val="AAD03A"/>
                </a:solidFill>
              </a:rPr>
              <a:t> </a:t>
            </a:r>
            <a:r>
              <a:rPr lang="cs-CZ" sz="2000" i="1" dirty="0" smtClean="0">
                <a:solidFill>
                  <a:srgbClr val="2388A9"/>
                </a:solidFill>
              </a:rPr>
              <a:t>→</a:t>
            </a:r>
            <a:r>
              <a:rPr lang="cs-CZ" sz="2000" i="1" dirty="0" smtClean="0">
                <a:solidFill>
                  <a:srgbClr val="AAD03A"/>
                </a:solidFill>
              </a:rPr>
              <a:t> los </a:t>
            </a:r>
            <a:r>
              <a:rPr lang="cs-CZ" sz="2000" i="1" dirty="0" err="1" smtClean="0">
                <a:solidFill>
                  <a:srgbClr val="AAD03A"/>
                </a:solidFill>
              </a:rPr>
              <a:t>pósters</a:t>
            </a:r>
            <a:r>
              <a:rPr lang="cs-CZ" sz="2000" i="1" dirty="0" smtClean="0">
                <a:solidFill>
                  <a:srgbClr val="AAD03A"/>
                </a:solidFill>
              </a:rPr>
              <a:t>, el </a:t>
            </a:r>
            <a:r>
              <a:rPr lang="cs-CZ" sz="2000" i="1" dirty="0" err="1" smtClean="0">
                <a:solidFill>
                  <a:srgbClr val="AAD03A"/>
                </a:solidFill>
              </a:rPr>
              <a:t>lunes</a:t>
            </a:r>
            <a:r>
              <a:rPr lang="cs-CZ" sz="2000" i="1" dirty="0" smtClean="0">
                <a:solidFill>
                  <a:srgbClr val="AAD03A"/>
                </a:solidFill>
              </a:rPr>
              <a:t> </a:t>
            </a:r>
            <a:r>
              <a:rPr lang="cs-CZ" sz="2000" i="1" dirty="0" smtClean="0">
                <a:solidFill>
                  <a:srgbClr val="2388A9"/>
                </a:solidFill>
              </a:rPr>
              <a:t>→</a:t>
            </a:r>
            <a:r>
              <a:rPr lang="cs-CZ" sz="2000" i="1" dirty="0" smtClean="0">
                <a:solidFill>
                  <a:srgbClr val="AAD03A"/>
                </a:solidFill>
              </a:rPr>
              <a:t> los </a:t>
            </a:r>
            <a:r>
              <a:rPr lang="cs-CZ" sz="2000" i="1" dirty="0" err="1" smtClean="0">
                <a:solidFill>
                  <a:srgbClr val="AAD03A"/>
                </a:solidFill>
              </a:rPr>
              <a:t>lunes</a:t>
            </a:r>
            <a:endParaRPr lang="cs-CZ" sz="2000" i="1" dirty="0">
              <a:solidFill>
                <a:srgbClr val="AAD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792780" y="6416702"/>
            <a:ext cx="2987325" cy="318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65231" y="844062"/>
            <a:ext cx="547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2388A9"/>
                </a:solidFill>
              </a:rPr>
              <a:t>Rod podstatných jmen</a:t>
            </a:r>
            <a:endParaRPr lang="cs-CZ" sz="2800" dirty="0">
              <a:solidFill>
                <a:srgbClr val="2388A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43354" y="1957754"/>
            <a:ext cx="99294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2388A9"/>
                </a:solidFill>
              </a:rPr>
              <a:t>Podstatná jména zakončená na:</a:t>
            </a:r>
          </a:p>
          <a:p>
            <a:endParaRPr lang="cs-CZ" sz="2000" dirty="0">
              <a:solidFill>
                <a:srgbClr val="2388A9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-o </a:t>
            </a:r>
            <a:r>
              <a:rPr lang="cs-CZ" sz="2000" dirty="0" smtClean="0">
                <a:solidFill>
                  <a:srgbClr val="2388A9"/>
                </a:solidFill>
              </a:rPr>
              <a:t>jsou většinou </a:t>
            </a:r>
            <a:r>
              <a:rPr lang="cs-CZ" sz="2000" b="1" dirty="0" smtClean="0">
                <a:solidFill>
                  <a:srgbClr val="2388A9"/>
                </a:solidFill>
              </a:rPr>
              <a:t>mužského rodu</a:t>
            </a:r>
            <a:r>
              <a:rPr lang="cs-CZ" sz="2000" dirty="0" smtClean="0">
                <a:solidFill>
                  <a:srgbClr val="2388A9"/>
                </a:solidFill>
              </a:rPr>
              <a:t>. Výjimky: </a:t>
            </a:r>
            <a:r>
              <a:rPr lang="cs-CZ" sz="2000" i="1" dirty="0" smtClean="0">
                <a:solidFill>
                  <a:srgbClr val="AAD03A"/>
                </a:solidFill>
              </a:rPr>
              <a:t>la </a:t>
            </a:r>
            <a:r>
              <a:rPr lang="cs-CZ" sz="2000" i="1" dirty="0" err="1" smtClean="0">
                <a:solidFill>
                  <a:srgbClr val="AAD03A"/>
                </a:solidFill>
              </a:rPr>
              <a:t>radio</a:t>
            </a:r>
            <a:r>
              <a:rPr lang="cs-CZ" sz="2000" i="1" dirty="0" smtClean="0">
                <a:solidFill>
                  <a:srgbClr val="AAD03A"/>
                </a:solidFill>
              </a:rPr>
              <a:t>, la foto…</a:t>
            </a:r>
          </a:p>
          <a:p>
            <a:endParaRPr lang="cs-CZ" sz="2000" i="1" dirty="0">
              <a:solidFill>
                <a:srgbClr val="AAD03A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-a </a:t>
            </a:r>
            <a:r>
              <a:rPr lang="cs-CZ" sz="2000" dirty="0" smtClean="0">
                <a:solidFill>
                  <a:srgbClr val="2388A9"/>
                </a:solidFill>
              </a:rPr>
              <a:t>jsou většinou </a:t>
            </a:r>
            <a:r>
              <a:rPr lang="cs-CZ" sz="2000" b="1" dirty="0" smtClean="0">
                <a:solidFill>
                  <a:srgbClr val="2388A9"/>
                </a:solidFill>
              </a:rPr>
              <a:t>ženského rodu. </a:t>
            </a:r>
            <a:r>
              <a:rPr lang="cs-CZ" sz="2000" dirty="0" smtClean="0">
                <a:solidFill>
                  <a:srgbClr val="2388A9"/>
                </a:solidFill>
              </a:rPr>
              <a:t>Výjimky: </a:t>
            </a:r>
            <a:r>
              <a:rPr lang="cs-CZ" sz="2000" i="1" dirty="0" smtClean="0">
                <a:solidFill>
                  <a:srgbClr val="AAD03A"/>
                </a:solidFill>
              </a:rPr>
              <a:t>el mapa, el </a:t>
            </a:r>
            <a:r>
              <a:rPr lang="cs-CZ" sz="2000" i="1" dirty="0" err="1" smtClean="0">
                <a:solidFill>
                  <a:srgbClr val="AAD03A"/>
                </a:solidFill>
              </a:rPr>
              <a:t>día</a:t>
            </a:r>
            <a:endParaRPr lang="cs-CZ" sz="2000" i="1" dirty="0" smtClean="0">
              <a:solidFill>
                <a:srgbClr val="AAD03A"/>
              </a:solidFill>
            </a:endParaRPr>
          </a:p>
          <a:p>
            <a:endParaRPr lang="cs-CZ" sz="2000" i="1" dirty="0">
              <a:solidFill>
                <a:srgbClr val="AAD03A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-e </a:t>
            </a:r>
            <a:r>
              <a:rPr lang="cs-CZ" sz="2000" dirty="0" smtClean="0">
                <a:solidFill>
                  <a:srgbClr val="2388A9"/>
                </a:solidFill>
              </a:rPr>
              <a:t>a na </a:t>
            </a:r>
            <a:r>
              <a:rPr lang="cs-CZ" sz="2000" b="1" dirty="0" smtClean="0">
                <a:solidFill>
                  <a:srgbClr val="2388A9"/>
                </a:solidFill>
              </a:rPr>
              <a:t>souhlásku</a:t>
            </a:r>
            <a:r>
              <a:rPr lang="cs-CZ" sz="2000" dirty="0" smtClean="0">
                <a:solidFill>
                  <a:srgbClr val="2388A9"/>
                </a:solidFill>
              </a:rPr>
              <a:t> mohou být buď  </a:t>
            </a:r>
            <a:r>
              <a:rPr lang="cs-CZ" sz="2000" b="1" dirty="0" smtClean="0">
                <a:solidFill>
                  <a:srgbClr val="2388A9"/>
                </a:solidFill>
              </a:rPr>
              <a:t>ženského</a:t>
            </a:r>
            <a:r>
              <a:rPr lang="cs-CZ" sz="2000" dirty="0" smtClean="0">
                <a:solidFill>
                  <a:srgbClr val="2388A9"/>
                </a:solidFill>
              </a:rPr>
              <a:t> nebo </a:t>
            </a:r>
            <a:r>
              <a:rPr lang="cs-CZ" sz="2000" b="1" dirty="0" smtClean="0">
                <a:solidFill>
                  <a:srgbClr val="2388A9"/>
                </a:solidFill>
              </a:rPr>
              <a:t>mužského rodu</a:t>
            </a:r>
            <a:r>
              <a:rPr lang="cs-CZ" sz="2000" dirty="0" smtClean="0">
                <a:solidFill>
                  <a:srgbClr val="2388A9"/>
                </a:solidFill>
              </a:rPr>
              <a:t>: </a:t>
            </a:r>
            <a:r>
              <a:rPr lang="cs-CZ" sz="2000" i="1" dirty="0" smtClean="0">
                <a:solidFill>
                  <a:srgbClr val="AAD03A"/>
                </a:solidFill>
              </a:rPr>
              <a:t>el </a:t>
            </a:r>
            <a:r>
              <a:rPr lang="cs-CZ" sz="2000" i="1" dirty="0" err="1" smtClean="0">
                <a:solidFill>
                  <a:srgbClr val="AAD03A"/>
                </a:solidFill>
              </a:rPr>
              <a:t>estuche</a:t>
            </a:r>
            <a:r>
              <a:rPr lang="cs-CZ" sz="2000" i="1" dirty="0" smtClean="0">
                <a:solidFill>
                  <a:srgbClr val="AAD03A"/>
                </a:solidFill>
              </a:rPr>
              <a:t>, la </a:t>
            </a:r>
            <a:r>
              <a:rPr lang="cs-CZ" sz="2000" i="1" dirty="0" err="1" smtClean="0">
                <a:solidFill>
                  <a:srgbClr val="AAD03A"/>
                </a:solidFill>
              </a:rPr>
              <a:t>clase</a:t>
            </a:r>
            <a:r>
              <a:rPr lang="cs-CZ" sz="2000" i="1" dirty="0" smtClean="0">
                <a:solidFill>
                  <a:srgbClr val="AAD03A"/>
                </a:solidFill>
              </a:rPr>
              <a:t>, </a:t>
            </a:r>
          </a:p>
          <a:p>
            <a:r>
              <a:rPr lang="cs-CZ" sz="2000" i="1" dirty="0">
                <a:solidFill>
                  <a:srgbClr val="AAD03A"/>
                </a:solidFill>
              </a:rPr>
              <a:t>	</a:t>
            </a:r>
            <a:r>
              <a:rPr lang="cs-CZ" sz="2000" i="1" dirty="0" smtClean="0">
                <a:solidFill>
                  <a:srgbClr val="AAD03A"/>
                </a:solidFill>
              </a:rPr>
              <a:t>						          el </a:t>
            </a:r>
            <a:r>
              <a:rPr lang="cs-CZ" sz="2000" i="1" dirty="0" err="1" smtClean="0">
                <a:solidFill>
                  <a:srgbClr val="AAD03A"/>
                </a:solidFill>
              </a:rPr>
              <a:t>lápiz</a:t>
            </a:r>
            <a:r>
              <a:rPr lang="cs-CZ" sz="2000" i="1" dirty="0" smtClean="0">
                <a:solidFill>
                  <a:srgbClr val="AAD03A"/>
                </a:solidFill>
              </a:rPr>
              <a:t>, la </a:t>
            </a:r>
            <a:r>
              <a:rPr lang="cs-CZ" sz="2000" i="1" dirty="0" err="1" smtClean="0">
                <a:solidFill>
                  <a:srgbClr val="AAD03A"/>
                </a:solidFill>
              </a:rPr>
              <a:t>capital</a:t>
            </a:r>
            <a:endParaRPr lang="cs-CZ" sz="2000" i="1" dirty="0" smtClean="0">
              <a:solidFill>
                <a:srgbClr val="AAD03A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-</a:t>
            </a:r>
            <a:r>
              <a:rPr lang="cs-CZ" sz="2000" b="1" dirty="0" err="1" smtClean="0">
                <a:solidFill>
                  <a:srgbClr val="2388A9"/>
                </a:solidFill>
              </a:rPr>
              <a:t>or</a:t>
            </a:r>
            <a:r>
              <a:rPr lang="cs-CZ" sz="2000" b="1" dirty="0" smtClean="0">
                <a:solidFill>
                  <a:srgbClr val="2388A9"/>
                </a:solidFill>
              </a:rPr>
              <a:t> </a:t>
            </a:r>
            <a:r>
              <a:rPr lang="cs-CZ" sz="2000" dirty="0" smtClean="0">
                <a:solidFill>
                  <a:srgbClr val="2388A9"/>
                </a:solidFill>
              </a:rPr>
              <a:t>jsou většinou </a:t>
            </a:r>
            <a:r>
              <a:rPr lang="cs-CZ" sz="2000" b="1" dirty="0" smtClean="0">
                <a:solidFill>
                  <a:srgbClr val="2388A9"/>
                </a:solidFill>
              </a:rPr>
              <a:t>mužského rodu</a:t>
            </a:r>
            <a:r>
              <a:rPr lang="cs-CZ" sz="2000" dirty="0" smtClean="0">
                <a:solidFill>
                  <a:srgbClr val="2388A9"/>
                </a:solidFill>
              </a:rPr>
              <a:t>: </a:t>
            </a:r>
            <a:r>
              <a:rPr lang="cs-CZ" sz="2000" i="1" dirty="0" smtClean="0">
                <a:solidFill>
                  <a:srgbClr val="AAD03A"/>
                </a:solidFill>
              </a:rPr>
              <a:t>el </a:t>
            </a:r>
            <a:r>
              <a:rPr lang="cs-CZ" sz="2000" i="1" dirty="0" err="1" smtClean="0">
                <a:solidFill>
                  <a:srgbClr val="AAD03A"/>
                </a:solidFill>
              </a:rPr>
              <a:t>borrador</a:t>
            </a:r>
            <a:r>
              <a:rPr lang="cs-CZ" sz="2000" i="1" dirty="0" smtClean="0">
                <a:solidFill>
                  <a:srgbClr val="AAD03A"/>
                </a:solidFill>
              </a:rPr>
              <a:t>, el </a:t>
            </a:r>
            <a:r>
              <a:rPr lang="cs-CZ" sz="2000" i="1" dirty="0" err="1" smtClean="0">
                <a:solidFill>
                  <a:srgbClr val="AAD03A"/>
                </a:solidFill>
              </a:rPr>
              <a:t>ordenador</a:t>
            </a:r>
            <a:r>
              <a:rPr lang="cs-CZ" sz="2000" i="1" dirty="0" smtClean="0">
                <a:solidFill>
                  <a:srgbClr val="AAD03A"/>
                </a:solidFill>
              </a:rPr>
              <a:t>…</a:t>
            </a:r>
          </a:p>
          <a:p>
            <a:endParaRPr lang="cs-CZ" sz="2000" b="1" i="1" dirty="0">
              <a:solidFill>
                <a:srgbClr val="AAD03A"/>
              </a:solidFill>
            </a:endParaRPr>
          </a:p>
          <a:p>
            <a:r>
              <a:rPr lang="cs-CZ" sz="2000" b="1" dirty="0" smtClean="0">
                <a:solidFill>
                  <a:srgbClr val="2388A9"/>
                </a:solidFill>
              </a:rPr>
              <a:t>-</a:t>
            </a:r>
            <a:r>
              <a:rPr lang="cs-CZ" sz="2000" b="1" dirty="0" err="1" smtClean="0">
                <a:solidFill>
                  <a:srgbClr val="2388A9"/>
                </a:solidFill>
              </a:rPr>
              <a:t>ción</a:t>
            </a:r>
            <a:r>
              <a:rPr lang="cs-CZ" sz="2000" b="1" dirty="0" smtClean="0">
                <a:solidFill>
                  <a:srgbClr val="2388A9"/>
                </a:solidFill>
              </a:rPr>
              <a:t> </a:t>
            </a:r>
            <a:r>
              <a:rPr lang="cs-CZ" sz="2000" dirty="0" smtClean="0">
                <a:solidFill>
                  <a:srgbClr val="2388A9"/>
                </a:solidFill>
              </a:rPr>
              <a:t>a </a:t>
            </a:r>
            <a:r>
              <a:rPr lang="cs-CZ" sz="2000" b="1" dirty="0" smtClean="0">
                <a:solidFill>
                  <a:srgbClr val="2388A9"/>
                </a:solidFill>
              </a:rPr>
              <a:t>-</a:t>
            </a:r>
            <a:r>
              <a:rPr lang="cs-CZ" sz="2000" b="1" dirty="0" err="1" smtClean="0">
                <a:solidFill>
                  <a:srgbClr val="2388A9"/>
                </a:solidFill>
              </a:rPr>
              <a:t>sión</a:t>
            </a:r>
            <a:r>
              <a:rPr lang="cs-CZ" sz="2000" b="1" dirty="0" smtClean="0">
                <a:solidFill>
                  <a:srgbClr val="2388A9"/>
                </a:solidFill>
              </a:rPr>
              <a:t> </a:t>
            </a:r>
            <a:r>
              <a:rPr lang="cs-CZ" sz="2000" dirty="0" smtClean="0">
                <a:solidFill>
                  <a:srgbClr val="2388A9"/>
                </a:solidFill>
              </a:rPr>
              <a:t>jsou </a:t>
            </a:r>
            <a:r>
              <a:rPr lang="cs-CZ" sz="2000" b="1" dirty="0" smtClean="0">
                <a:solidFill>
                  <a:srgbClr val="2388A9"/>
                </a:solidFill>
              </a:rPr>
              <a:t>ženského rodu</a:t>
            </a:r>
            <a:r>
              <a:rPr lang="cs-CZ" sz="2000" dirty="0" smtClean="0">
                <a:solidFill>
                  <a:srgbClr val="2388A9"/>
                </a:solidFill>
              </a:rPr>
              <a:t>: </a:t>
            </a:r>
            <a:r>
              <a:rPr lang="cs-CZ" sz="2000" i="1" dirty="0" smtClean="0">
                <a:solidFill>
                  <a:srgbClr val="AAD03A"/>
                </a:solidFill>
              </a:rPr>
              <a:t>la </a:t>
            </a:r>
            <a:r>
              <a:rPr lang="cs-CZ" sz="2000" i="1" dirty="0" err="1" smtClean="0">
                <a:solidFill>
                  <a:srgbClr val="AAD03A"/>
                </a:solidFill>
              </a:rPr>
              <a:t>televisión</a:t>
            </a:r>
            <a:endParaRPr lang="cs-CZ" sz="2000" i="1" dirty="0" smtClean="0">
              <a:solidFill>
                <a:srgbClr val="AAD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4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12974" y="2083241"/>
            <a:ext cx="21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6" y="930303"/>
            <a:ext cx="10078715" cy="566927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02490" y="5891694"/>
            <a:ext cx="465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2388A9"/>
                </a:solidFill>
              </a:rPr>
              <a:t>Děkuji za pozornost!</a:t>
            </a:r>
            <a:endParaRPr lang="cs-CZ" sz="4000" dirty="0">
              <a:solidFill>
                <a:srgbClr val="2388A9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92780" y="6599580"/>
            <a:ext cx="2987325" cy="135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7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Akademie VŠEM">
  <a:themeElements>
    <a:clrScheme name="Vlastní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Akademie VŠEM.potx.pptx" id="{717EA536-0998-46C9-86E7-D6144D8C8E34}" vid="{83C76FF8-1325-42BE-A3BB-C12C64C1000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Akademie VŠEM</Template>
  <TotalTime>497</TotalTime>
  <Words>260</Words>
  <Application>Microsoft Office PowerPoint</Application>
  <PresentationFormat>Širokoúhlá obrazovka</PresentationFormat>
  <Paragraphs>60</Paragraphs>
  <Slides>7</Slides>
  <Notes>2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Šablona Akademie VŠEM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Magda Šilarová</dc:creator>
  <cp:lastModifiedBy>Bittnerová Lucie</cp:lastModifiedBy>
  <cp:revision>42</cp:revision>
  <dcterms:created xsi:type="dcterms:W3CDTF">2022-10-08T12:27:58Z</dcterms:created>
  <dcterms:modified xsi:type="dcterms:W3CDTF">2022-11-23T09:04:54Z</dcterms:modified>
</cp:coreProperties>
</file>