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7" r:id="rId2"/>
    <p:sldId id="278" r:id="rId3"/>
    <p:sldId id="281" r:id="rId4"/>
    <p:sldId id="286" r:id="rId5"/>
    <p:sldId id="293" r:id="rId6"/>
    <p:sldId id="294" r:id="rId7"/>
    <p:sldId id="285" r:id="rId8"/>
  </p:sldIdLst>
  <p:sldSz cx="12192000" cy="6858000"/>
  <p:notesSz cx="6858000" cy="9144000"/>
  <p:custShowLst>
    <p:custShow name="Španělský jazyk" id="0">
      <p:sldLst>
        <p:sld r:id="rId3"/>
        <p:sld r:id="rId2"/>
      </p:sldLst>
    </p:custShow>
    <p:custShow name="Vlastní prezentace 1" id="1">
      <p:sldLst>
        <p:sld r:id="rId3"/>
        <p:sld r:id="rId2"/>
      </p:sldLst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FC67-24C1-40A0-9078-5E3265328E8E}" type="datetimeFigureOut">
              <a:rPr lang="cs-CZ" smtClean="0"/>
              <a:t>06.02.2023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F2D-0F6F-473E-8170-B56048541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07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32262" y="467881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96063" y="2234317"/>
            <a:ext cx="98039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4. Lekce</a:t>
            </a: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Tvoření ženského rodu (přechylování) podstatných jmen určujících povolání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Vykání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1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Šilarová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Španělský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190413" y="3948498"/>
            <a:ext cx="340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cs-CZ" sz="32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azyk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23159" y="1383109"/>
            <a:ext cx="10417819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2388A9"/>
                </a:solidFill>
              </a:rPr>
              <a:t>	Povolání zakončená v mužském rodě 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388A9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-o </a:t>
            </a:r>
            <a:r>
              <a:rPr lang="cs-CZ" sz="2000" dirty="0" smtClean="0">
                <a:solidFill>
                  <a:srgbClr val="2388A9"/>
                </a:solidFill>
              </a:rPr>
              <a:t>tvoří ženský rod změnou koncovky </a:t>
            </a:r>
            <a:r>
              <a:rPr lang="cs-CZ" sz="2000" b="1" dirty="0">
                <a:solidFill>
                  <a:srgbClr val="2388A9"/>
                </a:solidFill>
              </a:rPr>
              <a:t>-</a:t>
            </a:r>
            <a:r>
              <a:rPr lang="cs-CZ" sz="2000" b="1" dirty="0" smtClean="0">
                <a:solidFill>
                  <a:srgbClr val="2388A9"/>
                </a:solidFill>
              </a:rPr>
              <a:t>o </a:t>
            </a:r>
            <a:r>
              <a:rPr lang="cs-CZ" sz="2000" dirty="0" smtClean="0">
                <a:solidFill>
                  <a:srgbClr val="2388A9"/>
                </a:solidFill>
              </a:rPr>
              <a:t>na</a:t>
            </a:r>
            <a:r>
              <a:rPr lang="cs-CZ" sz="2000" b="1" dirty="0" smtClean="0">
                <a:solidFill>
                  <a:srgbClr val="2388A9"/>
                </a:solidFill>
              </a:rPr>
              <a:t> -a</a:t>
            </a:r>
          </a:p>
          <a:p>
            <a:r>
              <a:rPr lang="cs-CZ" sz="2000" i="1" dirty="0" err="1" smtClean="0">
                <a:solidFill>
                  <a:srgbClr val="2388A9"/>
                </a:solidFill>
              </a:rPr>
              <a:t>arquitect</a:t>
            </a:r>
            <a:r>
              <a:rPr lang="cs-CZ" sz="2000" b="1" i="1" dirty="0" err="1" smtClean="0">
                <a:solidFill>
                  <a:srgbClr val="2388A9"/>
                </a:solidFill>
              </a:rPr>
              <a:t>o</a:t>
            </a:r>
            <a:r>
              <a:rPr lang="cs-CZ" sz="2000" b="1" dirty="0" smtClean="0">
                <a:solidFill>
                  <a:srgbClr val="2388A9"/>
                </a:solidFill>
              </a:rPr>
              <a:t> </a:t>
            </a:r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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arquitect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a</a:t>
            </a:r>
            <a:r>
              <a:rPr lang="cs-CZ" sz="2000" b="1" i="1" dirty="0" smtClean="0">
                <a:solidFill>
                  <a:srgbClr val="2388A9"/>
                </a:solidFill>
                <a:sym typeface="Symbol"/>
              </a:rPr>
              <a:t>,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carter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o</a:t>
            </a:r>
            <a:r>
              <a:rPr lang="cs-CZ" sz="2000" b="1" i="1" dirty="0" smtClean="0">
                <a:solidFill>
                  <a:srgbClr val="2388A9"/>
                </a:solidFill>
                <a:sym typeface="Symbol"/>
              </a:rPr>
              <a:t> </a:t>
            </a:r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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carter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a</a:t>
            </a:r>
            <a:endParaRPr lang="cs-CZ" sz="2000" b="1" i="1" dirty="0" smtClean="0">
              <a:solidFill>
                <a:srgbClr val="2388A9"/>
              </a:solidFill>
              <a:sym typeface="Symbol"/>
            </a:endParaRPr>
          </a:p>
          <a:p>
            <a:endParaRPr lang="cs-CZ" sz="2000" b="1" i="1" dirty="0">
              <a:solidFill>
                <a:srgbClr val="2388A9"/>
              </a:solidFill>
              <a:sym typeface="Symbol"/>
            </a:endParaRPr>
          </a:p>
          <a:p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-souhlásku </a:t>
            </a:r>
            <a:r>
              <a:rPr lang="cs-CZ" sz="2000" dirty="0" smtClean="0">
                <a:solidFill>
                  <a:srgbClr val="2388A9"/>
                </a:solidFill>
                <a:sym typeface="Symbol"/>
              </a:rPr>
              <a:t>tvoří ženský rod přidáním koncovky </a:t>
            </a:r>
            <a:r>
              <a:rPr lang="cs-CZ" sz="2000" b="1" dirty="0">
                <a:solidFill>
                  <a:srgbClr val="2388A9"/>
                </a:solidFill>
                <a:sym typeface="Symbol"/>
              </a:rPr>
              <a:t>-</a:t>
            </a:r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a</a:t>
            </a:r>
          </a:p>
          <a:p>
            <a:r>
              <a:rPr lang="cs-CZ" sz="2000" i="1" dirty="0" err="1">
                <a:solidFill>
                  <a:srgbClr val="2388A9"/>
                </a:solidFill>
                <a:sym typeface="Symbol"/>
              </a:rPr>
              <a:t>p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intor</a:t>
            </a:r>
            <a:r>
              <a:rPr lang="cs-CZ" sz="2000" i="1" dirty="0" smtClean="0">
                <a:solidFill>
                  <a:srgbClr val="2388A9"/>
                </a:solidFill>
                <a:sym typeface="Symbol"/>
              </a:rPr>
              <a:t> </a:t>
            </a:r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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pintor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a</a:t>
            </a:r>
            <a:r>
              <a:rPr lang="cs-CZ" sz="2000" i="1" dirty="0" smtClean="0">
                <a:solidFill>
                  <a:srgbClr val="2388A9"/>
                </a:solidFill>
                <a:sym typeface="Symbol"/>
              </a:rPr>
              <a:t>,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vendedor</a:t>
            </a:r>
            <a:r>
              <a:rPr lang="cs-CZ" sz="2000" i="1" dirty="0">
                <a:solidFill>
                  <a:srgbClr val="2388A9"/>
                </a:solidFill>
                <a:sym typeface="Symbol"/>
              </a:rPr>
              <a:t> </a:t>
            </a:r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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vendedor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a</a:t>
            </a:r>
            <a:endParaRPr lang="cs-CZ" sz="2000" b="1" i="1" dirty="0" smtClean="0">
              <a:solidFill>
                <a:srgbClr val="2388A9"/>
              </a:solidFill>
              <a:sym typeface="Symbol"/>
            </a:endParaRPr>
          </a:p>
          <a:p>
            <a:endParaRPr lang="cs-CZ" sz="2400" b="1" i="1" dirty="0">
              <a:solidFill>
                <a:srgbClr val="2388A9"/>
              </a:solidFill>
              <a:sym typeface="Symbol"/>
            </a:endParaRPr>
          </a:p>
          <a:p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-e </a:t>
            </a:r>
            <a:r>
              <a:rPr lang="cs-CZ" sz="2000" dirty="0" smtClean="0">
                <a:solidFill>
                  <a:srgbClr val="2388A9"/>
                </a:solidFill>
                <a:sym typeface="Symbol"/>
              </a:rPr>
              <a:t>zůstávají v ženském rodě nezměněná</a:t>
            </a:r>
          </a:p>
          <a:p>
            <a:r>
              <a:rPr lang="cs-CZ" sz="2000" i="1" dirty="0" err="1">
                <a:solidFill>
                  <a:srgbClr val="2388A9"/>
                </a:solidFill>
                <a:sym typeface="Symbol"/>
              </a:rPr>
              <a:t>c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antante</a:t>
            </a:r>
            <a:r>
              <a:rPr lang="cs-CZ" sz="2000" i="1" dirty="0" smtClean="0">
                <a:solidFill>
                  <a:srgbClr val="2388A9"/>
                </a:solidFill>
                <a:sym typeface="Symbol"/>
              </a:rPr>
              <a:t>,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estudiante</a:t>
            </a:r>
            <a:endParaRPr lang="cs-CZ" sz="2000" i="1" dirty="0">
              <a:solidFill>
                <a:srgbClr val="2388A9"/>
              </a:solidFill>
              <a:sym typeface="Symbol"/>
            </a:endParaRPr>
          </a:p>
          <a:p>
            <a:endParaRPr lang="cs-CZ" sz="2000" i="1" dirty="0" smtClean="0">
              <a:solidFill>
                <a:srgbClr val="2388A9"/>
              </a:solidFill>
              <a:sym typeface="Symbol"/>
            </a:endParaRPr>
          </a:p>
          <a:p>
            <a:r>
              <a:rPr lang="cs-CZ" sz="2000" dirty="0" smtClean="0">
                <a:solidFill>
                  <a:srgbClr val="2388A9"/>
                </a:solidFill>
                <a:sym typeface="Symbol"/>
              </a:rPr>
              <a:t>Mnohá povolání jsou v mužském rodě zakončená </a:t>
            </a:r>
            <a:r>
              <a:rPr lang="cs-CZ" sz="2000" b="1" dirty="0">
                <a:solidFill>
                  <a:srgbClr val="2388A9"/>
                </a:solidFill>
                <a:sym typeface="Symbol"/>
              </a:rPr>
              <a:t>-</a:t>
            </a:r>
            <a:r>
              <a:rPr lang="cs-CZ" sz="2000" b="1" dirty="0" err="1" smtClean="0">
                <a:solidFill>
                  <a:srgbClr val="2388A9"/>
                </a:solidFill>
                <a:sym typeface="Symbol"/>
              </a:rPr>
              <a:t>ista</a:t>
            </a:r>
            <a:r>
              <a:rPr lang="cs-CZ" sz="2000" dirty="0" smtClean="0">
                <a:solidFill>
                  <a:srgbClr val="2388A9"/>
                </a:solidFill>
                <a:sym typeface="Symbol"/>
              </a:rPr>
              <a:t>: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tax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ista</a:t>
            </a:r>
            <a:r>
              <a:rPr lang="cs-CZ" sz="2000" i="1" dirty="0" smtClean="0">
                <a:solidFill>
                  <a:srgbClr val="2388A9"/>
                </a:solidFill>
                <a:sym typeface="Symbol"/>
              </a:rPr>
              <a:t>, dent</a:t>
            </a:r>
            <a:r>
              <a:rPr lang="cs-CZ" sz="2000" b="1" i="1" dirty="0" smtClean="0">
                <a:solidFill>
                  <a:srgbClr val="2388A9"/>
                </a:solidFill>
                <a:sym typeface="Symbol"/>
              </a:rPr>
              <a:t>ista,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period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ista</a:t>
            </a:r>
            <a:r>
              <a:rPr lang="cs-CZ" sz="2000" b="1" i="1" dirty="0" smtClean="0">
                <a:solidFill>
                  <a:srgbClr val="2388A9"/>
                </a:solidFill>
                <a:sym typeface="Symbol"/>
              </a:rPr>
              <a:t>,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deport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ista</a:t>
            </a:r>
            <a:endParaRPr lang="cs-CZ" sz="2000" b="1" i="1" dirty="0" smtClean="0">
              <a:solidFill>
                <a:srgbClr val="2388A9"/>
              </a:solidFill>
              <a:sym typeface="Symbol"/>
            </a:endParaRPr>
          </a:p>
          <a:p>
            <a:r>
              <a:rPr lang="cs-CZ" sz="2000" dirty="0">
                <a:solidFill>
                  <a:srgbClr val="2388A9"/>
                </a:solidFill>
                <a:sym typeface="Symbol"/>
              </a:rPr>
              <a:t>n</a:t>
            </a:r>
            <a:r>
              <a:rPr lang="cs-CZ" sz="2000" dirty="0" smtClean="0">
                <a:solidFill>
                  <a:srgbClr val="2388A9"/>
                </a:solidFill>
                <a:sym typeface="Symbol"/>
              </a:rPr>
              <a:t>ebo </a:t>
            </a:r>
            <a:r>
              <a:rPr lang="cs-CZ" sz="2000" b="1" dirty="0">
                <a:solidFill>
                  <a:srgbClr val="2388A9"/>
                </a:solidFill>
                <a:sym typeface="Symbol"/>
              </a:rPr>
              <a:t>-</a:t>
            </a:r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a: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guí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a</a:t>
            </a:r>
            <a:r>
              <a:rPr lang="cs-CZ" sz="2000" i="1" dirty="0" smtClean="0">
                <a:solidFill>
                  <a:srgbClr val="2388A9"/>
                </a:solidFill>
                <a:sym typeface="Symbol"/>
              </a:rPr>
              <a:t>,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policí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a</a:t>
            </a:r>
            <a:r>
              <a:rPr lang="cs-CZ" sz="2000" b="1" i="1" dirty="0" smtClean="0">
                <a:solidFill>
                  <a:srgbClr val="2388A9"/>
                </a:solidFill>
                <a:sym typeface="Symbol"/>
              </a:rPr>
              <a:t> </a:t>
            </a:r>
            <a:r>
              <a:rPr lang="cs-CZ" sz="2000" dirty="0" smtClean="0">
                <a:solidFill>
                  <a:srgbClr val="2388A9"/>
                </a:solidFill>
                <a:sym typeface="Symbol"/>
              </a:rPr>
              <a:t>a pro ženský rod tvar </a:t>
            </a:r>
            <a:r>
              <a:rPr lang="cs-CZ" sz="2000" b="1" dirty="0" smtClean="0">
                <a:solidFill>
                  <a:srgbClr val="2388A9"/>
                </a:solidFill>
                <a:sym typeface="Symbol"/>
              </a:rPr>
              <a:t>nemění.</a:t>
            </a:r>
          </a:p>
          <a:p>
            <a:endParaRPr lang="cs-CZ" sz="2000" b="1" dirty="0">
              <a:solidFill>
                <a:srgbClr val="2388A9"/>
              </a:solidFill>
              <a:sym typeface="Symbol"/>
            </a:endParaRPr>
          </a:p>
          <a:p>
            <a:r>
              <a:rPr lang="cs-CZ" sz="2000" dirty="0" smtClean="0">
                <a:solidFill>
                  <a:srgbClr val="2388A9"/>
                </a:solidFill>
                <a:sym typeface="Symbol"/>
              </a:rPr>
              <a:t>Některá povolání tvoří ženský rod nepravidelně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actor</a:t>
            </a:r>
            <a:r>
              <a:rPr lang="cs-CZ" sz="2000" i="1" dirty="0" smtClean="0">
                <a:solidFill>
                  <a:srgbClr val="2388A9"/>
                </a:solidFill>
                <a:sym typeface="Symbol"/>
              </a:rPr>
              <a:t> </a:t>
            </a:r>
            <a:r>
              <a:rPr lang="cs-CZ" sz="2000" b="1" i="1" dirty="0" smtClean="0">
                <a:solidFill>
                  <a:srgbClr val="2388A9"/>
                </a:solidFill>
                <a:sym typeface="Symbol"/>
              </a:rPr>
              <a:t> 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actriz</a:t>
            </a:r>
            <a:r>
              <a:rPr lang="cs-CZ" sz="2000" i="1" dirty="0" smtClean="0">
                <a:solidFill>
                  <a:srgbClr val="2388A9"/>
                </a:solidFill>
                <a:sym typeface="Symbol"/>
              </a:rPr>
              <a:t>,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modelo</a:t>
            </a:r>
            <a:r>
              <a:rPr lang="cs-CZ" sz="2000" i="1" dirty="0" smtClean="0">
                <a:solidFill>
                  <a:srgbClr val="2388A9"/>
                </a:solidFill>
                <a:sym typeface="Symbol"/>
              </a:rPr>
              <a:t>  </a:t>
            </a:r>
            <a:r>
              <a:rPr lang="cs-CZ" sz="2000" i="1" dirty="0" err="1" smtClean="0">
                <a:solidFill>
                  <a:srgbClr val="2388A9"/>
                </a:solidFill>
                <a:sym typeface="Symbol"/>
              </a:rPr>
              <a:t>model</a:t>
            </a:r>
            <a:r>
              <a:rPr lang="cs-CZ" sz="2000" b="1" i="1" dirty="0" err="1" smtClean="0">
                <a:solidFill>
                  <a:srgbClr val="2388A9"/>
                </a:solidFill>
                <a:sym typeface="Symbol"/>
              </a:rPr>
              <a:t>o</a:t>
            </a:r>
            <a:endParaRPr lang="cs-CZ" sz="2000" b="1" i="1" dirty="0" smtClean="0">
              <a:solidFill>
                <a:srgbClr val="2388A9"/>
              </a:solidFill>
              <a:sym typeface="Symbol"/>
            </a:endParaRPr>
          </a:p>
          <a:p>
            <a:endParaRPr lang="cs-CZ" sz="2000" b="1" dirty="0" smtClean="0">
              <a:solidFill>
                <a:srgbClr val="2388A9"/>
              </a:solidFill>
              <a:sym typeface="Symbol"/>
            </a:endParaRPr>
          </a:p>
          <a:p>
            <a:endParaRPr lang="cs-CZ" sz="2000" b="1" i="1" dirty="0" smtClean="0">
              <a:solidFill>
                <a:srgbClr val="2388A9"/>
              </a:solidFill>
            </a:endParaRPr>
          </a:p>
          <a:p>
            <a:pPr marL="2171700" lvl="4" indent="-342900">
              <a:buFontTx/>
              <a:buChar char="-"/>
            </a:pPr>
            <a:endParaRPr lang="cs-CZ" dirty="0" smtClean="0">
              <a:solidFill>
                <a:srgbClr val="2388A9"/>
              </a:solidFill>
            </a:endParaRPr>
          </a:p>
          <a:p>
            <a:pPr marL="2171700" lvl="4" indent="-342900">
              <a:buFontTx/>
              <a:buChar char="-"/>
            </a:pPr>
            <a:endParaRPr lang="cs-CZ" dirty="0" smtClean="0">
              <a:solidFill>
                <a:srgbClr val="2388A9"/>
              </a:solidFill>
            </a:endParaRPr>
          </a:p>
          <a:p>
            <a:pPr marL="2171700" lvl="4" indent="-342900">
              <a:buFontTx/>
              <a:buChar char="-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2171700" lvl="4" indent="-342900">
              <a:buFontTx/>
              <a:buChar char="-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2171700" lvl="4" indent="-342900">
              <a:buFontTx/>
              <a:buChar char="-"/>
            </a:pPr>
            <a:endParaRPr lang="cs-CZ" sz="24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37612" y="276602"/>
            <a:ext cx="668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Tvoření ženského rodu podstatných jmen určujících povolání</a:t>
            </a:r>
            <a:endParaRPr lang="cs-CZ" sz="28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38550" y="790575"/>
            <a:ext cx="464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2388A9"/>
                </a:solidFill>
              </a:rPr>
              <a:t>Vykání</a:t>
            </a:r>
            <a:endParaRPr lang="cs-CZ" sz="3200" dirty="0">
              <a:solidFill>
                <a:srgbClr val="2388A9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52500" y="1758434"/>
            <a:ext cx="1032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2388A9"/>
                </a:solidFill>
              </a:rPr>
              <a:t>Ve španělštině existují pro vykání dvě speciální zájmena: </a:t>
            </a:r>
            <a:r>
              <a:rPr lang="cs-CZ" b="1" dirty="0" smtClean="0">
                <a:solidFill>
                  <a:srgbClr val="2388A9"/>
                </a:solidFill>
              </a:rPr>
              <a:t>USTED</a:t>
            </a:r>
            <a:r>
              <a:rPr lang="cs-CZ" dirty="0" smtClean="0">
                <a:solidFill>
                  <a:srgbClr val="2388A9"/>
                </a:solidFill>
              </a:rPr>
              <a:t>, vykáme-li jedné osobě a </a:t>
            </a:r>
            <a:r>
              <a:rPr lang="cs-CZ" b="1" dirty="0" smtClean="0">
                <a:solidFill>
                  <a:srgbClr val="2388A9"/>
                </a:solidFill>
              </a:rPr>
              <a:t>USTEDES</a:t>
            </a:r>
            <a:r>
              <a:rPr lang="cs-CZ" dirty="0" smtClean="0">
                <a:solidFill>
                  <a:srgbClr val="2388A9"/>
                </a:solidFill>
              </a:rPr>
              <a:t>, vykáme-li více lidem najednou. </a:t>
            </a:r>
          </a:p>
          <a:p>
            <a:endParaRPr lang="cs-CZ" dirty="0" smtClean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2388A9"/>
                </a:solidFill>
              </a:rPr>
              <a:t>Na rozdíl od češtiny vykáme 3. osobou: </a:t>
            </a:r>
            <a:r>
              <a:rPr lang="cs-CZ" b="1" dirty="0" smtClean="0">
                <a:solidFill>
                  <a:srgbClr val="2388A9"/>
                </a:solidFill>
              </a:rPr>
              <a:t>USTED</a:t>
            </a:r>
            <a:r>
              <a:rPr lang="cs-CZ" dirty="0" smtClean="0">
                <a:solidFill>
                  <a:srgbClr val="2388A9"/>
                </a:solidFill>
              </a:rPr>
              <a:t> se pojí se 3. osobou jednotného čísla, </a:t>
            </a:r>
          </a:p>
          <a:p>
            <a:r>
              <a:rPr lang="cs-CZ" dirty="0" smtClean="0">
                <a:solidFill>
                  <a:srgbClr val="2388A9"/>
                </a:solidFill>
              </a:rPr>
              <a:t>      </a:t>
            </a:r>
            <a:r>
              <a:rPr lang="cs-CZ" b="1" dirty="0" smtClean="0">
                <a:solidFill>
                  <a:srgbClr val="2388A9"/>
                </a:solidFill>
              </a:rPr>
              <a:t>USTEDES</a:t>
            </a:r>
            <a:r>
              <a:rPr lang="cs-CZ" dirty="0" smtClean="0">
                <a:solidFill>
                  <a:srgbClr val="2388A9"/>
                </a:solidFill>
              </a:rPr>
              <a:t> se 3. osobou množného čísla. </a:t>
            </a:r>
          </a:p>
          <a:p>
            <a:endParaRPr lang="cs-CZ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2388A9"/>
                </a:solidFill>
              </a:rPr>
              <a:t>Zájmena </a:t>
            </a:r>
            <a:r>
              <a:rPr lang="cs-CZ" b="1" dirty="0" smtClean="0">
                <a:solidFill>
                  <a:srgbClr val="2388A9"/>
                </a:solidFill>
              </a:rPr>
              <a:t>USTED</a:t>
            </a:r>
            <a:r>
              <a:rPr lang="cs-CZ" dirty="0" smtClean="0">
                <a:solidFill>
                  <a:srgbClr val="2388A9"/>
                </a:solidFill>
              </a:rPr>
              <a:t> a </a:t>
            </a:r>
            <a:r>
              <a:rPr lang="cs-CZ" b="1" dirty="0" smtClean="0">
                <a:solidFill>
                  <a:srgbClr val="2388A9"/>
                </a:solidFill>
              </a:rPr>
              <a:t>USTEDES</a:t>
            </a:r>
            <a:r>
              <a:rPr lang="cs-CZ" dirty="0" smtClean="0">
                <a:solidFill>
                  <a:srgbClr val="2388A9"/>
                </a:solidFill>
              </a:rPr>
              <a:t>  se používají častěji než ostatní zájmena (</a:t>
            </a:r>
            <a:r>
              <a:rPr lang="cs-CZ" dirty="0" err="1" smtClean="0">
                <a:solidFill>
                  <a:srgbClr val="2388A9"/>
                </a:solidFill>
              </a:rPr>
              <a:t>yo</a:t>
            </a:r>
            <a:r>
              <a:rPr lang="cs-CZ" dirty="0" smtClean="0">
                <a:solidFill>
                  <a:srgbClr val="2388A9"/>
                </a:solidFill>
              </a:rPr>
              <a:t>, </a:t>
            </a:r>
            <a:r>
              <a:rPr lang="cs-CZ" dirty="0" err="1" smtClean="0">
                <a:solidFill>
                  <a:srgbClr val="2388A9"/>
                </a:solidFill>
              </a:rPr>
              <a:t>tú</a:t>
            </a:r>
            <a:r>
              <a:rPr lang="cs-CZ" dirty="0" smtClean="0">
                <a:solidFill>
                  <a:srgbClr val="2388A9"/>
                </a:solidFill>
              </a:rPr>
              <a:t>…) </a:t>
            </a:r>
            <a:r>
              <a:rPr lang="cs-CZ" smtClean="0">
                <a:solidFill>
                  <a:srgbClr val="2388A9"/>
                </a:solidFill>
              </a:rPr>
              <a:t>s cílem </a:t>
            </a:r>
            <a:r>
              <a:rPr lang="cs-CZ" dirty="0" smtClean="0">
                <a:solidFill>
                  <a:srgbClr val="2388A9"/>
                </a:solidFill>
              </a:rPr>
              <a:t>zdůraznit úctu a vyhnout se nejasnostem (tedy že se jedná o vykání a ne třetí osobu).</a:t>
            </a:r>
            <a:endParaRPr lang="cs-CZ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44015"/>
              </p:ext>
            </p:extLst>
          </p:nvPr>
        </p:nvGraphicFramePr>
        <p:xfrm>
          <a:off x="1898496" y="466301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Tykání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Vykání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2388A9"/>
                          </a:solidFill>
                        </a:rPr>
                        <a:t>Hovoříme k jedné osobě</a:t>
                      </a:r>
                      <a:endParaRPr lang="cs-CZ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¿</a:t>
                      </a:r>
                      <a:r>
                        <a:rPr lang="cs-CZ" sz="1800" i="1" dirty="0" err="1" smtClean="0">
                          <a:solidFill>
                            <a:srgbClr val="2388A9"/>
                          </a:solidFill>
                        </a:rPr>
                        <a:t>Dónde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 </a:t>
                      </a:r>
                      <a:r>
                        <a:rPr lang="cs-CZ" sz="1800" b="1" i="1" dirty="0" err="1" smtClean="0">
                          <a:solidFill>
                            <a:srgbClr val="2388A9"/>
                          </a:solidFill>
                        </a:rPr>
                        <a:t>vives</a:t>
                      </a:r>
                      <a:r>
                        <a:rPr lang="cs-CZ" sz="1800" b="1" i="1" dirty="0" smtClean="0">
                          <a:solidFill>
                            <a:srgbClr val="2388A9"/>
                          </a:solidFill>
                        </a:rPr>
                        <a:t> 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(</a:t>
                      </a:r>
                      <a:r>
                        <a:rPr lang="cs-CZ" sz="1800" i="1" dirty="0" err="1" smtClean="0">
                          <a:solidFill>
                            <a:srgbClr val="2388A9"/>
                          </a:solidFill>
                        </a:rPr>
                        <a:t>tú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)?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¿</a:t>
                      </a:r>
                      <a:r>
                        <a:rPr lang="cs-CZ" sz="1800" i="1" dirty="0" err="1" smtClean="0">
                          <a:solidFill>
                            <a:srgbClr val="2388A9"/>
                          </a:solidFill>
                        </a:rPr>
                        <a:t>Dónde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 </a:t>
                      </a:r>
                      <a:r>
                        <a:rPr lang="cs-CZ" sz="1800" b="1" i="1" dirty="0" err="1" smtClean="0">
                          <a:solidFill>
                            <a:srgbClr val="2388A9"/>
                          </a:solidFill>
                        </a:rPr>
                        <a:t>vive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 </a:t>
                      </a:r>
                      <a:r>
                        <a:rPr lang="cs-CZ" sz="1800" i="1" dirty="0" err="1" smtClean="0">
                          <a:solidFill>
                            <a:srgbClr val="2388A9"/>
                          </a:solidFill>
                        </a:rPr>
                        <a:t>usted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2388A9"/>
                          </a:solidFill>
                        </a:rPr>
                        <a:t>Hovoříme k více lidem</a:t>
                      </a:r>
                      <a:endParaRPr lang="cs-CZ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¿</a:t>
                      </a:r>
                      <a:r>
                        <a:rPr lang="cs-CZ" sz="1800" i="1" dirty="0" err="1" smtClean="0">
                          <a:solidFill>
                            <a:srgbClr val="2388A9"/>
                          </a:solidFill>
                        </a:rPr>
                        <a:t>Dónde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 </a:t>
                      </a:r>
                      <a:r>
                        <a:rPr lang="cs-CZ" sz="1800" b="1" i="1" dirty="0" err="1" smtClean="0">
                          <a:solidFill>
                            <a:srgbClr val="2388A9"/>
                          </a:solidFill>
                        </a:rPr>
                        <a:t>vivís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 (</a:t>
                      </a:r>
                      <a:r>
                        <a:rPr lang="cs-CZ" sz="1800" i="1" dirty="0" err="1" smtClean="0">
                          <a:solidFill>
                            <a:srgbClr val="2388A9"/>
                          </a:solidFill>
                        </a:rPr>
                        <a:t>vosotros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)?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¿</a:t>
                      </a:r>
                      <a:r>
                        <a:rPr lang="cs-CZ" sz="1800" i="1" dirty="0" err="1" smtClean="0">
                          <a:solidFill>
                            <a:srgbClr val="2388A9"/>
                          </a:solidFill>
                        </a:rPr>
                        <a:t>Dónde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 </a:t>
                      </a:r>
                      <a:r>
                        <a:rPr lang="cs-CZ" sz="1800" b="1" i="1" dirty="0" err="1" smtClean="0">
                          <a:solidFill>
                            <a:srgbClr val="2388A9"/>
                          </a:solidFill>
                        </a:rPr>
                        <a:t>viven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 </a:t>
                      </a:r>
                      <a:r>
                        <a:rPr lang="cs-CZ" sz="1800" i="1" dirty="0" err="1" smtClean="0">
                          <a:solidFill>
                            <a:srgbClr val="2388A9"/>
                          </a:solidFill>
                        </a:rPr>
                        <a:t>ustedes</a:t>
                      </a:r>
                      <a:r>
                        <a:rPr lang="cs-CZ" sz="1800" i="1" dirty="0" smtClean="0">
                          <a:solidFill>
                            <a:srgbClr val="2388A9"/>
                          </a:solidFill>
                        </a:rPr>
                        <a:t>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1763" y="1200647"/>
            <a:ext cx="11068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388A9"/>
                </a:solidFill>
              </a:rPr>
              <a:t>Prezentace:</a:t>
            </a:r>
          </a:p>
          <a:p>
            <a:r>
              <a:rPr lang="cs-CZ" dirty="0">
                <a:solidFill>
                  <a:srgbClr val="2388A9"/>
                </a:solidFill>
              </a:rPr>
              <a:t> </a:t>
            </a:r>
          </a:p>
          <a:p>
            <a:pPr lvl="0"/>
            <a:r>
              <a:rPr lang="cs-CZ" dirty="0">
                <a:solidFill>
                  <a:srgbClr val="2388A9"/>
                </a:solidFill>
              </a:rPr>
              <a:t>Cca 15 minut po jednom, dvojice, max. trojice</a:t>
            </a:r>
          </a:p>
          <a:p>
            <a:pPr lvl="0"/>
            <a:r>
              <a:rPr lang="cs-CZ" dirty="0">
                <a:solidFill>
                  <a:srgbClr val="2388A9"/>
                </a:solidFill>
              </a:rPr>
              <a:t>Na </a:t>
            </a:r>
            <a:r>
              <a:rPr lang="cs-CZ" dirty="0" err="1">
                <a:solidFill>
                  <a:srgbClr val="2388A9"/>
                </a:solidFill>
              </a:rPr>
              <a:t>flashce</a:t>
            </a:r>
            <a:r>
              <a:rPr lang="cs-CZ" dirty="0">
                <a:solidFill>
                  <a:srgbClr val="2388A9"/>
                </a:solidFill>
              </a:rPr>
              <a:t>, šablona VŠEM, v příslušných </a:t>
            </a:r>
            <a:r>
              <a:rPr lang="cs-CZ" dirty="0" smtClean="0">
                <a:solidFill>
                  <a:srgbClr val="2388A9"/>
                </a:solidFill>
              </a:rPr>
              <a:t>barvách, </a:t>
            </a:r>
            <a:r>
              <a:rPr lang="cs-CZ" dirty="0">
                <a:solidFill>
                  <a:srgbClr val="2388A9"/>
                </a:solidFill>
              </a:rPr>
              <a:t>fotografie, videa</a:t>
            </a:r>
          </a:p>
          <a:p>
            <a:r>
              <a:rPr lang="cs-CZ" dirty="0">
                <a:solidFill>
                  <a:srgbClr val="2388A9"/>
                </a:solidFill>
              </a:rPr>
              <a:t>Témata:</a:t>
            </a:r>
          </a:p>
          <a:p>
            <a:r>
              <a:rPr lang="cs-CZ" dirty="0">
                <a:solidFill>
                  <a:srgbClr val="2388A9"/>
                </a:solidFill>
              </a:rPr>
              <a:t> </a:t>
            </a:r>
          </a:p>
          <a:p>
            <a:pPr lvl="0"/>
            <a:r>
              <a:rPr lang="cs-CZ" dirty="0">
                <a:solidFill>
                  <a:srgbClr val="2388A9"/>
                </a:solidFill>
              </a:rPr>
              <a:t>Kulturní: 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b="1" dirty="0" smtClean="0">
                <a:solidFill>
                  <a:srgbClr val="2388A9"/>
                </a:solidFill>
              </a:rPr>
              <a:t>- </a:t>
            </a:r>
            <a:r>
              <a:rPr lang="cs-CZ" dirty="0" smtClean="0">
                <a:solidFill>
                  <a:srgbClr val="2388A9"/>
                </a:solidFill>
              </a:rPr>
              <a:t>   </a:t>
            </a:r>
            <a:r>
              <a:rPr lang="cs-CZ" b="1" dirty="0" smtClean="0">
                <a:solidFill>
                  <a:srgbClr val="2388A9"/>
                </a:solidFill>
              </a:rPr>
              <a:t>Gastronomie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(Mexiko, </a:t>
            </a:r>
            <a:r>
              <a:rPr lang="cs-CZ" dirty="0" err="1">
                <a:solidFill>
                  <a:srgbClr val="2388A9"/>
                </a:solidFill>
              </a:rPr>
              <a:t>Perú</a:t>
            </a:r>
            <a:r>
              <a:rPr lang="cs-CZ" dirty="0">
                <a:solidFill>
                  <a:srgbClr val="2388A9"/>
                </a:solidFill>
              </a:rPr>
              <a:t>, Španělsko) – historie (Mexiko - kukuřice</a:t>
            </a:r>
            <a:r>
              <a:rPr lang="cs-CZ" dirty="0" smtClean="0">
                <a:solidFill>
                  <a:srgbClr val="2388A9"/>
                </a:solidFill>
              </a:rPr>
              <a:t>)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-    Hudba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1. </a:t>
            </a:r>
            <a:r>
              <a:rPr lang="cs-CZ" b="1" dirty="0">
                <a:solidFill>
                  <a:srgbClr val="2388A9"/>
                </a:solidFill>
              </a:rPr>
              <a:t>Tradiční</a:t>
            </a:r>
            <a:r>
              <a:rPr lang="cs-CZ" dirty="0">
                <a:solidFill>
                  <a:srgbClr val="2388A9"/>
                </a:solidFill>
              </a:rPr>
              <a:t> (tango, flamenco, </a:t>
            </a:r>
            <a:r>
              <a:rPr lang="cs-CZ" dirty="0" err="1">
                <a:solidFill>
                  <a:srgbClr val="2388A9"/>
                </a:solidFill>
              </a:rPr>
              <a:t>cumbia</a:t>
            </a:r>
            <a:r>
              <a:rPr lang="cs-CZ" dirty="0">
                <a:solidFill>
                  <a:srgbClr val="2388A9"/>
                </a:solidFill>
              </a:rPr>
              <a:t>, </a:t>
            </a:r>
            <a:r>
              <a:rPr lang="cs-CZ" dirty="0" err="1">
                <a:solidFill>
                  <a:srgbClr val="2388A9"/>
                </a:solidFill>
              </a:rPr>
              <a:t>mariachi</a:t>
            </a:r>
            <a:r>
              <a:rPr lang="cs-CZ" dirty="0">
                <a:solidFill>
                  <a:srgbClr val="2388A9"/>
                </a:solidFill>
              </a:rPr>
              <a:t>, salsa…) </a:t>
            </a:r>
          </a:p>
          <a:p>
            <a:pPr lvl="0"/>
            <a:r>
              <a:rPr lang="cs-CZ" dirty="0" smtClean="0">
                <a:solidFill>
                  <a:srgbClr val="2388A9"/>
                </a:solidFill>
              </a:rPr>
              <a:t>		 2. </a:t>
            </a:r>
            <a:r>
              <a:rPr lang="cs-CZ" b="1" dirty="0" smtClean="0">
                <a:solidFill>
                  <a:srgbClr val="2388A9"/>
                </a:solidFill>
              </a:rPr>
              <a:t>Současné </a:t>
            </a:r>
            <a:r>
              <a:rPr lang="cs-CZ" b="1" dirty="0">
                <a:solidFill>
                  <a:srgbClr val="2388A9"/>
                </a:solidFill>
              </a:rPr>
              <a:t>proudy a žánry </a:t>
            </a:r>
            <a:r>
              <a:rPr lang="cs-CZ" dirty="0">
                <a:solidFill>
                  <a:srgbClr val="2388A9"/>
                </a:solidFill>
              </a:rPr>
              <a:t>(</a:t>
            </a:r>
            <a:r>
              <a:rPr lang="cs-CZ" dirty="0" err="1">
                <a:solidFill>
                  <a:srgbClr val="2388A9"/>
                </a:solidFill>
              </a:rPr>
              <a:t>reggaeton</a:t>
            </a:r>
            <a:r>
              <a:rPr lang="cs-CZ" dirty="0">
                <a:solidFill>
                  <a:srgbClr val="2388A9"/>
                </a:solidFill>
              </a:rPr>
              <a:t>, rap, hip hop…) původ, tendence, fúze s jinými žánry </a:t>
            </a:r>
            <a:r>
              <a:rPr lang="cs-CZ" dirty="0" smtClean="0">
                <a:solidFill>
                  <a:srgbClr val="2388A9"/>
                </a:solidFill>
              </a:rPr>
              <a:t>		(</a:t>
            </a:r>
            <a:r>
              <a:rPr lang="cs-CZ" dirty="0" err="1">
                <a:solidFill>
                  <a:srgbClr val="2388A9"/>
                </a:solidFill>
              </a:rPr>
              <a:t>Rosalía</a:t>
            </a:r>
            <a:r>
              <a:rPr lang="cs-CZ" dirty="0">
                <a:solidFill>
                  <a:srgbClr val="2388A9"/>
                </a:solidFill>
              </a:rPr>
              <a:t>, </a:t>
            </a:r>
            <a:r>
              <a:rPr lang="cs-CZ" dirty="0" err="1">
                <a:solidFill>
                  <a:srgbClr val="2388A9"/>
                </a:solidFill>
              </a:rPr>
              <a:t>Cogelones</a:t>
            </a:r>
            <a:r>
              <a:rPr lang="cs-CZ" dirty="0">
                <a:solidFill>
                  <a:srgbClr val="2388A9"/>
                </a:solidFill>
              </a:rPr>
              <a:t>, </a:t>
            </a:r>
            <a:r>
              <a:rPr lang="cs-CZ" dirty="0" err="1">
                <a:solidFill>
                  <a:srgbClr val="2388A9"/>
                </a:solidFill>
              </a:rPr>
              <a:t>Calle</a:t>
            </a:r>
            <a:r>
              <a:rPr lang="cs-CZ" dirty="0">
                <a:solidFill>
                  <a:srgbClr val="2388A9"/>
                </a:solidFill>
              </a:rPr>
              <a:t> 13…) politická angažovanost</a:t>
            </a:r>
            <a:r>
              <a:rPr lang="cs-CZ" dirty="0" smtClean="0">
                <a:solidFill>
                  <a:srgbClr val="2388A9"/>
                </a:solidFill>
              </a:rPr>
              <a:t>…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-   Tanec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(tango, salsa, flamenco) původ, hlavní „hvězdy“, nové tendence (tango </a:t>
            </a:r>
            <a:r>
              <a:rPr lang="cs-CZ" dirty="0" err="1">
                <a:solidFill>
                  <a:srgbClr val="2388A9"/>
                </a:solidFill>
              </a:rPr>
              <a:t>nuevo</a:t>
            </a:r>
            <a:r>
              <a:rPr lang="cs-CZ" dirty="0">
                <a:solidFill>
                  <a:srgbClr val="2388A9"/>
                </a:solidFill>
              </a:rPr>
              <a:t>, </a:t>
            </a:r>
            <a:r>
              <a:rPr lang="cs-CZ" dirty="0" err="1">
                <a:solidFill>
                  <a:srgbClr val="2388A9"/>
                </a:solidFill>
              </a:rPr>
              <a:t>queer</a:t>
            </a:r>
            <a:r>
              <a:rPr lang="cs-CZ" dirty="0">
                <a:solidFill>
                  <a:srgbClr val="2388A9"/>
                </a:solidFill>
              </a:rPr>
              <a:t> tango</a:t>
            </a:r>
            <a:r>
              <a:rPr lang="cs-CZ" dirty="0" smtClean="0">
                <a:solidFill>
                  <a:srgbClr val="2388A9"/>
                </a:solidFill>
              </a:rPr>
              <a:t>)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-    Literatura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(autor, zařadit do období a lit. stylu, specifičnost autora</a:t>
            </a:r>
            <a:r>
              <a:rPr lang="cs-CZ" dirty="0" smtClean="0">
                <a:solidFill>
                  <a:srgbClr val="2388A9"/>
                </a:solidFill>
              </a:rPr>
              <a:t>)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-    Film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(1 režisér</a:t>
            </a:r>
            <a:r>
              <a:rPr lang="cs-CZ" dirty="0" smtClean="0">
                <a:solidFill>
                  <a:srgbClr val="2388A9"/>
                </a:solidFill>
              </a:rPr>
              <a:t>)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-    Malba</a:t>
            </a:r>
            <a:r>
              <a:rPr lang="cs-CZ" b="1" dirty="0">
                <a:solidFill>
                  <a:srgbClr val="2388A9"/>
                </a:solidFill>
              </a:rPr>
              <a:t>, socha, fotografie</a:t>
            </a:r>
            <a:endParaRPr lang="cs-CZ" dirty="0">
              <a:solidFill>
                <a:srgbClr val="2388A9"/>
              </a:solidFill>
            </a:endParaRP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68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520" y="1097280"/>
            <a:ext cx="109807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smtClean="0"/>
              <a:t>	</a:t>
            </a:r>
            <a:r>
              <a:rPr lang="cs-CZ" b="1" dirty="0" smtClean="0">
                <a:solidFill>
                  <a:srgbClr val="2388A9"/>
                </a:solidFill>
              </a:rPr>
              <a:t>-    Mytologie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(</a:t>
            </a:r>
            <a:r>
              <a:rPr lang="cs-CZ" dirty="0" err="1">
                <a:solidFill>
                  <a:srgbClr val="2388A9"/>
                </a:solidFill>
              </a:rPr>
              <a:t>kosmovize</a:t>
            </a:r>
            <a:r>
              <a:rPr lang="cs-CZ" dirty="0">
                <a:solidFill>
                  <a:srgbClr val="2388A9"/>
                </a:solidFill>
              </a:rPr>
              <a:t>, náboženství, </a:t>
            </a:r>
            <a:r>
              <a:rPr lang="cs-CZ" dirty="0" smtClean="0">
                <a:solidFill>
                  <a:srgbClr val="2388A9"/>
                </a:solidFill>
              </a:rPr>
              <a:t>mýty), Aztékové, Mayové, Inkové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-    Památky </a:t>
            </a:r>
            <a:r>
              <a:rPr lang="cs-CZ" b="1" dirty="0">
                <a:solidFill>
                  <a:srgbClr val="2388A9"/>
                </a:solidFill>
              </a:rPr>
              <a:t>původních civilizací </a:t>
            </a:r>
            <a:endParaRPr lang="cs-CZ" dirty="0">
              <a:solidFill>
                <a:srgbClr val="2388A9"/>
              </a:solidFill>
            </a:endParaRPr>
          </a:p>
          <a:p>
            <a:pPr lvl="0"/>
            <a:endParaRPr lang="cs-CZ" dirty="0" smtClean="0">
              <a:solidFill>
                <a:srgbClr val="2388A9"/>
              </a:solidFill>
            </a:endParaRPr>
          </a:p>
          <a:p>
            <a:pPr lvl="0"/>
            <a:r>
              <a:rPr lang="cs-CZ" dirty="0" smtClean="0">
                <a:solidFill>
                  <a:srgbClr val="2388A9"/>
                </a:solidFill>
              </a:rPr>
              <a:t>Politická</a:t>
            </a:r>
            <a:r>
              <a:rPr lang="cs-CZ" dirty="0">
                <a:solidFill>
                  <a:srgbClr val="2388A9"/>
                </a:solidFill>
              </a:rPr>
              <a:t>:    </a:t>
            </a:r>
            <a:r>
              <a:rPr lang="cs-CZ" b="1" dirty="0">
                <a:solidFill>
                  <a:srgbClr val="2388A9"/>
                </a:solidFill>
              </a:rPr>
              <a:t> </a:t>
            </a:r>
            <a:r>
              <a:rPr lang="cs-CZ" b="1" dirty="0" smtClean="0">
                <a:solidFill>
                  <a:srgbClr val="2388A9"/>
                </a:solidFill>
              </a:rPr>
              <a:t>- Revoluce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(Kubánská, Zapatisté…) a jejich dopady do </a:t>
            </a:r>
            <a:r>
              <a:rPr lang="cs-CZ" dirty="0" smtClean="0">
                <a:solidFill>
                  <a:srgbClr val="2388A9"/>
                </a:solidFill>
              </a:rPr>
              <a:t>současnosti</a:t>
            </a:r>
          </a:p>
          <a:p>
            <a:pPr lvl="0"/>
            <a:endParaRPr lang="cs-CZ" dirty="0" smtClean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    - </a:t>
            </a:r>
            <a:r>
              <a:rPr lang="cs-CZ" b="1" dirty="0" err="1" smtClean="0">
                <a:solidFill>
                  <a:srgbClr val="2388A9"/>
                </a:solidFill>
              </a:rPr>
              <a:t>Narcos</a:t>
            </a:r>
            <a:r>
              <a:rPr lang="cs-CZ" b="1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a snahy v boji proti </a:t>
            </a:r>
            <a:r>
              <a:rPr lang="cs-CZ" dirty="0" smtClean="0">
                <a:solidFill>
                  <a:srgbClr val="2388A9"/>
                </a:solidFill>
              </a:rPr>
              <a:t>narkomafii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    - Migrace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>
                <a:solidFill>
                  <a:srgbClr val="2388A9"/>
                </a:solidFill>
              </a:rPr>
              <a:t>a sociální problémy s </a:t>
            </a:r>
            <a:r>
              <a:rPr lang="cs-CZ" dirty="0" smtClean="0">
                <a:solidFill>
                  <a:srgbClr val="2388A9"/>
                </a:solidFill>
              </a:rPr>
              <a:t>ní spojené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b="1" dirty="0" smtClean="0">
                <a:solidFill>
                  <a:srgbClr val="2388A9"/>
                </a:solidFill>
              </a:rPr>
              <a:t>	    - Španělská </a:t>
            </a:r>
            <a:r>
              <a:rPr lang="cs-CZ" b="1" dirty="0" err="1" smtClean="0">
                <a:solidFill>
                  <a:srgbClr val="2388A9"/>
                </a:solidFill>
              </a:rPr>
              <a:t>conquista</a:t>
            </a:r>
            <a:r>
              <a:rPr lang="cs-CZ" b="1" dirty="0" smtClean="0">
                <a:solidFill>
                  <a:srgbClr val="2388A9"/>
                </a:solidFill>
              </a:rPr>
              <a:t> </a:t>
            </a:r>
            <a:r>
              <a:rPr lang="cs-CZ" dirty="0" smtClean="0">
                <a:solidFill>
                  <a:srgbClr val="2388A9"/>
                </a:solidFill>
              </a:rPr>
              <a:t>a sociální a politické problémy z ní plynoucí („</a:t>
            </a:r>
            <a:r>
              <a:rPr lang="cs-CZ" dirty="0" err="1" smtClean="0">
                <a:solidFill>
                  <a:srgbClr val="2388A9"/>
                </a:solidFill>
              </a:rPr>
              <a:t>Konquista</a:t>
            </a:r>
            <a:r>
              <a:rPr lang="cs-CZ" dirty="0" smtClean="0">
                <a:solidFill>
                  <a:srgbClr val="2388A9"/>
                </a:solidFill>
              </a:rPr>
              <a:t> pohledem poražených“)</a:t>
            </a:r>
          </a:p>
          <a:p>
            <a:pPr lvl="0"/>
            <a:endParaRPr lang="cs-CZ" dirty="0">
              <a:solidFill>
                <a:srgbClr val="2388A9"/>
              </a:solidFill>
            </a:endParaRPr>
          </a:p>
          <a:p>
            <a:pPr lvl="0"/>
            <a:r>
              <a:rPr lang="cs-CZ" dirty="0">
                <a:solidFill>
                  <a:srgbClr val="2388A9"/>
                </a:solidFill>
              </a:rPr>
              <a:t>Sociální:       </a:t>
            </a:r>
            <a:r>
              <a:rPr lang="cs-CZ" b="1" dirty="0" smtClean="0">
                <a:solidFill>
                  <a:srgbClr val="2388A9"/>
                </a:solidFill>
              </a:rPr>
              <a:t>-</a:t>
            </a:r>
            <a:r>
              <a:rPr lang="cs-CZ" dirty="0" smtClean="0">
                <a:solidFill>
                  <a:srgbClr val="2388A9"/>
                </a:solidFill>
              </a:rPr>
              <a:t> „</a:t>
            </a:r>
            <a:r>
              <a:rPr lang="cs-CZ" b="1" dirty="0" smtClean="0">
                <a:solidFill>
                  <a:srgbClr val="2388A9"/>
                </a:solidFill>
              </a:rPr>
              <a:t>Původní“ </a:t>
            </a:r>
            <a:r>
              <a:rPr lang="cs-CZ" b="1" dirty="0">
                <a:solidFill>
                  <a:srgbClr val="2388A9"/>
                </a:solidFill>
              </a:rPr>
              <a:t>obyvatelé</a:t>
            </a:r>
            <a:r>
              <a:rPr lang="cs-CZ" dirty="0">
                <a:solidFill>
                  <a:srgbClr val="2388A9"/>
                </a:solidFill>
              </a:rPr>
              <a:t>, jejich </a:t>
            </a:r>
            <a:r>
              <a:rPr lang="cs-CZ" dirty="0" smtClean="0">
                <a:solidFill>
                  <a:srgbClr val="2388A9"/>
                </a:solidFill>
              </a:rPr>
              <a:t>historie, kultura </a:t>
            </a:r>
            <a:r>
              <a:rPr lang="cs-CZ" dirty="0">
                <a:solidFill>
                  <a:srgbClr val="2388A9"/>
                </a:solidFill>
              </a:rPr>
              <a:t>a postavení v současné společnosti (vybrat </a:t>
            </a:r>
            <a:r>
              <a:rPr lang="cs-CZ" dirty="0" smtClean="0">
                <a:solidFill>
                  <a:srgbClr val="2388A9"/>
                </a:solidFill>
              </a:rPr>
              <a:t>zemi </a:t>
            </a:r>
            <a:r>
              <a:rPr lang="cs-CZ" dirty="0">
                <a:solidFill>
                  <a:srgbClr val="2388A9"/>
                </a:solidFill>
              </a:rPr>
              <a:t>a </a:t>
            </a:r>
            <a:r>
              <a:rPr lang="cs-CZ" dirty="0" smtClean="0">
                <a:solidFill>
                  <a:srgbClr val="2388A9"/>
                </a:solidFill>
              </a:rPr>
              <a:t>její 	         etnika</a:t>
            </a:r>
            <a:r>
              <a:rPr lang="cs-CZ" dirty="0">
                <a:solidFill>
                  <a:srgbClr val="2388A9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59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12974" y="2083241"/>
            <a:ext cx="2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" y="930303"/>
            <a:ext cx="10078715" cy="56692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02490" y="5891694"/>
            <a:ext cx="46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2388A9"/>
                </a:solidFill>
              </a:rPr>
              <a:t>Děkuji za pozornost!</a:t>
            </a:r>
            <a:endParaRPr lang="cs-CZ" sz="4000" dirty="0">
              <a:solidFill>
                <a:srgbClr val="2388A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2780" y="6599580"/>
            <a:ext cx="2987325" cy="13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Akademie VŠEM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1195</TotalTime>
  <Words>156</Words>
  <Application>Microsoft Office PowerPoint</Application>
  <PresentationFormat>Širokoúhlá obrazovka</PresentationFormat>
  <Paragraphs>85</Paragraphs>
  <Slides>7</Slides>
  <Notes>2</Notes>
  <HiddenSlides>1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  <vt:variant>
        <vt:lpstr>Vlastní prezentace</vt:lpstr>
      </vt:variant>
      <vt:variant>
        <vt:i4>2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Verdana</vt:lpstr>
      <vt:lpstr>Šablona Akademie VŠEM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Španělský jazyk</vt:lpstr>
      <vt:lpstr>Vlastní prezentace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Bittnerová Lucie</cp:lastModifiedBy>
  <cp:revision>103</cp:revision>
  <dcterms:created xsi:type="dcterms:W3CDTF">2022-09-11T11:29:28Z</dcterms:created>
  <dcterms:modified xsi:type="dcterms:W3CDTF">2023-02-06T09:30:03Z</dcterms:modified>
</cp:coreProperties>
</file>