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8" r:id="rId2"/>
    <p:sldId id="257" r:id="rId3"/>
    <p:sldId id="300" r:id="rId4"/>
    <p:sldId id="301" r:id="rId5"/>
    <p:sldId id="303" r:id="rId6"/>
    <p:sldId id="304" r:id="rId7"/>
    <p:sldId id="302" r:id="rId8"/>
    <p:sldId id="285" r:id="rId9"/>
  </p:sldIdLst>
  <p:sldSz cx="12192000" cy="6858000"/>
  <p:notesSz cx="6858000" cy="9144000"/>
  <p:custShowLst>
    <p:custShow name="Španělský jazyk" id="0">
      <p:sldLst>
        <p:sld r:id="rId2"/>
        <p:sld r:id="rId3"/>
      </p:sldLst>
    </p:custShow>
    <p:custShow name="Vlastní prezentace 1" id="1">
      <p:sldLst>
        <p:sld r:id="rId2"/>
        <p:sld r:id="rId3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FC67-24C1-40A0-9078-5E3265328E8E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2D-0F6F-473E-8170-B56048541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0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310053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234317"/>
            <a:ext cx="9803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	3. lekce: 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</a:rPr>
              <a:t>Zvratná zájmena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	SER – ESTAR – HAY (být)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5998" y="1010578"/>
            <a:ext cx="7450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2388A9"/>
                </a:solidFill>
              </a:rPr>
              <a:t>Zvratná zájmena</a:t>
            </a:r>
            <a:endParaRPr lang="cs-CZ" sz="3200" b="1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2472" y="1302965"/>
            <a:ext cx="103525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2388A9"/>
              </a:solidFill>
            </a:endParaRP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2388A9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ME (</a:t>
            </a:r>
            <a:r>
              <a:rPr lang="cs-CZ" sz="3200" dirty="0" err="1" smtClean="0">
                <a:solidFill>
                  <a:srgbClr val="2388A9"/>
                </a:solidFill>
              </a:rPr>
              <a:t>me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llamo</a:t>
            </a:r>
            <a:r>
              <a:rPr lang="cs-CZ" sz="3200" dirty="0" smtClean="0">
                <a:solidFill>
                  <a:srgbClr val="2388A9"/>
                </a:solidFill>
              </a:rPr>
              <a:t>)			NOS (nos </a:t>
            </a:r>
            <a:r>
              <a:rPr lang="cs-CZ" sz="3200" dirty="0" err="1" smtClean="0">
                <a:solidFill>
                  <a:srgbClr val="2388A9"/>
                </a:solidFill>
              </a:rPr>
              <a:t>llamamos</a:t>
            </a:r>
            <a:r>
              <a:rPr lang="cs-CZ" sz="3200" dirty="0" smtClean="0">
                <a:solidFill>
                  <a:srgbClr val="2388A9"/>
                </a:solidFill>
              </a:rPr>
              <a:t>)	</a:t>
            </a:r>
          </a:p>
          <a:p>
            <a:endParaRPr lang="cs-CZ" sz="3200" dirty="0">
              <a:solidFill>
                <a:srgbClr val="2388A9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TE (</a:t>
            </a:r>
            <a:r>
              <a:rPr lang="cs-CZ" sz="3200" dirty="0" err="1" smtClean="0">
                <a:solidFill>
                  <a:srgbClr val="2388A9"/>
                </a:solidFill>
              </a:rPr>
              <a:t>te</a:t>
            </a:r>
            <a:r>
              <a:rPr lang="cs-CZ" sz="3200" dirty="0" smtClean="0">
                <a:solidFill>
                  <a:srgbClr val="2388A9"/>
                </a:solidFill>
              </a:rPr>
              <a:t> </a:t>
            </a:r>
            <a:r>
              <a:rPr lang="cs-CZ" sz="3200" dirty="0" err="1" smtClean="0">
                <a:solidFill>
                  <a:srgbClr val="2388A9"/>
                </a:solidFill>
              </a:rPr>
              <a:t>llamas</a:t>
            </a:r>
            <a:r>
              <a:rPr lang="cs-CZ" sz="3200" dirty="0" smtClean="0">
                <a:solidFill>
                  <a:srgbClr val="2388A9"/>
                </a:solidFill>
              </a:rPr>
              <a:t>)			OS (os </a:t>
            </a:r>
            <a:r>
              <a:rPr lang="cs-CZ" sz="3200" dirty="0" err="1" smtClean="0">
                <a:solidFill>
                  <a:srgbClr val="2388A9"/>
                </a:solidFill>
              </a:rPr>
              <a:t>llamáis</a:t>
            </a:r>
            <a:r>
              <a:rPr lang="cs-CZ" sz="3200" dirty="0" smtClean="0">
                <a:solidFill>
                  <a:srgbClr val="2388A9"/>
                </a:solidFill>
              </a:rPr>
              <a:t>)</a:t>
            </a:r>
          </a:p>
          <a:p>
            <a:endParaRPr lang="cs-CZ" sz="3200" dirty="0">
              <a:solidFill>
                <a:srgbClr val="2388A9"/>
              </a:solidFill>
            </a:endParaRPr>
          </a:p>
          <a:p>
            <a:r>
              <a:rPr lang="cs-CZ" sz="3200" dirty="0" smtClean="0">
                <a:solidFill>
                  <a:srgbClr val="2388A9"/>
                </a:solidFill>
              </a:rPr>
              <a:t>SE (se </a:t>
            </a:r>
            <a:r>
              <a:rPr lang="cs-CZ" sz="3200" dirty="0" err="1" smtClean="0">
                <a:solidFill>
                  <a:srgbClr val="2388A9"/>
                </a:solidFill>
              </a:rPr>
              <a:t>llama</a:t>
            </a:r>
            <a:r>
              <a:rPr lang="cs-CZ" sz="3200" dirty="0" smtClean="0">
                <a:solidFill>
                  <a:srgbClr val="2388A9"/>
                </a:solidFill>
              </a:rPr>
              <a:t>)			SE (se </a:t>
            </a:r>
            <a:r>
              <a:rPr lang="cs-CZ" sz="3200" dirty="0" err="1" smtClean="0">
                <a:solidFill>
                  <a:srgbClr val="2388A9"/>
                </a:solidFill>
              </a:rPr>
              <a:t>llaman</a:t>
            </a:r>
            <a:r>
              <a:rPr lang="cs-CZ" sz="3200" dirty="0" smtClean="0">
                <a:solidFill>
                  <a:srgbClr val="2388A9"/>
                </a:solidFill>
              </a:rPr>
              <a:t>)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16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85997" y="745357"/>
            <a:ext cx="7450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2388A9"/>
                </a:solidFill>
              </a:rPr>
              <a:t>Zvratná zájmena</a:t>
            </a:r>
            <a:endParaRPr lang="cs-CZ" sz="3200" b="1" dirty="0">
              <a:solidFill>
                <a:srgbClr val="2388A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71268" y="1578634"/>
            <a:ext cx="10550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V infinitivu píšeme zájmeno SE dohromady se slovesem, u osobních tvarů zájmeno stojí odděleně před slovesem.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Pro časování zvratných sloves platí stejná pravidla jako pro slovesa bez zvratného zájmena. Zvratné zájmeno je nutné použít vždy, bez ohledu na to, zda použijeme osobní zájmeno.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i="1" dirty="0">
              <a:solidFill>
                <a:srgbClr val="AAD03A"/>
              </a:solidFill>
            </a:endParaRPr>
          </a:p>
          <a:p>
            <a:r>
              <a:rPr lang="cs-CZ" sz="2400" i="1" dirty="0" smtClean="0">
                <a:solidFill>
                  <a:srgbClr val="AAD03A"/>
                </a:solidFill>
              </a:rPr>
              <a:t>	</a:t>
            </a:r>
            <a:r>
              <a:rPr lang="cs-CZ" sz="2400" i="1" dirty="0" err="1" smtClean="0">
                <a:solidFill>
                  <a:srgbClr val="AAD03A"/>
                </a:solidFill>
              </a:rPr>
              <a:t>Yo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b="1" i="1" dirty="0" err="1" smtClean="0">
                <a:solidFill>
                  <a:srgbClr val="AAD03A"/>
                </a:solidFill>
              </a:rPr>
              <a:t>me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baño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strike="sngStrike" dirty="0" err="1" smtClean="0">
                <a:solidFill>
                  <a:srgbClr val="AAD03A"/>
                </a:solidFill>
              </a:rPr>
              <a:t>me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todos</a:t>
            </a:r>
            <a:r>
              <a:rPr lang="cs-CZ" sz="2400" i="1" dirty="0" smtClean="0">
                <a:solidFill>
                  <a:srgbClr val="AAD03A"/>
                </a:solidFill>
              </a:rPr>
              <a:t> los </a:t>
            </a:r>
            <a:r>
              <a:rPr lang="cs-CZ" sz="2400" i="1" dirty="0" err="1" smtClean="0">
                <a:solidFill>
                  <a:srgbClr val="AAD03A"/>
                </a:solidFill>
              </a:rPr>
              <a:t>días</a:t>
            </a:r>
            <a:r>
              <a:rPr lang="cs-CZ" sz="2400" i="1" dirty="0" smtClean="0">
                <a:solidFill>
                  <a:srgbClr val="AAD03A"/>
                </a:solidFill>
              </a:rPr>
              <a:t>, </a:t>
            </a:r>
            <a:r>
              <a:rPr lang="cs-CZ" sz="2400" i="1" dirty="0">
                <a:solidFill>
                  <a:srgbClr val="AAD03A"/>
                </a:solidFill>
              </a:rPr>
              <a:t>¿</a:t>
            </a:r>
            <a:r>
              <a:rPr lang="cs-CZ" sz="2400" i="1" dirty="0" smtClean="0">
                <a:solidFill>
                  <a:srgbClr val="AAD03A"/>
                </a:solidFill>
              </a:rPr>
              <a:t>y </a:t>
            </a:r>
            <a:r>
              <a:rPr lang="cs-CZ" sz="2400" i="1" dirty="0" err="1" smtClean="0">
                <a:solidFill>
                  <a:srgbClr val="AAD03A"/>
                </a:solidFill>
              </a:rPr>
              <a:t>tú</a:t>
            </a:r>
            <a:r>
              <a:rPr lang="cs-CZ" sz="2400" i="1" dirty="0" smtClean="0">
                <a:solidFill>
                  <a:srgbClr val="AAD03A"/>
                </a:solidFill>
              </a:rPr>
              <a:t>?</a:t>
            </a:r>
          </a:p>
          <a:p>
            <a:endParaRPr lang="cs-CZ" sz="2400" i="1" dirty="0" smtClean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Ne vždy je sloveso zvratné ve španělštině zvratné v češtině a naopak.</a:t>
            </a:r>
          </a:p>
          <a:p>
            <a:endParaRPr lang="cs-CZ" sz="2400" dirty="0" smtClean="0">
              <a:solidFill>
                <a:srgbClr val="2388A9"/>
              </a:solidFill>
            </a:endParaRPr>
          </a:p>
          <a:p>
            <a:r>
              <a:rPr lang="cs-CZ" sz="2400" dirty="0">
                <a:solidFill>
                  <a:srgbClr val="2388A9"/>
                </a:solidFill>
              </a:rPr>
              <a:t>	</a:t>
            </a:r>
            <a:r>
              <a:rPr lang="cs-CZ" sz="2400" i="1" dirty="0" err="1" smtClean="0">
                <a:solidFill>
                  <a:srgbClr val="2388A9"/>
                </a:solidFill>
              </a:rPr>
              <a:t>levantarse</a:t>
            </a:r>
            <a:r>
              <a:rPr lang="cs-CZ" sz="2400" i="1" dirty="0" smtClean="0">
                <a:solidFill>
                  <a:srgbClr val="2388A9"/>
                </a:solidFill>
              </a:rPr>
              <a:t> (vstávat), </a:t>
            </a:r>
            <a:r>
              <a:rPr lang="cs-CZ" sz="2400" i="1" dirty="0" err="1" smtClean="0">
                <a:solidFill>
                  <a:srgbClr val="2388A9"/>
                </a:solidFill>
              </a:rPr>
              <a:t>volver</a:t>
            </a:r>
            <a:r>
              <a:rPr lang="cs-CZ" sz="2400" i="1" dirty="0" smtClean="0">
                <a:solidFill>
                  <a:srgbClr val="2388A9"/>
                </a:solidFill>
              </a:rPr>
              <a:t> (vrátit se)</a:t>
            </a:r>
            <a:endParaRPr lang="cs-CZ" sz="2400" i="1" dirty="0">
              <a:solidFill>
                <a:srgbClr val="2388A9"/>
              </a:solidFill>
            </a:endParaRPr>
          </a:p>
          <a:p>
            <a:endParaRPr lang="cs-CZ" sz="24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46717" y="491705"/>
            <a:ext cx="639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2388A9"/>
                </a:solidFill>
              </a:rPr>
              <a:t>SER – ESTAR – HAY (být)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8302" y="1283515"/>
            <a:ext cx="10015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2388A9"/>
                </a:solidFill>
              </a:rPr>
              <a:t>SER</a:t>
            </a:r>
            <a:r>
              <a:rPr lang="cs-CZ" sz="2000" dirty="0" smtClean="0">
                <a:solidFill>
                  <a:srgbClr val="2388A9"/>
                </a:solidFill>
              </a:rPr>
              <a:t> se používá pro určení identity, původu a trvalých vlastností (viz 1. a 2. lekce), také pro určení povolání, vlasteneckých vztahů nebo hodin.</a:t>
            </a:r>
          </a:p>
          <a:p>
            <a:endParaRPr lang="cs-CZ" sz="2000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ESTAR </a:t>
            </a:r>
            <a:r>
              <a:rPr lang="cs-CZ" sz="2000" dirty="0" smtClean="0">
                <a:solidFill>
                  <a:srgbClr val="2388A9"/>
                </a:solidFill>
              </a:rPr>
              <a:t>slouží k určení polohy, umístění konkrétní osoby, věci nebo místa:</a:t>
            </a:r>
          </a:p>
          <a:p>
            <a:r>
              <a:rPr lang="cs-CZ" sz="2000" dirty="0">
                <a:solidFill>
                  <a:srgbClr val="2388A9"/>
                </a:solidFill>
              </a:rPr>
              <a:t>	</a:t>
            </a:r>
            <a:r>
              <a:rPr lang="cs-CZ" sz="2000" b="1" dirty="0" smtClean="0">
                <a:solidFill>
                  <a:srgbClr val="2388A9"/>
                </a:solidFill>
              </a:rPr>
              <a:t>„co/kdo“ (Rambo) – „je“ (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b="1" dirty="0" smtClean="0">
                <a:solidFill>
                  <a:srgbClr val="2388A9"/>
                </a:solidFill>
              </a:rPr>
              <a:t>) – „kde“ (en el </a:t>
            </a:r>
            <a:r>
              <a:rPr lang="cs-CZ" sz="2000" b="1" dirty="0" err="1" smtClean="0">
                <a:solidFill>
                  <a:srgbClr val="2388A9"/>
                </a:solidFill>
              </a:rPr>
              <a:t>parque</a:t>
            </a:r>
            <a:r>
              <a:rPr lang="cs-CZ" sz="2000" b="1" dirty="0" smtClean="0">
                <a:solidFill>
                  <a:srgbClr val="2388A9"/>
                </a:solidFill>
              </a:rPr>
              <a:t>).</a:t>
            </a:r>
          </a:p>
          <a:p>
            <a:r>
              <a:rPr lang="cs-CZ" sz="2000" dirty="0" smtClean="0">
                <a:solidFill>
                  <a:srgbClr val="2388A9"/>
                </a:solidFill>
              </a:rPr>
              <a:t>Pomocí tohoto slovesa se tedy ptáme, kde (DÓNDE) se něco nachází a odpovídáme na tuto otázku. ESTAR se pojí často s předložkou </a:t>
            </a:r>
            <a:r>
              <a:rPr lang="cs-CZ" sz="2000" b="1" dirty="0" smtClean="0">
                <a:solidFill>
                  <a:srgbClr val="2388A9"/>
                </a:solidFill>
              </a:rPr>
              <a:t>EN</a:t>
            </a:r>
            <a:r>
              <a:rPr lang="cs-CZ" sz="2000" dirty="0" smtClean="0">
                <a:solidFill>
                  <a:srgbClr val="2388A9"/>
                </a:solidFill>
              </a:rPr>
              <a:t> (</a:t>
            </a:r>
            <a:r>
              <a:rPr lang="cs-CZ" sz="2000" i="1" dirty="0" smtClean="0">
                <a:solidFill>
                  <a:srgbClr val="2388A9"/>
                </a:solidFill>
              </a:rPr>
              <a:t>v, na</a:t>
            </a:r>
            <a:r>
              <a:rPr lang="cs-CZ" sz="2000" dirty="0" smtClean="0">
                <a:solidFill>
                  <a:srgbClr val="2388A9"/>
                </a:solidFill>
              </a:rPr>
              <a:t>). Existují vazby slovesa ESTAR s předložkou DE, např. „</a:t>
            </a:r>
            <a:r>
              <a:rPr lang="cs-CZ" sz="2000" dirty="0" err="1" smtClean="0">
                <a:solidFill>
                  <a:srgbClr val="2388A9"/>
                </a:solidFill>
              </a:rPr>
              <a:t>estar</a:t>
            </a:r>
            <a:r>
              <a:rPr lang="cs-CZ" sz="2000" dirty="0" smtClean="0">
                <a:solidFill>
                  <a:srgbClr val="2388A9"/>
                </a:solidFill>
              </a:rPr>
              <a:t> de </a:t>
            </a:r>
            <a:r>
              <a:rPr lang="cs-CZ" sz="2000" dirty="0" err="1" smtClean="0">
                <a:solidFill>
                  <a:srgbClr val="2388A9"/>
                </a:solidFill>
              </a:rPr>
              <a:t>vacaciones</a:t>
            </a:r>
            <a:r>
              <a:rPr lang="cs-CZ" sz="2000" dirty="0" smtClean="0">
                <a:solidFill>
                  <a:srgbClr val="2388A9"/>
                </a:solidFill>
              </a:rPr>
              <a:t>“ (být na prázdninách) nebo „</a:t>
            </a:r>
            <a:r>
              <a:rPr lang="cs-CZ" sz="2000" dirty="0" err="1" smtClean="0">
                <a:solidFill>
                  <a:srgbClr val="2388A9"/>
                </a:solidFill>
              </a:rPr>
              <a:t>estar</a:t>
            </a:r>
            <a:r>
              <a:rPr lang="cs-CZ" sz="2000" dirty="0" smtClean="0">
                <a:solidFill>
                  <a:srgbClr val="2388A9"/>
                </a:solidFill>
              </a:rPr>
              <a:t> de fiesta“ (být na večírku).</a:t>
            </a: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r>
              <a:rPr lang="cs-CZ" sz="2000" dirty="0">
                <a:solidFill>
                  <a:srgbClr val="2388A9"/>
                </a:solidFill>
              </a:rPr>
              <a:t>	</a:t>
            </a:r>
            <a:r>
              <a:rPr lang="cs-CZ" sz="2000" i="1" dirty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¿</a:t>
            </a:r>
            <a:r>
              <a:rPr lang="cs-CZ" sz="2000" u="sng" dirty="0" err="1" smtClean="0">
                <a:solidFill>
                  <a:srgbClr val="2388A9"/>
                </a:solidFill>
              </a:rPr>
              <a:t>Dónde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estás</a:t>
            </a:r>
            <a:r>
              <a:rPr lang="cs-CZ" sz="2000" dirty="0" smtClean="0">
                <a:solidFill>
                  <a:srgbClr val="2388A9"/>
                </a:solidFill>
              </a:rPr>
              <a:t>? – </a:t>
            </a:r>
            <a:r>
              <a:rPr lang="cs-CZ" sz="2000" b="1" dirty="0" err="1" smtClean="0">
                <a:solidFill>
                  <a:srgbClr val="2388A9"/>
                </a:solidFill>
              </a:rPr>
              <a:t>Estoy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u="sng" dirty="0" smtClean="0">
                <a:solidFill>
                  <a:srgbClr val="2388A9"/>
                </a:solidFill>
              </a:rPr>
              <a:t>en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clase</a:t>
            </a:r>
            <a:r>
              <a:rPr lang="cs-CZ" sz="2000" dirty="0" smtClean="0">
                <a:solidFill>
                  <a:srgbClr val="2388A9"/>
                </a:solidFill>
              </a:rPr>
              <a:t>.</a:t>
            </a:r>
          </a:p>
          <a:p>
            <a:r>
              <a:rPr lang="cs-CZ" sz="2000" dirty="0">
                <a:solidFill>
                  <a:srgbClr val="2388A9"/>
                </a:solidFill>
              </a:rPr>
              <a:t>	 ¿</a:t>
            </a:r>
            <a:r>
              <a:rPr lang="cs-CZ" sz="2000" u="sng" dirty="0" err="1">
                <a:solidFill>
                  <a:srgbClr val="2388A9"/>
                </a:solidFill>
              </a:rPr>
              <a:t>Dónde</a:t>
            </a:r>
            <a:r>
              <a:rPr lang="cs-CZ" sz="2000" dirty="0">
                <a:solidFill>
                  <a:srgbClr val="2388A9"/>
                </a:solidFill>
              </a:rPr>
              <a:t> </a:t>
            </a:r>
            <a:r>
              <a:rPr lang="cs-CZ" sz="2000" b="1" strike="sngStrike" dirty="0" smtClean="0">
                <a:solidFill>
                  <a:srgbClr val="2388A9"/>
                </a:solidFill>
              </a:rPr>
              <a:t>es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Barcelona? – Barcelona </a:t>
            </a:r>
            <a:r>
              <a:rPr lang="cs-CZ" sz="2000" b="1" strike="sngStrike" dirty="0" smtClean="0">
                <a:solidFill>
                  <a:srgbClr val="2388A9"/>
                </a:solidFill>
              </a:rPr>
              <a:t>es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u="sng" dirty="0" smtClean="0">
                <a:solidFill>
                  <a:srgbClr val="2388A9"/>
                </a:solidFill>
              </a:rPr>
              <a:t>en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Cataluña</a:t>
            </a:r>
            <a:r>
              <a:rPr lang="cs-CZ" sz="2000" dirty="0" smtClean="0">
                <a:solidFill>
                  <a:srgbClr val="2388A9"/>
                </a:solidFill>
              </a:rPr>
              <a:t>.</a:t>
            </a:r>
          </a:p>
          <a:p>
            <a:r>
              <a:rPr lang="cs-CZ" sz="2000" dirty="0" smtClean="0">
                <a:solidFill>
                  <a:srgbClr val="2388A9"/>
                </a:solidFill>
              </a:rPr>
              <a:t>	Anna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u="sng" dirty="0" smtClean="0">
                <a:solidFill>
                  <a:srgbClr val="2388A9"/>
                </a:solidFill>
              </a:rPr>
              <a:t>de </a:t>
            </a:r>
            <a:r>
              <a:rPr lang="cs-CZ" sz="2000" u="sng" dirty="0" err="1" smtClean="0">
                <a:solidFill>
                  <a:srgbClr val="2388A9"/>
                </a:solidFill>
              </a:rPr>
              <a:t>vacaciones</a:t>
            </a:r>
            <a:r>
              <a:rPr lang="cs-CZ" sz="2000" u="sng" dirty="0" smtClean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noc </a:t>
            </a:r>
            <a:r>
              <a:rPr lang="cs-CZ" sz="2000" dirty="0" err="1" smtClean="0">
                <a:solidFill>
                  <a:srgbClr val="2388A9"/>
                </a:solidFill>
              </a:rPr>
              <a:t>su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tío</a:t>
            </a:r>
            <a:r>
              <a:rPr lang="cs-CZ" sz="2000" dirty="0" smtClean="0">
                <a:solidFill>
                  <a:srgbClr val="2388A9"/>
                </a:solidFill>
              </a:rPr>
              <a:t> y </a:t>
            </a:r>
            <a:r>
              <a:rPr lang="cs-CZ" sz="2000" dirty="0" err="1" smtClean="0">
                <a:solidFill>
                  <a:srgbClr val="2388A9"/>
                </a:solidFill>
              </a:rPr>
              <a:t>sus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primos</a:t>
            </a:r>
            <a:r>
              <a:rPr lang="cs-CZ" sz="2000" dirty="0" smtClean="0">
                <a:solidFill>
                  <a:srgbClr val="2388A9"/>
                </a:solidFill>
              </a:rPr>
              <a:t>.</a:t>
            </a: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HAY</a:t>
            </a:r>
            <a:r>
              <a:rPr lang="cs-CZ" sz="2000" dirty="0" smtClean="0">
                <a:solidFill>
                  <a:srgbClr val="2388A9"/>
                </a:solidFill>
              </a:rPr>
              <a:t> vyjadřuje existenci (viz 2. lekce)</a:t>
            </a:r>
          </a:p>
          <a:p>
            <a:r>
              <a:rPr lang="cs-CZ" sz="2000" dirty="0">
                <a:solidFill>
                  <a:srgbClr val="2388A9"/>
                </a:solidFill>
              </a:rPr>
              <a:t>	</a:t>
            </a:r>
            <a:r>
              <a:rPr lang="cs-CZ" sz="2000" dirty="0" smtClean="0">
                <a:solidFill>
                  <a:srgbClr val="2388A9"/>
                </a:solidFill>
              </a:rPr>
              <a:t>Granada </a:t>
            </a:r>
            <a:r>
              <a:rPr lang="cs-CZ" sz="2000" b="1" dirty="0" smtClean="0">
                <a:solidFill>
                  <a:srgbClr val="2388A9"/>
                </a:solidFill>
              </a:rPr>
              <a:t>es</a:t>
            </a:r>
            <a:r>
              <a:rPr lang="cs-CZ" sz="2000" dirty="0" smtClean="0">
                <a:solidFill>
                  <a:srgbClr val="2388A9"/>
                </a:solidFill>
              </a:rPr>
              <a:t> una </a:t>
            </a:r>
            <a:r>
              <a:rPr lang="cs-CZ" sz="2000" dirty="0" err="1" smtClean="0">
                <a:solidFill>
                  <a:srgbClr val="2388A9"/>
                </a:solidFill>
              </a:rPr>
              <a:t>ciudad</a:t>
            </a:r>
            <a:r>
              <a:rPr lang="cs-CZ" sz="2000" dirty="0" smtClean="0">
                <a:solidFill>
                  <a:srgbClr val="2388A9"/>
                </a:solidFill>
              </a:rPr>
              <a:t>.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2388A9"/>
                </a:solidFill>
              </a:rPr>
              <a:t> en </a:t>
            </a:r>
            <a:r>
              <a:rPr lang="cs-CZ" sz="2000" dirty="0" err="1" smtClean="0">
                <a:solidFill>
                  <a:srgbClr val="2388A9"/>
                </a:solidFill>
              </a:rPr>
              <a:t>Andalucía</a:t>
            </a:r>
            <a:r>
              <a:rPr lang="cs-CZ" sz="2000" dirty="0" smtClean="0">
                <a:solidFill>
                  <a:srgbClr val="2388A9"/>
                </a:solidFill>
              </a:rPr>
              <a:t>. </a:t>
            </a:r>
            <a:r>
              <a:rPr lang="cs-CZ" sz="2000" b="1" dirty="0" smtClean="0">
                <a:solidFill>
                  <a:srgbClr val="2388A9"/>
                </a:solidFill>
              </a:rPr>
              <a:t>Es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muy</a:t>
            </a:r>
            <a:r>
              <a:rPr lang="cs-CZ" sz="2000" dirty="0" smtClean="0">
                <a:solidFill>
                  <a:srgbClr val="2388A9"/>
                </a:solidFill>
              </a:rPr>
              <a:t> bonita y </a:t>
            </a:r>
            <a:r>
              <a:rPr lang="cs-CZ" sz="2000" b="1" dirty="0" err="1" smtClean="0">
                <a:solidFill>
                  <a:srgbClr val="2388A9"/>
                </a:solidFill>
              </a:rPr>
              <a:t>hay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muchos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dirty="0" err="1" smtClean="0">
                <a:solidFill>
                  <a:srgbClr val="2388A9"/>
                </a:solidFill>
              </a:rPr>
              <a:t>monumentos</a:t>
            </a:r>
            <a:r>
              <a:rPr lang="cs-CZ" sz="2000" dirty="0" smtClean="0">
                <a:solidFill>
                  <a:srgbClr val="2388A9"/>
                </a:solidFill>
              </a:rPr>
              <a:t>.</a:t>
            </a:r>
          </a:p>
          <a:p>
            <a:endParaRPr lang="cs-CZ" sz="20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11215" y="1777042"/>
            <a:ext cx="9765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388A9"/>
                </a:solidFill>
              </a:rPr>
              <a:t>a</a:t>
            </a:r>
            <a:r>
              <a:rPr lang="cs-CZ" sz="2400" dirty="0" smtClean="0">
                <a:solidFill>
                  <a:srgbClr val="2388A9"/>
                </a:solidFill>
              </a:rPr>
              <a:t> + e	          </a:t>
            </a:r>
            <a:r>
              <a:rPr lang="cs-CZ" sz="2400" b="1" dirty="0" smtClean="0">
                <a:solidFill>
                  <a:srgbClr val="2388A9"/>
                </a:solidFill>
              </a:rPr>
              <a:t>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388A9"/>
                </a:solidFill>
              </a:rPr>
              <a:t>d</a:t>
            </a:r>
            <a:r>
              <a:rPr lang="cs-CZ" sz="2400" dirty="0" smtClean="0">
                <a:solidFill>
                  <a:srgbClr val="2388A9"/>
                </a:solidFill>
              </a:rPr>
              <a:t>e + el	</a:t>
            </a:r>
            <a:r>
              <a:rPr lang="cs-CZ" sz="2400" b="1" dirty="0" smtClean="0">
                <a:solidFill>
                  <a:srgbClr val="2388A9"/>
                </a:solidFill>
              </a:rPr>
              <a:t>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2388A9"/>
                </a:solidFill>
              </a:rPr>
              <a:t>b</a:t>
            </a:r>
            <a:r>
              <a:rPr lang="cs-CZ" sz="2400" dirty="0" err="1" smtClean="0">
                <a:solidFill>
                  <a:srgbClr val="2388A9"/>
                </a:solidFill>
              </a:rPr>
              <a:t>ueno</a:t>
            </a:r>
            <a:r>
              <a:rPr lang="cs-CZ" sz="2400" dirty="0" smtClean="0">
                <a:solidFill>
                  <a:srgbClr val="2388A9"/>
                </a:solidFill>
              </a:rPr>
              <a:t> / </a:t>
            </a:r>
            <a:r>
              <a:rPr lang="cs-CZ" sz="2400" dirty="0" err="1" smtClean="0">
                <a:solidFill>
                  <a:srgbClr val="2388A9"/>
                </a:solidFill>
              </a:rPr>
              <a:t>malo</a:t>
            </a:r>
            <a:r>
              <a:rPr lang="cs-CZ" sz="2400" dirty="0" smtClean="0">
                <a:solidFill>
                  <a:srgbClr val="2388A9"/>
                </a:solidFill>
              </a:rPr>
              <a:t> + </a:t>
            </a:r>
            <a:r>
              <a:rPr lang="cs-CZ" sz="2400" dirty="0" err="1" smtClean="0">
                <a:solidFill>
                  <a:srgbClr val="2388A9"/>
                </a:solidFill>
              </a:rPr>
              <a:t>podst</a:t>
            </a:r>
            <a:r>
              <a:rPr lang="cs-CZ" sz="2400" dirty="0" smtClean="0">
                <a:solidFill>
                  <a:srgbClr val="2388A9"/>
                </a:solidFill>
              </a:rPr>
              <a:t>. </a:t>
            </a:r>
            <a:r>
              <a:rPr lang="cs-CZ" sz="2400" dirty="0" err="1" smtClean="0">
                <a:solidFill>
                  <a:srgbClr val="2388A9"/>
                </a:solidFill>
              </a:rPr>
              <a:t>jm</a:t>
            </a:r>
            <a:r>
              <a:rPr lang="cs-CZ" sz="2400" dirty="0" smtClean="0">
                <a:solidFill>
                  <a:srgbClr val="2388A9"/>
                </a:solidFill>
              </a:rPr>
              <a:t>. mužského. r.	    </a:t>
            </a:r>
            <a:r>
              <a:rPr lang="cs-CZ" sz="2400" b="1" dirty="0" err="1">
                <a:solidFill>
                  <a:srgbClr val="2388A9"/>
                </a:solidFill>
              </a:rPr>
              <a:t>b</a:t>
            </a:r>
            <a:r>
              <a:rPr lang="cs-CZ" sz="2400" b="1" dirty="0" err="1" smtClean="0">
                <a:solidFill>
                  <a:srgbClr val="2388A9"/>
                </a:solidFill>
              </a:rPr>
              <a:t>uen</a:t>
            </a:r>
            <a:r>
              <a:rPr lang="cs-CZ" sz="2400" dirty="0" smtClean="0">
                <a:solidFill>
                  <a:srgbClr val="2388A9"/>
                </a:solidFill>
              </a:rPr>
              <a:t> / </a:t>
            </a:r>
            <a:r>
              <a:rPr lang="cs-CZ" sz="2400" b="1" dirty="0" err="1" smtClean="0">
                <a:solidFill>
                  <a:srgbClr val="2388A9"/>
                </a:solidFill>
              </a:rPr>
              <a:t>mal</a:t>
            </a:r>
            <a:r>
              <a:rPr lang="cs-CZ" sz="2400" dirty="0" smtClean="0">
                <a:solidFill>
                  <a:srgbClr val="2388A9"/>
                </a:solidFill>
              </a:rPr>
              <a:t> </a:t>
            </a:r>
            <a:endParaRPr lang="cs-CZ" sz="2400" dirty="0">
              <a:solidFill>
                <a:srgbClr val="2388A9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32647" y="2034231"/>
            <a:ext cx="483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587923" y="2751826"/>
            <a:ext cx="5175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521570" y="4218317"/>
            <a:ext cx="5348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3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33182" y="1157681"/>
            <a:ext cx="100416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2388A9"/>
                </a:solidFill>
              </a:rPr>
              <a:t>v</a:t>
            </a:r>
            <a:r>
              <a:rPr lang="cs-CZ" sz="2400" dirty="0" err="1" smtClean="0">
                <a:solidFill>
                  <a:srgbClr val="2388A9"/>
                </a:solidFill>
              </a:rPr>
              <a:t>iaje</a:t>
            </a:r>
            <a:r>
              <a:rPr lang="cs-CZ" sz="2400" dirty="0" smtClean="0">
                <a:solidFill>
                  <a:srgbClr val="2388A9"/>
                </a:solidFill>
              </a:rPr>
              <a:t> – cesta</a:t>
            </a:r>
          </a:p>
          <a:p>
            <a:r>
              <a:rPr lang="cs-CZ" sz="2400" dirty="0">
                <a:solidFill>
                  <a:srgbClr val="2388A9"/>
                </a:solidFill>
              </a:rPr>
              <a:t>a</a:t>
            </a:r>
            <a:r>
              <a:rPr lang="cs-CZ" sz="2400" dirty="0" smtClean="0">
                <a:solidFill>
                  <a:srgbClr val="2388A9"/>
                </a:solidFill>
              </a:rPr>
              <a:t> </a:t>
            </a:r>
            <a:r>
              <a:rPr lang="cs-CZ" sz="2400" dirty="0" err="1" smtClean="0">
                <a:solidFill>
                  <a:srgbClr val="2388A9"/>
                </a:solidFill>
              </a:rPr>
              <a:t>veces</a:t>
            </a:r>
            <a:r>
              <a:rPr lang="cs-CZ" sz="2400" dirty="0" smtClean="0">
                <a:solidFill>
                  <a:srgbClr val="2388A9"/>
                </a:solidFill>
              </a:rPr>
              <a:t> – občas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d</a:t>
            </a:r>
            <a:r>
              <a:rPr lang="cs-CZ" sz="2400" dirty="0" err="1" smtClean="0">
                <a:solidFill>
                  <a:srgbClr val="2388A9"/>
                </a:solidFill>
              </a:rPr>
              <a:t>urante</a:t>
            </a:r>
            <a:r>
              <a:rPr lang="cs-CZ" sz="2400" dirty="0" smtClean="0">
                <a:solidFill>
                  <a:srgbClr val="2388A9"/>
                </a:solidFill>
              </a:rPr>
              <a:t> – během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iempre</a:t>
            </a:r>
            <a:r>
              <a:rPr lang="cs-CZ" sz="2400" dirty="0" smtClean="0">
                <a:solidFill>
                  <a:srgbClr val="2388A9"/>
                </a:solidFill>
              </a:rPr>
              <a:t> – vždycky</a:t>
            </a:r>
          </a:p>
          <a:p>
            <a:r>
              <a:rPr lang="cs-CZ" sz="2400" dirty="0">
                <a:solidFill>
                  <a:srgbClr val="2388A9"/>
                </a:solidFill>
              </a:rPr>
              <a:t>b</a:t>
            </a:r>
            <a:r>
              <a:rPr lang="cs-CZ" sz="2400" dirty="0" smtClean="0">
                <a:solidFill>
                  <a:srgbClr val="2388A9"/>
                </a:solidFill>
              </a:rPr>
              <a:t>onito – hezký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m</a:t>
            </a:r>
            <a:r>
              <a:rPr lang="cs-CZ" sz="2400" dirty="0" err="1" smtClean="0">
                <a:solidFill>
                  <a:srgbClr val="2388A9"/>
                </a:solidFill>
              </a:rPr>
              <a:t>uy</a:t>
            </a:r>
            <a:r>
              <a:rPr lang="cs-CZ" sz="2400" dirty="0" smtClean="0">
                <a:solidFill>
                  <a:srgbClr val="2388A9"/>
                </a:solidFill>
              </a:rPr>
              <a:t> – velmi</a:t>
            </a:r>
          </a:p>
          <a:p>
            <a:r>
              <a:rPr lang="cs-CZ" sz="2400" dirty="0">
                <a:solidFill>
                  <a:srgbClr val="2388A9"/>
                </a:solidFill>
              </a:rPr>
              <a:t>c</a:t>
            </a:r>
            <a:r>
              <a:rPr lang="cs-CZ" sz="2400" dirty="0" smtClean="0">
                <a:solidFill>
                  <a:srgbClr val="2388A9"/>
                </a:solidFill>
              </a:rPr>
              <a:t>osa – věc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c</a:t>
            </a:r>
            <a:r>
              <a:rPr lang="cs-CZ" sz="2400" dirty="0" err="1" smtClean="0">
                <a:solidFill>
                  <a:srgbClr val="2388A9"/>
                </a:solidFill>
              </a:rPr>
              <a:t>anción</a:t>
            </a:r>
            <a:r>
              <a:rPr lang="cs-CZ" sz="2400" dirty="0" smtClean="0">
                <a:solidFill>
                  <a:srgbClr val="2388A9"/>
                </a:solidFill>
              </a:rPr>
              <a:t> – píseň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p</a:t>
            </a:r>
            <a:r>
              <a:rPr lang="cs-CZ" sz="2400" dirty="0" err="1" smtClean="0">
                <a:solidFill>
                  <a:srgbClr val="2388A9"/>
                </a:solidFill>
              </a:rPr>
              <a:t>elícula</a:t>
            </a:r>
            <a:r>
              <a:rPr lang="cs-CZ" sz="2400" dirty="0" smtClean="0">
                <a:solidFill>
                  <a:srgbClr val="2388A9"/>
                </a:solidFill>
              </a:rPr>
              <a:t> – film</a:t>
            </a:r>
          </a:p>
          <a:p>
            <a:r>
              <a:rPr lang="cs-CZ" sz="2400" dirty="0" err="1" smtClean="0">
                <a:solidFill>
                  <a:srgbClr val="2388A9"/>
                </a:solidFill>
              </a:rPr>
              <a:t>comprar</a:t>
            </a:r>
            <a:r>
              <a:rPr lang="cs-CZ" sz="2400" dirty="0" smtClean="0">
                <a:solidFill>
                  <a:srgbClr val="2388A9"/>
                </a:solidFill>
              </a:rPr>
              <a:t> – nakupovat</a:t>
            </a:r>
          </a:p>
          <a:p>
            <a:r>
              <a:rPr lang="cs-CZ" sz="2400" dirty="0" err="1">
                <a:solidFill>
                  <a:srgbClr val="2388A9"/>
                </a:solidFill>
              </a:rPr>
              <a:t>b</a:t>
            </a:r>
            <a:r>
              <a:rPr lang="cs-CZ" sz="2400" dirty="0" err="1" smtClean="0">
                <a:solidFill>
                  <a:srgbClr val="2388A9"/>
                </a:solidFill>
              </a:rPr>
              <a:t>aňarse</a:t>
            </a:r>
            <a:r>
              <a:rPr lang="cs-CZ" sz="2400" dirty="0" smtClean="0">
                <a:solidFill>
                  <a:srgbClr val="2388A9"/>
                </a:solidFill>
              </a:rPr>
              <a:t> – koupat se</a:t>
            </a:r>
          </a:p>
          <a:p>
            <a:endParaRPr lang="cs-CZ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4752</TotalTime>
  <Words>163</Words>
  <Application>Microsoft Office PowerPoint</Application>
  <PresentationFormat>Širokoúhlá obrazovka</PresentationFormat>
  <Paragraphs>64</Paragraphs>
  <Slides>8</Slides>
  <Notes>2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  <vt:variant>
        <vt:lpstr>Vlastní prezentace</vt:lpstr>
      </vt:variant>
      <vt:variant>
        <vt:i4>2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Španělský jazyk</vt:lpstr>
      <vt:lpstr>Vlastní prezentace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Bittnerová Lucie</cp:lastModifiedBy>
  <cp:revision>138</cp:revision>
  <dcterms:created xsi:type="dcterms:W3CDTF">2022-09-11T11:29:28Z</dcterms:created>
  <dcterms:modified xsi:type="dcterms:W3CDTF">2023-01-19T11:18:20Z</dcterms:modified>
</cp:coreProperties>
</file>