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9926625" cy="6797675"/>
  <p:embeddedFontLst>
    <p:embeddedFont>
      <p:font typeface="Roboto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g9wQcve4aa1RpgDoLOBfTdWvFy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2"/>
            <a:ext cx="4301544" cy="3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2797" y="2"/>
            <a:ext cx="4301544" cy="3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456612"/>
            <a:ext cx="4301544" cy="341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8c3dfa57a_0_9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58c3dfa57a_0_9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171f6b191_0_52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5171f6b191_0_52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f26ce4a2b_0_21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ff26ce4a2b_0_21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f26ce4a2b_0_7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ff26ce4a2b_0_7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5210a450d_0_2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55210a450d_0_2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8c3dfa57a_0_2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58c3dfa57a_0_2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57ec51b9d_0_3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557ec51b9d_0_3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171f6b191_0_40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5171f6b191_0_40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hyperlink" Target="https://www.instagram.com/reel/CivUDVhjJqn/?igshid=YmMyMTA2M2Y=" TargetMode="External"/><Relationship Id="rId7" Type="http://schemas.openxmlformats.org/officeDocument/2006/relationships/image" Target="../media/image16.png"/><Relationship Id="rId8" Type="http://schemas.openxmlformats.org/officeDocument/2006/relationships/hyperlink" Target="https://lnns.co/JhIPVew1xs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hyperlink" Target="https://www.neurokouc.cz/post/jak-ovlivnit-pame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hyperlink" Target="https://en.wikipedia.org/wiki/History_of_mathematics" TargetMode="External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782673" y="1741319"/>
            <a:ext cx="59012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ORIENTACE</a:t>
            </a:r>
            <a:endParaRPr b="1" sz="6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1" r="84757" t="15463"/>
          <a:stretch/>
        </p:blipFill>
        <p:spPr>
          <a:xfrm>
            <a:off x="3782673" y="2022108"/>
            <a:ext cx="4084541" cy="442741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 rot="5400000">
            <a:off x="6754184" y="2891745"/>
            <a:ext cx="24575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5400000">
            <a:off x="6089634" y="3894465"/>
            <a:ext cx="40944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 VŠEM</a:t>
            </a:r>
            <a:endParaRPr b="1" sz="6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6921" y="312414"/>
            <a:ext cx="3624080" cy="708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8c3dfa57a_0_9"/>
          <p:cNvSpPr/>
          <p:nvPr/>
        </p:nvSpPr>
        <p:spPr>
          <a:xfrm>
            <a:off x="0" y="913600"/>
            <a:ext cx="121920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Pokročilé početní operace se zlomky, pravidla násobení, sčítání, dělení a závorek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g158c3dfa57a_0_9"/>
          <p:cNvPicPr preferRelativeResize="0"/>
          <p:nvPr/>
        </p:nvPicPr>
        <p:blipFill rotWithShape="1">
          <a:blip r:embed="rId3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58c3dfa57a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000" y="2544325"/>
            <a:ext cx="6303576" cy="30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b="-383" l="-733" r="106" t="15038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-59816" y="-31750"/>
            <a:ext cx="12309128" cy="6974811"/>
          </a:xfrm>
          <a:prstGeom prst="rect">
            <a:avLst/>
          </a:prstGeom>
          <a:solidFill>
            <a:schemeClr val="dk1">
              <a:alpha val="37647"/>
            </a:schemeClr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 b="0" l="1" r="84757" t="15463"/>
          <a:stretch/>
        </p:blipFill>
        <p:spPr>
          <a:xfrm>
            <a:off x="3679369" y="2534139"/>
            <a:ext cx="1469834" cy="1593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4992337" y="2680808"/>
            <a:ext cx="448127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DĚKUJEME ZA POZORNOST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15171f6b191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642" y="1076529"/>
            <a:ext cx="998881" cy="99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5171f6b191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8105" y="1024966"/>
            <a:ext cx="641423" cy="79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5171f6b191_0_52"/>
          <p:cNvPicPr preferRelativeResize="0"/>
          <p:nvPr/>
        </p:nvPicPr>
        <p:blipFill rotWithShape="1">
          <a:blip r:embed="rId5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5171f6b191_0_52"/>
          <p:cNvSpPr/>
          <p:nvPr/>
        </p:nvSpPr>
        <p:spPr>
          <a:xfrm>
            <a:off x="25" y="293225"/>
            <a:ext cx="12192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 se učit a proč je důležité chybovat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15171f6b191_0_52"/>
          <p:cNvSpPr txBox="1"/>
          <p:nvPr/>
        </p:nvSpPr>
        <p:spPr>
          <a:xfrm>
            <a:off x="3033750" y="1477950"/>
            <a:ext cx="612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>
                <a:solidFill>
                  <a:schemeClr val="dk1"/>
                </a:solidFill>
              </a:rPr>
              <a:t> </a:t>
            </a:r>
            <a:r>
              <a:rPr lang="cs-CZ" sz="11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https://www.instagram.com/reel/CivUDVhjJqn/?igshid=YmMyMTA2M2Y=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15171f6b191_0_52"/>
          <p:cNvPicPr preferRelativeResize="0"/>
          <p:nvPr/>
        </p:nvPicPr>
        <p:blipFill rotWithShape="1">
          <a:blip r:embed="rId7">
            <a:alphaModFix/>
          </a:blip>
          <a:srcRect b="6005" l="27031" r="8205" t="16300"/>
          <a:stretch/>
        </p:blipFill>
        <p:spPr>
          <a:xfrm>
            <a:off x="3377975" y="1935125"/>
            <a:ext cx="5436101" cy="366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5171f6b191_0_52"/>
          <p:cNvSpPr txBox="1"/>
          <p:nvPr/>
        </p:nvSpPr>
        <p:spPr>
          <a:xfrm>
            <a:off x="3033750" y="5706550"/>
            <a:ext cx="74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Část mého životního příběhu v podcastu Tomáše Nezmeškala </a:t>
            </a:r>
            <a:r>
              <a:rPr lang="cs-CZ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https://lnns.co/JhIPVew1xsg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ff26ce4a2b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642" y="1076529"/>
            <a:ext cx="998881" cy="99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ff26ce4a2b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8105" y="1024966"/>
            <a:ext cx="641423" cy="79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ff26ce4a2b_0_21"/>
          <p:cNvPicPr preferRelativeResize="0"/>
          <p:nvPr/>
        </p:nvPicPr>
        <p:blipFill rotWithShape="1">
          <a:blip r:embed="rId5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ff26ce4a2b_0_21"/>
          <p:cNvSpPr/>
          <p:nvPr/>
        </p:nvSpPr>
        <p:spPr>
          <a:xfrm>
            <a:off x="25" y="293225"/>
            <a:ext cx="12192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 se učit a proč je důležité chybovat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gff26ce4a2b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3784" y="2142439"/>
            <a:ext cx="4640225" cy="31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ff26ce4a2b_0_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074" y="2075400"/>
            <a:ext cx="5080351" cy="31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ff26ce4a2b_0_21"/>
          <p:cNvSpPr txBox="1"/>
          <p:nvPr/>
        </p:nvSpPr>
        <p:spPr>
          <a:xfrm>
            <a:off x="3033775" y="5730975"/>
            <a:ext cx="61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https://www.neurokouc.cz/post/jak-ovlivnit-pamet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f26ce4a2b_0_7"/>
          <p:cNvSpPr/>
          <p:nvPr/>
        </p:nvSpPr>
        <p:spPr>
          <a:xfrm>
            <a:off x="3328000" y="1942875"/>
            <a:ext cx="7974900" cy="4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Opakování a sjednocení úrovně znalostí.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Slovní úlohy - jejich pochopení zápis a vypracování.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Trojčlenka, zlomky a procenta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Výroková logika (nejen základ pro programování)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Množiny, podmnožiny a pod.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Matematické operace, co má kdy přednost.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Přirozená, celá, racionální a reálná čísla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Desítková, binární, hexadecimální a další soustavy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Různé druhy zápisů čísel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→"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gff26ce4a2b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642" y="1076529"/>
            <a:ext cx="998881" cy="99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ff26ce4a2b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8105" y="1024966"/>
            <a:ext cx="641423" cy="79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ff26ce4a2b_0_7"/>
          <p:cNvPicPr preferRelativeResize="0"/>
          <p:nvPr/>
        </p:nvPicPr>
        <p:blipFill rotWithShape="1">
          <a:blip r:embed="rId5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ff26ce4a2b_0_7"/>
          <p:cNvSpPr/>
          <p:nvPr/>
        </p:nvSpPr>
        <p:spPr>
          <a:xfrm>
            <a:off x="25" y="293225"/>
            <a:ext cx="12192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Cíle hodiny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gff26ce4a2b_0_7"/>
          <p:cNvSpPr txBox="1"/>
          <p:nvPr/>
        </p:nvSpPr>
        <p:spPr>
          <a:xfrm>
            <a:off x="3104700" y="5592725"/>
            <a:ext cx="612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zdroj:</a:t>
            </a:r>
            <a:r>
              <a:rPr lang="cs-CZ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https://en.wikipedia.org/wiki/History_of_mathematics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ff26ce4a2b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227795"/>
            <a:ext cx="3175601" cy="2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/>
          <p:nvPr/>
        </p:nvSpPr>
        <p:spPr>
          <a:xfrm>
            <a:off x="25" y="293225"/>
            <a:ext cx="121920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Číselné obory- opakování, trojčlenka, 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přímá &amp; nepřímá úměra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475" y="2112900"/>
            <a:ext cx="2814075" cy="28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8950" y="1736525"/>
            <a:ext cx="7453614" cy="496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5210a450d_0_2"/>
          <p:cNvSpPr/>
          <p:nvPr/>
        </p:nvSpPr>
        <p:spPr>
          <a:xfrm>
            <a:off x="0" y="254375"/>
            <a:ext cx="121920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Slovní úlohy - kontrola a diskuze nad domácím úkolem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g155210a450d_0_2"/>
          <p:cNvPicPr preferRelativeResize="0"/>
          <p:nvPr/>
        </p:nvPicPr>
        <p:blipFill rotWithShape="1">
          <a:blip r:embed="rId3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8c3dfa57a_0_2"/>
          <p:cNvSpPr/>
          <p:nvPr/>
        </p:nvSpPr>
        <p:spPr>
          <a:xfrm>
            <a:off x="0" y="254375"/>
            <a:ext cx="121920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Slovní úlohy na probíranou látku.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g158c3dfa57a_0_2"/>
          <p:cNvPicPr preferRelativeResize="0"/>
          <p:nvPr/>
        </p:nvPicPr>
        <p:blipFill rotWithShape="1">
          <a:blip r:embed="rId3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58c3dfa57a_0_2"/>
          <p:cNvSpPr txBox="1"/>
          <p:nvPr/>
        </p:nvSpPr>
        <p:spPr>
          <a:xfrm>
            <a:off x="978200" y="2105225"/>
            <a:ext cx="10196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50">
                <a:solidFill>
                  <a:srgbClr val="0F141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30 hudebníků přehraje symfonii za 45 minut a 20 vteřin. Za jak dlouho ji přehraje 42 hudebníků?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58c3dfa57a_0_2"/>
          <p:cNvSpPr txBox="1"/>
          <p:nvPr/>
        </p:nvSpPr>
        <p:spPr>
          <a:xfrm>
            <a:off x="1307775" y="2923950"/>
            <a:ext cx="8878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Firma hledá projektového manažera chce ušetřit, důležitý je poměr cena/výkon/kvalita. Juniorní PM si účtuje 1000 kč/h a na zakázce bude pracovat 40 hodin týdně, celý měsíc. Jeho seniorní kolega si účtuje 3000kč/h a na zakázce bude pracovat 10h týdně, celkově 40 hodin na projekt.</a:t>
            </a:r>
            <a:br>
              <a:rPr lang="cs-CZ">
                <a:latin typeface="Calibri"/>
                <a:ea typeface="Calibri"/>
                <a:cs typeface="Calibri"/>
                <a:sym typeface="Calibri"/>
              </a:rPr>
            </a:br>
            <a:br>
              <a:rPr lang="cs-CZ">
                <a:latin typeface="Calibri"/>
                <a:ea typeface="Calibri"/>
                <a:cs typeface="Calibri"/>
                <a:sym typeface="Calibri"/>
              </a:rPr>
            </a:br>
            <a:r>
              <a:rPr lang="cs-CZ">
                <a:latin typeface="Calibri"/>
                <a:ea typeface="Calibri"/>
                <a:cs typeface="Calibri"/>
                <a:sym typeface="Calibri"/>
              </a:rPr>
              <a:t>Mladší kolega stojí o zakázku a tak sníží cenu své práce o 1/4 a potom ještě o 15% z nové částky.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Jaká je finální hodinová sazba za kterou junior bude pracovat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Junior má mizernou exekutivu takže nakonec stráví na projektu o 20% času více a celková kvalita odvedené práce je na úrovni ⅔ seniora.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Kdo z těch dvou dostane zakázku?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57ec51b9d_0_3"/>
          <p:cNvSpPr/>
          <p:nvPr/>
        </p:nvSpPr>
        <p:spPr>
          <a:xfrm>
            <a:off x="0" y="254375"/>
            <a:ext cx="121920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Slovní úlohy na probíranou látku.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1557ec51b9d_0_3"/>
          <p:cNvPicPr preferRelativeResize="0"/>
          <p:nvPr/>
        </p:nvPicPr>
        <p:blipFill rotWithShape="1">
          <a:blip r:embed="rId3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557ec51b9d_0_3"/>
          <p:cNvSpPr txBox="1"/>
          <p:nvPr/>
        </p:nvSpPr>
        <p:spPr>
          <a:xfrm>
            <a:off x="1307775" y="1496025"/>
            <a:ext cx="8878200" cy="30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50">
                <a:solidFill>
                  <a:srgbClr val="0F141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Ceny stavebních prací meziročně v srpnu vzrostly o 13,4 %, ceny materiálů o 19,1 %. Firmy i lidé přestávají stavět, na trhu panuje obrovská nejistota. I toto jsou důsledky nečinnosti vlády.</a:t>
            </a:r>
            <a:endParaRPr sz="1750">
              <a:solidFill>
                <a:srgbClr val="0F141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0F141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50">
                <a:solidFill>
                  <a:srgbClr val="0F141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Dohledejte na internetu původní ceny, spočítejte absolutní hodnotu o kolik vzrostla cena materiálu a práce dle zadání a kolik je nová cena.</a:t>
            </a:r>
            <a:endParaRPr sz="1750">
              <a:solidFill>
                <a:srgbClr val="0F141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0F141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50">
                <a:solidFill>
                  <a:srgbClr val="0F141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kolik se meziročně průměrně zvedla cena staveb v případě že materiál a stavební práce jsou v koncové ceně zastoupeny v poměru 50:50</a:t>
            </a:r>
            <a:endParaRPr sz="1750">
              <a:solidFill>
                <a:srgbClr val="0F141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557ec51b9d_0_3"/>
          <p:cNvSpPr txBox="1"/>
          <p:nvPr/>
        </p:nvSpPr>
        <p:spPr>
          <a:xfrm>
            <a:off x="1372725" y="4400400"/>
            <a:ext cx="8813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Jeden malíř vymaluje pokoj za 4 hodiny, Dva malíři za 2 hodiny. Urči grafem jak dlouho budou pokoj malovat 3  a 4 malíři.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V případě že pokoj bude malovat 5 a více  malířů efektivita pro 5. a další bude jen 50% Spočítej pro 6 malířů s vynesením na graf.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171f6b191_0_40"/>
          <p:cNvSpPr/>
          <p:nvPr/>
        </p:nvSpPr>
        <p:spPr>
          <a:xfrm>
            <a:off x="2444848" y="1945675"/>
            <a:ext cx="7302300" cy="4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Opakování a sjednocení úrovně znalostí.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Slovní úlohy - jejich pochopení zápis a vypracování.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Trojčlenka, zlomky a procenta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Výroková logika (nejen základ pro programování)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Množiny, podmnožiny a pod.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Matematické operace, co má kdy přednost.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Přirozená, celá, racionální a reálná čísla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Desítková, binární, hexadecimální a další soustavy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Různé druhy zápisů čísel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g15171f6b191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642" y="1076529"/>
            <a:ext cx="998881" cy="99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5171f6b191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8105" y="1024966"/>
            <a:ext cx="641423" cy="79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5171f6b191_0_40"/>
          <p:cNvPicPr preferRelativeResize="0"/>
          <p:nvPr/>
        </p:nvPicPr>
        <p:blipFill rotWithShape="1">
          <a:blip r:embed="rId5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5171f6b191_0_40"/>
          <p:cNvSpPr/>
          <p:nvPr/>
        </p:nvSpPr>
        <p:spPr>
          <a:xfrm>
            <a:off x="25" y="293225"/>
            <a:ext cx="12192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Důležité pro vaše studium a vaše uplatnění na trhu práce.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g15171f6b191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84873" y="3866322"/>
            <a:ext cx="2140053" cy="2766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5171f6b191_0_40"/>
          <p:cNvSpPr txBox="1"/>
          <p:nvPr/>
        </p:nvSpPr>
        <p:spPr>
          <a:xfrm>
            <a:off x="3033775" y="1169600"/>
            <a:ext cx="612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pololetí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2019-01-06T15:12:34Z</dcterms:created>
  <dc:creator>Uživatel systému Windows</dc:creator>
</cp:coreProperties>
</file>