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74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FF"/>
    <a:srgbClr val="0066FF"/>
    <a:srgbClr val="FD2BDF"/>
    <a:srgbClr val="EF5F47"/>
    <a:srgbClr val="FF7C80"/>
    <a:srgbClr val="3366FF"/>
    <a:srgbClr val="483FF7"/>
    <a:srgbClr val="5820F4"/>
    <a:srgbClr val="37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79" y="1400176"/>
            <a:ext cx="4105019" cy="34224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68154" y="1400176"/>
            <a:ext cx="41907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MATEMATIKY    –    </a:t>
            </a:r>
            <a:r>
              <a:rPr lang="cs-CZ" sz="2000" b="1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EXPONENCIÁLNÍ  TVAR  ČÍSLA</a:t>
            </a:r>
            <a:endParaRPr lang="en-US" sz="17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31D883E7-5AC4-B6B9-4B2C-9781B94EFC6C}"/>
                  </a:ext>
                </a:extLst>
              </p:cNvPr>
              <p:cNvSpPr txBox="1"/>
              <p:nvPr/>
            </p:nvSpPr>
            <p:spPr>
              <a:xfrm>
                <a:off x="742950" y="123825"/>
                <a:ext cx="10896600" cy="646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cs-CZ" sz="1600" b="1" u="sng" dirty="0">
                  <a:solidFill>
                    <a:srgbClr val="C00000"/>
                  </a:solidFill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4000" b="1" u="sng" dirty="0">
                    <a:solidFill>
                      <a:srgbClr val="C00000"/>
                    </a:solidFill>
                    <a:ea typeface="Arial" panose="020B0604020202020204" pitchFamily="34" charset="0"/>
                  </a:rPr>
                  <a:t>Odčítání  čísel  v  exponenciálním  tvaru </a:t>
                </a:r>
              </a:p>
              <a:p>
                <a:pPr>
                  <a:lnSpc>
                    <a:spcPct val="150000"/>
                  </a:lnSpc>
                </a:pPr>
                <a:endParaRPr lang="cs-CZ" sz="1200" b="1" u="sng" dirty="0">
                  <a:solidFill>
                    <a:srgbClr val="C00000"/>
                  </a:solidFill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7,69 ·10</a:t>
                </a:r>
                <a:r>
                  <a:rPr lang="cs-CZ" sz="3600" b="1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-5</a:t>
                </a:r>
                <a14:m>
                  <m:oMath xmlns:m="http://schemas.openxmlformats.org/officeDocument/2006/math">
                    <m:r>
                      <a:rPr lang="cs-CZ" sz="3200" b="1" i="0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3,5 ·10</a:t>
                </a:r>
                <a:r>
                  <a:rPr lang="cs-CZ" sz="3600" b="1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-6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6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(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7,69 </a:t>
                </a:r>
                <a14:m>
                  <m:oMath xmlns:m="http://schemas.openxmlformats.org/officeDocument/2006/math">
                    <m:r>
                      <a:rPr lang="cs-CZ" sz="3200" b="1" i="0" dirty="0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0,35</a:t>
                </a:r>
                <a:r>
                  <a:rPr lang="cs-CZ" sz="36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·10</a:t>
                </a:r>
                <a:r>
                  <a:rPr lang="cs-CZ" sz="3600" b="1" baseline="300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-5  </a:t>
                </a:r>
                <a:r>
                  <a:rPr lang="cs-CZ" sz="32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2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7,34·10</a:t>
                </a:r>
                <a:r>
                  <a:rPr lang="cs-CZ" sz="3600" b="1" baseline="300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-5</a:t>
                </a:r>
                <a:endParaRPr lang="cs-CZ" sz="36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cs-CZ" sz="1600" b="1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8,76 ·10</a:t>
                </a:r>
                <a:r>
                  <a:rPr lang="cs-CZ" sz="3600" b="1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cs-CZ" sz="32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4,18 ·10</a:t>
                </a:r>
                <a:r>
                  <a:rPr lang="cs-CZ" sz="3600" b="1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12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36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(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8,76 </a:t>
                </a:r>
                <a14:m>
                  <m:oMath xmlns:m="http://schemas.openxmlformats.org/officeDocument/2006/math">
                    <m:r>
                      <a:rPr lang="cs-CZ" sz="3200" b="1" dirty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sz="3200" b="1" i="0" dirty="0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0,418</a:t>
                </a:r>
                <a:r>
                  <a:rPr lang="cs-CZ" sz="36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·10</a:t>
                </a:r>
                <a:r>
                  <a:rPr lang="cs-CZ" sz="3600" b="1" baseline="300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13 </a:t>
                </a:r>
                <a:r>
                  <a:rPr lang="cs-CZ" sz="32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</a:pP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											</a:t>
                </a:r>
                <a:r>
                  <a:rPr lang="cs-CZ" sz="3200" dirty="0">
                    <a:solidFill>
                      <a:srgbClr val="CC33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200" b="1" dirty="0">
                    <a:solidFill>
                      <a:srgbClr val="CC33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3600" b="1" dirty="0">
                    <a:solidFill>
                      <a:srgbClr val="CC33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8,342 ·10</a:t>
                </a:r>
                <a:r>
                  <a:rPr lang="cs-CZ" sz="3600" b="1" baseline="30000" dirty="0">
                    <a:solidFill>
                      <a:srgbClr val="CC33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13  </a:t>
                </a:r>
                <a:r>
                  <a:rPr lang="cs-CZ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2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6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8,34·10</a:t>
                </a:r>
                <a:r>
                  <a:rPr lang="cs-CZ" sz="3600" b="1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13</a:t>
                </a:r>
              </a:p>
              <a:p>
                <a:pPr>
                  <a:lnSpc>
                    <a:spcPct val="150000"/>
                  </a:lnSpc>
                </a:pPr>
                <a:endParaRPr lang="cs-CZ" sz="16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3,49 ·10</a:t>
                </a:r>
                <a:r>
                  <a:rPr lang="cs-CZ" sz="3600" b="1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cs-CZ" sz="32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6,13 ·10</a:t>
                </a:r>
                <a:r>
                  <a:rPr lang="cs-CZ" sz="3600" b="1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9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6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(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0,349 - 6,13</a:t>
                </a:r>
                <a:r>
                  <a:rPr lang="cs-CZ" sz="36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 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·10</a:t>
                </a:r>
                <a:r>
                  <a:rPr lang="cs-CZ" sz="3600" b="1" baseline="300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9  </a:t>
                </a:r>
                <a:r>
                  <a:rPr lang="cs-CZ" sz="32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cs-CZ" sz="32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									   =  –</a:t>
                </a:r>
                <a:r>
                  <a:rPr lang="cs-CZ" sz="3600" b="1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5,781 ·10</a:t>
                </a:r>
                <a:r>
                  <a:rPr lang="cs-CZ" sz="3600" b="1" baseline="30000" dirty="0">
                    <a:solidFill>
                      <a:srgbClr val="CC339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9 </a:t>
                </a:r>
                <a:r>
                  <a:rPr lang="cs-CZ" sz="3600" b="1" baseline="30000" dirty="0">
                    <a:solidFill>
                      <a:srgbClr val="CC33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3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–</a:t>
                </a:r>
                <a:r>
                  <a:rPr lang="cs-CZ" sz="3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5,78·10</a:t>
                </a:r>
                <a:r>
                  <a:rPr lang="cs-CZ" sz="3600" b="1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9</a:t>
                </a:r>
                <a:r>
                  <a:rPr lang="cs-CZ" sz="3600" b="1" baseline="30000" dirty="0">
                    <a:solidFill>
                      <a:srgbClr val="FF00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cs-CZ" sz="3600" b="1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31D883E7-5AC4-B6B9-4B2C-9781B94E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23825"/>
                <a:ext cx="10896600" cy="6466194"/>
              </a:xfrm>
              <a:prstGeom prst="rect">
                <a:avLst/>
              </a:prstGeom>
              <a:blipFill>
                <a:blip r:embed="rId2"/>
                <a:stretch>
                  <a:fillRect l="-2015" r="-392" b="-23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09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7700"/>
          </a:xfrm>
        </p:spPr>
        <p:txBody>
          <a:bodyPr>
            <a:normAutofit fontScale="90000"/>
          </a:bodyPr>
          <a:lstStyle/>
          <a:p>
            <a:r>
              <a:rPr lang="cs-CZ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0352" y="1362075"/>
            <a:ext cx="9875520" cy="497282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cs-C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1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1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1</a:t>
            </a:r>
          </a:p>
          <a:p>
            <a:pPr marL="45720" indent="0">
              <a:buNone/>
            </a:pPr>
            <a:r>
              <a:rPr lang="cs-CZ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  </a:t>
            </a: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Exponenciální tvar čísla  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02,03 /87 ;  13,14 /90 </a:t>
            </a:r>
          </a:p>
          <a:p>
            <a:pPr marL="45720" indent="0">
              <a:buNone/>
            </a:pPr>
            <a:r>
              <a:rPr lang="cs-CZ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  </a:t>
            </a: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Částečné odmocnění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03, 04 /90 ; 10, 11a/93 ; 12a,b /94 </a:t>
            </a:r>
            <a:endParaRPr lang="cs-CZ" sz="1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♦♦♦   Mocniny s racionálním exponentem. Odmocniny</a:t>
            </a:r>
            <a:endParaRPr lang="cs-CZ" sz="1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  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13 - 15 /83 ; 17a,b,c /85</a:t>
            </a:r>
          </a:p>
          <a:p>
            <a:pPr marL="45720" indent="0">
              <a:buNone/>
            </a:pPr>
            <a:r>
              <a:rPr lang="cs-CZ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  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a-d /88 ; 11 a-c /89 ; 12a /90 </a:t>
            </a:r>
          </a:p>
          <a:p>
            <a:pPr marL="45720" indent="0">
              <a:buNone/>
            </a:pPr>
            <a:r>
              <a:rPr lang="cs-CZ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   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cs-CZ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a,c,d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+ 07 </a:t>
            </a:r>
            <a:r>
              <a:rPr lang="cs-CZ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/96 ; 08a /97</a:t>
            </a:r>
            <a:endParaRPr lang="cs-CZ" sz="1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www.umimematiku.cz/</a:t>
            </a:r>
            <a:r>
              <a:rPr lang="cs-CZ" sz="11200" dirty="0">
                <a:solidFill>
                  <a:srgbClr val="C00000"/>
                </a:solidFill>
              </a:rPr>
              <a:t>cviceni</a:t>
            </a:r>
            <a:r>
              <a:rPr lang="cs-CZ" sz="8000" dirty="0">
                <a:solidFill>
                  <a:srgbClr val="C00000"/>
                </a:solidFill>
              </a:rPr>
              <a:t>   </a:t>
            </a:r>
            <a:endParaRPr lang="en-US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A1E356-6CEA-D5AD-F01C-FDF349B5345B}"/>
              </a:ext>
            </a:extLst>
          </p:cNvPr>
          <p:cNvSpPr txBox="1"/>
          <p:nvPr/>
        </p:nvSpPr>
        <p:spPr>
          <a:xfrm>
            <a:off x="1057275" y="238125"/>
            <a:ext cx="1019175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sz="1600" b="1" dirty="0">
              <a:solidFill>
                <a:srgbClr val="C0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4400" b="1" dirty="0">
                <a:solidFill>
                  <a:srgbClr val="C00000"/>
                </a:solidFill>
              </a:rPr>
              <a:t>Částečné  odmocnění</a:t>
            </a:r>
            <a:endParaRPr lang="cs-CZ" sz="4400" b="1" i="0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C07CFF2-A1A6-52D9-C022-5193BE285B02}"/>
                  </a:ext>
                </a:extLst>
              </p:cNvPr>
              <p:cNvSpPr txBox="1"/>
              <p:nvPr/>
            </p:nvSpPr>
            <p:spPr>
              <a:xfrm>
                <a:off x="1057275" y="1114176"/>
                <a:ext cx="10077450" cy="577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/>
                <a:r>
                  <a:rPr lang="cs-CZ" sz="3600" dirty="0">
                    <a:solidFill>
                      <a:srgbClr val="0000FF"/>
                    </a:solidFill>
                  </a:rPr>
                  <a:t>P</a:t>
                </a:r>
                <a:r>
                  <a:rPr lang="cs-CZ" sz="3600" b="0" i="0" dirty="0">
                    <a:solidFill>
                      <a:srgbClr val="0000FF"/>
                    </a:solidFill>
                    <a:effectLst/>
                  </a:rPr>
                  <a:t>ro odmocninu  z  </a:t>
                </a:r>
                <a:r>
                  <a:rPr lang="cs-CZ" sz="3600" b="1" i="0" dirty="0">
                    <a:solidFill>
                      <a:srgbClr val="0000FF"/>
                    </a:solidFill>
                    <a:effectLst/>
                  </a:rPr>
                  <a:t>nezáporného</a:t>
                </a:r>
                <a:r>
                  <a:rPr lang="cs-CZ" sz="3600" b="0" i="0" dirty="0">
                    <a:solidFill>
                      <a:srgbClr val="0000FF"/>
                    </a:solidFill>
                    <a:effectLst/>
                  </a:rPr>
                  <a:t> reálného čísla platí :</a:t>
                </a:r>
              </a:p>
              <a:p>
                <a:pPr algn="l" fontAlgn="base"/>
                <a:r>
                  <a:rPr lang="cs-CZ" sz="3600" dirty="0">
                    <a:solidFill>
                      <a:srgbClr val="0000FF"/>
                    </a:solidFill>
                  </a:rPr>
                  <a:t>	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sSup>
                          <m:sSupPr>
                            <m:ctrlPr>
                              <a:rPr lang="cs-CZ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4400" b="0" i="0" dirty="0">
                    <a:solidFill>
                      <a:srgbClr val="0000FF"/>
                    </a:solidFill>
                    <a:effectLst/>
                  </a:rPr>
                  <a:t>  </a:t>
                </a:r>
                <a:r>
                  <a:rPr lang="cs-CZ" sz="3600" b="0" i="0" dirty="0">
                    <a:solidFill>
                      <a:srgbClr val="0000FF"/>
                    </a:solidFill>
                    <a:effectLst/>
                  </a:rPr>
                  <a:t>=</a:t>
                </a:r>
                <a:r>
                  <a:rPr lang="cs-CZ" sz="4400" b="0" i="0" dirty="0">
                    <a:solidFill>
                      <a:srgbClr val="0000FF"/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r>
                      <a:rPr lang="cs-CZ" sz="4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44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endParaRPr lang="cs-CZ" sz="4400" b="1" dirty="0">
                  <a:solidFill>
                    <a:srgbClr val="0000FF"/>
                  </a:solidFill>
                  <a:effectLst/>
                </a:endParaRPr>
              </a:p>
              <a:p>
                <a:pPr algn="l" fontAlgn="base"/>
                <a:r>
                  <a:rPr lang="cs-CZ" sz="3600" dirty="0">
                    <a:solidFill>
                      <a:srgbClr val="0000FF"/>
                    </a:solidFill>
                  </a:rPr>
                  <a:t>Naprostá většina  hodnot odmocnin  v množině reálných čísel  jsou  čísla </a:t>
                </a:r>
                <a:r>
                  <a:rPr lang="cs-CZ" sz="3600" b="1" dirty="0">
                    <a:solidFill>
                      <a:srgbClr val="0000FF"/>
                    </a:solidFill>
                  </a:rPr>
                  <a:t>iracionální </a:t>
                </a:r>
                <a:r>
                  <a:rPr lang="cs-CZ" sz="3600" dirty="0">
                    <a:solidFill>
                      <a:srgbClr val="0000FF"/>
                    </a:solidFill>
                  </a:rPr>
                  <a:t>.</a:t>
                </a:r>
              </a:p>
              <a:p>
                <a:pPr algn="l" fontAlgn="base"/>
                <a:endParaRPr lang="cs-CZ" sz="800" dirty="0">
                  <a:solidFill>
                    <a:srgbClr val="0000FF"/>
                  </a:solidFill>
                </a:endParaRPr>
              </a:p>
              <a:p>
                <a:pPr fontAlgn="base"/>
                <a:r>
                  <a:rPr lang="cs-CZ" sz="3600" dirty="0">
                    <a:solidFill>
                      <a:srgbClr val="0000FF"/>
                    </a:solidFill>
                  </a:rPr>
                  <a:t>Pokud se nejedná  o odmocniny přirozených čísel , pak pro každá  dvě nezáporná reálná čísla </a:t>
                </a:r>
                <a14:m>
                  <m:oMath xmlns:m="http://schemas.openxmlformats.org/officeDocument/2006/math">
                    <m:r>
                      <a:rPr lang="cs-CZ" sz="36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cs-CZ" sz="3600" dirty="0">
                    <a:solidFill>
                      <a:srgbClr val="0000FF"/>
                    </a:solidFill>
                    <a:effectLst/>
                  </a:rPr>
                  <a:t>,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3600" dirty="0">
                    <a:solidFill>
                      <a:srgbClr val="0000FF"/>
                    </a:solidFill>
                  </a:rPr>
                  <a:t>platí :</a:t>
                </a:r>
              </a:p>
              <a:p>
                <a:pPr fontAlgn="base"/>
                <a:endParaRPr lang="cs-CZ" sz="800" b="1" dirty="0">
                  <a:solidFill>
                    <a:srgbClr val="0000FF"/>
                  </a:solidFill>
                </a:endParaRPr>
              </a:p>
              <a:p>
                <a:pPr fontAlgn="base"/>
                <a:r>
                  <a:rPr lang="cs-CZ" sz="3600" b="1" dirty="0">
                    <a:solidFill>
                      <a:srgbClr val="0000FF"/>
                    </a:solidFill>
                    <a:effectLst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36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</m:rad>
                  </m:oMath>
                </a14:m>
                <a:r>
                  <a:rPr lang="cs-CZ" sz="3600" b="1" dirty="0">
                    <a:solidFill>
                      <a:srgbClr val="0000FF"/>
                    </a:solidFill>
                    <a:effectLst/>
                  </a:rPr>
                  <a:t>  </a:t>
                </a:r>
                <a:r>
                  <a:rPr lang="cs-CZ" sz="3600" dirty="0">
                    <a:solidFill>
                      <a:srgbClr val="0000FF"/>
                    </a:solidFill>
                  </a:rPr>
                  <a:t>=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r>
                          <a:rPr lang="cs-CZ" sz="36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rad>
                    <m:r>
                      <a:rPr lang="cs-CZ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cs-CZ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r>
                          <a:rPr lang="cs-CZ" sz="36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</m:rad>
                    <m:r>
                      <a:rPr lang="cs-CZ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600" dirty="0">
                    <a:solidFill>
                      <a:srgbClr val="0000FF"/>
                    </a:solidFill>
                    <a:effectLst/>
                  </a:rPr>
                  <a:t>     ,	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0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f>
                          <m:f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𝐚</m:t>
                            </m:r>
                          </m:num>
                          <m:den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𝐛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3600" b="1" dirty="0">
                    <a:solidFill>
                      <a:srgbClr val="0000FF"/>
                    </a:solidFill>
                    <a:effectLst/>
                  </a:rPr>
                  <a:t>  </a:t>
                </a:r>
                <a:r>
                  <a:rPr lang="cs-CZ" sz="3600" b="1" dirty="0">
                    <a:solidFill>
                      <a:srgbClr val="0000FF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cs-CZ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deg>
                          <m:e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cs-CZ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deg>
                          <m:e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4400" b="1" dirty="0">
                    <a:solidFill>
                      <a:srgbClr val="0000FF"/>
                    </a:solidFill>
                    <a:effectLst/>
                  </a:rPr>
                  <a:t> </a:t>
                </a:r>
                <a:r>
                  <a:rPr lang="cs-CZ" sz="3600" dirty="0">
                    <a:solidFill>
                      <a:srgbClr val="0000FF"/>
                    </a:solidFill>
                    <a:effectLst/>
                  </a:rPr>
                  <a:t>  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cs-CZ" sz="3000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0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cs-CZ" sz="3000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0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3000" dirty="0">
                    <a:solidFill>
                      <a:srgbClr val="0000FF"/>
                    </a:solidFill>
                    <a:effectLst/>
                  </a:rPr>
                  <a:t>  </a:t>
                </a:r>
              </a:p>
              <a:p>
                <a:pPr fontAlgn="base"/>
                <a:r>
                  <a:rPr lang="cs-CZ" sz="3600" b="1" dirty="0">
                    <a:solidFill>
                      <a:srgbClr val="0000FF"/>
                    </a:solidFill>
                    <a:effectLst/>
                  </a:rPr>
                  <a:t>    </a:t>
                </a:r>
                <a14:m>
                  <m:oMath xmlns:m="http://schemas.openxmlformats.org/officeDocument/2006/math">
                    <m:r>
                      <a:rPr lang="cs-CZ" sz="3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cs-CZ" sz="3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cs-CZ" sz="36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rad>
                    <m:r>
                      <a:rPr lang="cs-CZ" sz="36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600" b="0" i="0" dirty="0">
                    <a:solidFill>
                      <a:srgbClr val="0000FF"/>
                    </a:solidFill>
                    <a:effectLst/>
                  </a:rPr>
                  <a:t>  =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36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sSup>
                          <m:sSupPr>
                            <m:ctrlPr>
                              <a:rPr lang="cs-CZ" sz="3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6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36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  <m: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6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</m:rad>
                  </m:oMath>
                </a14:m>
                <a:endParaRPr lang="cs-CZ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C07CFF2-A1A6-52D9-C022-5193BE28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1114176"/>
                <a:ext cx="10077450" cy="5771324"/>
              </a:xfrm>
              <a:prstGeom prst="rect">
                <a:avLst/>
              </a:prstGeom>
              <a:blipFill>
                <a:blip r:embed="rId2"/>
                <a:stretch>
                  <a:fillRect l="-1814" t="-1690" r="-1572" b="-20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62190E1-0440-BBCD-CBEB-EE4A5C811233}"/>
                  </a:ext>
                </a:extLst>
              </p:cNvPr>
              <p:cNvSpPr txBox="1"/>
              <p:nvPr/>
            </p:nvSpPr>
            <p:spPr>
              <a:xfrm>
                <a:off x="1009649" y="190501"/>
                <a:ext cx="10534649" cy="6755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3200" b="1" i="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Částečné odmocnění  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66FF"/>
                    </a:solidFill>
                    <a:latin typeface="Arial" panose="020B0604020202020204" pitchFamily="34" charset="0"/>
                  </a:rPr>
                  <a:t>-   </a:t>
                </a:r>
                <a:r>
                  <a:rPr lang="cs-CZ" sz="3200" dirty="0">
                    <a:solidFill>
                      <a:srgbClr val="0000FF"/>
                    </a:solidFill>
                  </a:rPr>
                  <a:t>k</a:t>
                </a:r>
                <a:r>
                  <a:rPr lang="cs-CZ" sz="3200" b="0" i="0" dirty="0">
                    <a:solidFill>
                      <a:srgbClr val="0000FF"/>
                    </a:solidFill>
                    <a:effectLst/>
                  </a:rPr>
                  <a:t>e zjednodušování odmocnin se využívá jeden z předcházejících vzorců .   </a:t>
                </a:r>
                <a:r>
                  <a:rPr lang="cs-CZ" sz="3200" b="0" i="0" dirty="0">
                    <a:solidFill>
                      <a:srgbClr val="0066FF"/>
                    </a:solidFill>
                    <a:effectLst/>
                  </a:rPr>
                  <a:t>		  </a:t>
                </a:r>
                <a:r>
                  <a:rPr lang="cs-CZ" sz="3200" b="0" i="0" u="dbl" dirty="0">
                    <a:solidFill>
                      <a:srgbClr val="0066FF"/>
                    </a:solidFill>
                    <a:effectLst/>
                  </a:rPr>
                  <a:t>Př. :</a:t>
                </a:r>
              </a:p>
              <a:p>
                <a:endParaRPr lang="cs-CZ" sz="1200" b="1" i="1" dirty="0">
                  <a:solidFill>
                    <a:srgbClr val="0000FF"/>
                  </a:solidFill>
                  <a:effectLst/>
                  <a:latin typeface="Cambria Math" panose="02040503050406030204" pitchFamily="18" charset="0"/>
                </a:endParaRPr>
              </a:p>
              <a:p>
                <a:r>
                  <a:rPr lang="cs-CZ" sz="3200" b="1" dirty="0">
                    <a:solidFill>
                      <a:srgbClr val="0000FF"/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</a:t>
                </a:r>
                <a:r>
                  <a:rPr lang="cs-CZ" sz="3200" b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cs-CZ" sz="32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1" strike="noStrike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3200" b="1" i="0" strike="noStrike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14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r>
                  <a:rPr lang="cs-CZ" sz="14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r>
                  <a:rPr lang="cs-CZ" sz="3200" b="1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cs-CZ" sz="32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0" u="none" strike="noStrike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sz="3200" b="1" i="0" u="none" strike="noStrike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endParaRPr lang="cs-CZ" sz="1600" b="0" i="0" u="none" strike="noStrike" dirty="0"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cs-CZ" sz="3200" b="1" dirty="0">
                    <a:solidFill>
                      <a:srgbClr val="0000FF"/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rad>
                  </m:oMath>
                </a14:m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cs-CZ" sz="32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0" u="none" strike="noStrike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cs-CZ" sz="3200" b="1" i="0" u="none" strike="noStrike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</a:p>
              <a:p>
                <a:endParaRPr lang="cs-CZ" sz="16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r>
                  <a:rPr lang="cs-CZ" sz="3200" b="1" dirty="0">
                    <a:solidFill>
                      <a:srgbClr val="0000FF"/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</m:rad>
                  </m:oMath>
                </a14:m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cs-CZ" sz="32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0" u="none" strike="noStrike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sz="3200" b="1" i="0" u="none" strike="noStrike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</a:p>
              <a:p>
                <a:endParaRPr lang="cs-CZ" sz="16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𝟏𝟐𝟓</m:t>
                        </m:r>
                      </m:e>
                    </m:rad>
                  </m:oMath>
                </a14:m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cs-CZ" sz="32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0" u="none" strike="noStrike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cs-CZ" sz="3200" b="1" i="0" u="none" strike="noStrike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</a:p>
              <a:p>
                <a:endParaRPr lang="cs-CZ" sz="1600" b="0" i="0" u="none" strike="noStrike" dirty="0"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3200" b="1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𝟗𝟖</m:t>
                        </m:r>
                      </m:e>
                    </m:rad>
                  </m:oMath>
                </a14:m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𝟒𝟗</m:t>
                        </m:r>
                        <m:r>
                          <a:rPr lang="cs-CZ" sz="32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e>
                    </m:rad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0" u="none" strike="noStrike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cs-CZ" sz="3200" b="1" i="0" u="none" strike="noStrike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endParaRPr lang="cs-CZ" sz="1200" b="0" i="0" u="none" strike="noStrike" dirty="0"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cs-CZ" sz="12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r>
                  <a:rPr lang="cs-CZ" sz="32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𝟔𝟑</m:t>
                        </m:r>
                      </m:e>
                    </m:rad>
                  </m:oMath>
                </a14:m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cs-CZ" sz="3200" b="1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cs-CZ" sz="3200" b="0" dirty="0">
                    <a:effectLst/>
                  </a:rPr>
                  <a:t> 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dirty="0">
                    <a:effectLst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cs-CZ" sz="32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cs-CZ" sz="32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cs-CZ" sz="32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200" b="1" i="0" u="none" strike="noStrike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s-CZ" sz="3200" b="1" i="0" u="none" strike="noStrike" dirty="0">
                    <a:solidFill>
                      <a:srgbClr val="0000FF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62190E1-0440-BBCD-CBEB-EE4A5C811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49" y="190501"/>
                <a:ext cx="10534649" cy="6755998"/>
              </a:xfrm>
              <a:prstGeom prst="rect">
                <a:avLst/>
              </a:prstGeom>
              <a:blipFill>
                <a:blip r:embed="rId2"/>
                <a:stretch>
                  <a:fillRect l="-1505" t="-1353" r="-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96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830EAA2-FAB1-41DC-9B62-142E742D65C1}"/>
                  </a:ext>
                </a:extLst>
              </p:cNvPr>
              <p:cNvSpPr txBox="1"/>
              <p:nvPr/>
            </p:nvSpPr>
            <p:spPr>
              <a:xfrm>
                <a:off x="904875" y="238125"/>
                <a:ext cx="10220325" cy="643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4400" b="1" dirty="0">
                    <a:solidFill>
                      <a:srgbClr val="C00000"/>
                    </a:solidFill>
                  </a:rPr>
                  <a:t>Usměrnění  zlomku  s  odmocninou      </a:t>
                </a: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cs-CZ" sz="800" b="1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3600" dirty="0">
                    <a:solidFill>
                      <a:srgbClr val="0000FF"/>
                    </a:solidFill>
                  </a:rPr>
                  <a:t>    </a:t>
                </a:r>
                <a:r>
                  <a:rPr lang="cs-CZ" sz="4000" b="1" dirty="0">
                    <a:solidFill>
                      <a:srgbClr val="0000FF"/>
                    </a:solidFill>
                  </a:rPr>
                  <a:t>Zlomky, v nichž se vyskytují</a:t>
                </a:r>
                <a:r>
                  <a:rPr lang="cs-CZ" sz="4000" b="1" i="0" dirty="0">
                    <a:solidFill>
                      <a:srgbClr val="0000FF"/>
                    </a:solidFill>
                    <a:effectLst/>
                  </a:rPr>
                  <a:t> odmocniny, je</a:t>
                </a: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4000" b="1" dirty="0">
                    <a:solidFill>
                      <a:srgbClr val="0000FF"/>
                    </a:solidFill>
                  </a:rPr>
                  <a:t>v každém případě nutno upravit tak, aby se po úpravě  ve jmenovateli zlomku odmocnina nevyskytovala</a:t>
                </a:r>
                <a:r>
                  <a:rPr lang="cs-CZ" sz="40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cs-CZ" sz="3600" b="0" i="0" u="dbl" dirty="0">
                    <a:solidFill>
                      <a:srgbClr val="0000FF"/>
                    </a:solidFill>
                    <a:effectLst/>
                  </a:rPr>
                  <a:t>Př. :</a:t>
                </a:r>
              </a:p>
              <a:p>
                <a:r>
                  <a:rPr lang="cs-CZ" sz="4000" b="1" dirty="0">
                    <a:solidFill>
                      <a:srgbClr val="0000FF"/>
                    </a:solidFill>
                  </a:rPr>
                  <a:t>		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cs-CZ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sz="3600" dirty="0">
                    <a:solidFill>
                      <a:srgbClr val="0000FF"/>
                    </a:solidFill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4000" b="1" dirty="0">
                    <a:solidFill>
                      <a:srgbClr val="0000FF"/>
                    </a:solidFill>
                  </a:rPr>
                  <a:t>   </a:t>
                </a:r>
                <a:r>
                  <a:rPr lang="cs-CZ" sz="3600" dirty="0">
                    <a:solidFill>
                      <a:srgbClr val="0000FF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3600" dirty="0">
                    <a:solidFill>
                      <a:srgbClr val="0000FF"/>
                    </a:solidFill>
                  </a:rPr>
                  <a:t>=   </a:t>
                </a:r>
                <a14:m>
                  <m:oMath xmlns:m="http://schemas.openxmlformats.org/officeDocument/2006/math">
                    <m:r>
                      <a:rPr lang="cs-CZ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sz="36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cs-CZ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cs-CZ" sz="3600" b="1" dirty="0">
                  <a:solidFill>
                    <a:srgbClr val="0000FF"/>
                  </a:solidFill>
                </a:endParaRPr>
              </a:p>
              <a:p>
                <a:endParaRPr lang="cs-CZ" sz="1200" b="1" dirty="0">
                  <a:solidFill>
                    <a:srgbClr val="0000FF"/>
                  </a:solidFill>
                </a:endParaRPr>
              </a:p>
              <a:p>
                <a:endParaRPr lang="cs-CZ" sz="1200" b="1" dirty="0">
                  <a:solidFill>
                    <a:srgbClr val="0000FF"/>
                  </a:solidFill>
                </a:endParaRPr>
              </a:p>
              <a:p>
                <a:r>
                  <a:rPr lang="cs-CZ" sz="1800" b="1" dirty="0">
                    <a:solidFill>
                      <a:srgbClr val="0000FF"/>
                    </a:solidFill>
                  </a:rPr>
                  <a:t>	</a:t>
                </a:r>
                <a:r>
                  <a:rPr lang="cs-CZ" sz="4000" b="1" dirty="0">
                    <a:solidFill>
                      <a:srgbClr val="0000FF"/>
                    </a:solidFill>
                  </a:rPr>
                  <a:t>	  </a:t>
                </a:r>
                <a:r>
                  <a:rPr lang="cs-CZ" sz="1800" b="1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ad>
                          <m:rad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40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4000" dirty="0">
                    <a:solidFill>
                      <a:srgbClr val="0000FF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ad>
                          <m:radPr>
                            <m:ctrlP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cs-CZ" sz="4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cs-CZ" sz="4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40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40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𝟐𝟓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𝟏𝟐𝟓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4000" dirty="0">
                    <a:solidFill>
                      <a:srgbClr val="0000FF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𝟐𝟓</m:t>
                            </m:r>
                          </m:e>
                        </m:rad>
                      </m:num>
                      <m:den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sz="4000" dirty="0">
                    <a:solidFill>
                      <a:srgbClr val="0000FF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32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cs-CZ" sz="32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</m:oMath>
                </a14:m>
                <a:endParaRPr lang="cs-CZ" sz="3200" b="1" i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830EAA2-FAB1-41DC-9B62-142E742D6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38125"/>
                <a:ext cx="10220325" cy="6437532"/>
              </a:xfrm>
              <a:prstGeom prst="rect">
                <a:avLst/>
              </a:prstGeom>
              <a:blipFill>
                <a:blip r:embed="rId2"/>
                <a:stretch>
                  <a:fillRect l="-2385" t="-1894" r="-16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11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B03CC31-2BBB-93F9-585A-7F31EE19BFB2}"/>
              </a:ext>
            </a:extLst>
          </p:cNvPr>
          <p:cNvSpPr txBox="1"/>
          <p:nvPr/>
        </p:nvSpPr>
        <p:spPr>
          <a:xfrm>
            <a:off x="781050" y="342899"/>
            <a:ext cx="1067752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CC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4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.10</a:t>
            </a:r>
            <a:r>
              <a:rPr lang="cs-CZ" sz="48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cs-CZ" sz="4800" b="1" i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</a:t>
            </a:r>
            <a:r>
              <a:rPr lang="cs-CZ" sz="4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_</a:t>
            </a:r>
            <a:r>
              <a:rPr lang="cs-CZ" sz="4400" b="1" i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</a:t>
            </a:r>
            <a:r>
              <a:rPr lang="cs-CZ" sz="4400" b="1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4400" b="1" i="1" noProof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4800" b="1" noProof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Exponeciální  </a:t>
            </a:r>
            <a:r>
              <a:rPr lang="cs-CZ" sz="48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tvar  čísla</a:t>
            </a:r>
            <a:endParaRPr lang="cs-CZ" sz="4800" b="1" dirty="0">
              <a:effectLst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( …  </a:t>
            </a:r>
            <a:r>
              <a:rPr lang="cs-CZ" sz="3200" i="1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taky </a:t>
            </a:r>
            <a:r>
              <a:rPr lang="cs-CZ" sz="3600" i="1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vědecký</a:t>
            </a:r>
            <a:r>
              <a:rPr lang="cs-CZ" sz="3200" i="1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 zápis čísla </a:t>
            </a:r>
            <a:r>
              <a:rPr lang="cs-CZ" sz="3200" b="1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)</a:t>
            </a:r>
            <a:endParaRPr lang="cs-CZ" sz="4000" b="1" dirty="0">
              <a:solidFill>
                <a:srgbClr val="0000FF"/>
              </a:solidFill>
              <a:effectLst/>
              <a:ea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4000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   Velmi velká  nebo  velmi malá čísla, čísla jejichž  zápis  by</a:t>
            </a:r>
            <a:r>
              <a:rPr lang="cs-CZ" sz="3600" i="0" dirty="0">
                <a:solidFill>
                  <a:srgbClr val="202122"/>
                </a:solidFill>
                <a:effectLst/>
              </a:rPr>
              <a:t> </a:t>
            </a:r>
            <a:r>
              <a:rPr lang="cs-CZ" sz="4000" i="0" dirty="0">
                <a:solidFill>
                  <a:srgbClr val="0000FF"/>
                </a:solidFill>
                <a:effectLst/>
              </a:rPr>
              <a:t>bylo třeba vyjádřit pomocí mnoha míst před  nebo  za desetinnou čárkou  a  která obvykle ani nejsou daná  s velkou přesností, lze přehledněji zapsat v krátké formě.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    </a:t>
            </a:r>
            <a:r>
              <a:rPr lang="cs-CZ" sz="4000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mantisa    </a:t>
            </a:r>
            <a:r>
              <a:rPr lang="cs-CZ" sz="4000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cs-CZ" sz="3600" i="1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obsahuje zpravidla </a:t>
            </a:r>
            <a:r>
              <a:rPr lang="cs-CZ" sz="36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3600" i="1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platné číslice</a:t>
            </a:r>
            <a:endParaRPr lang="cs-CZ" sz="36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4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cs-CZ" sz="40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  </a:t>
            </a:r>
            <a:r>
              <a:rPr lang="cs-CZ" sz="4000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řád  čísla</a:t>
            </a:r>
            <a:endParaRPr lang="cs-CZ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7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B6AECBE-3222-BDD7-9D39-55966284BCE0}"/>
              </a:ext>
            </a:extLst>
          </p:cNvPr>
          <p:cNvSpPr txBox="1"/>
          <p:nvPr/>
        </p:nvSpPr>
        <p:spPr>
          <a:xfrm>
            <a:off x="704850" y="276225"/>
            <a:ext cx="1098232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cs-CZ" sz="4000" b="1" i="0" dirty="0">
                <a:solidFill>
                  <a:srgbClr val="0000FF"/>
                </a:solidFill>
                <a:effectLst/>
              </a:rPr>
              <a:t>Význam exponentu  </a:t>
            </a:r>
            <a:r>
              <a:rPr lang="cs-CZ" sz="4000" b="0" i="0" dirty="0">
                <a:solidFill>
                  <a:srgbClr val="0000FF"/>
                </a:solidFill>
                <a:effectLst/>
              </a:rPr>
              <a:t>spočívá v tom,  že je velmi snadné u dvou čísel zjistit, o kolik řádů se liší</a:t>
            </a:r>
          </a:p>
          <a:p>
            <a:r>
              <a:rPr lang="cs-CZ" sz="4000" dirty="0">
                <a:solidFill>
                  <a:srgbClr val="0000FF"/>
                </a:solidFill>
              </a:rPr>
              <a:t>( </a:t>
            </a:r>
            <a:r>
              <a:rPr lang="cs-CZ" sz="3800" i="1" dirty="0">
                <a:solidFill>
                  <a:srgbClr val="0000FF"/>
                </a:solidFill>
              </a:rPr>
              <a:t>exponenty stačí </a:t>
            </a:r>
            <a:r>
              <a:rPr lang="cs-CZ" sz="3800" b="0" i="1" dirty="0">
                <a:solidFill>
                  <a:srgbClr val="0000FF"/>
                </a:solidFill>
                <a:effectLst/>
              </a:rPr>
              <a:t>od sebe odečíst </a:t>
            </a:r>
            <a:r>
              <a:rPr lang="cs-CZ" sz="4000" b="0" i="0" dirty="0">
                <a:solidFill>
                  <a:srgbClr val="0000FF"/>
                </a:solidFill>
                <a:effectLst/>
              </a:rPr>
              <a:t>) . </a:t>
            </a:r>
          </a:p>
          <a:p>
            <a:r>
              <a:rPr lang="cs-CZ" sz="4000" b="1" i="0" dirty="0">
                <a:solidFill>
                  <a:srgbClr val="0000FF"/>
                </a:solidFill>
                <a:effectLst/>
              </a:rPr>
              <a:t>Význam mantisy </a:t>
            </a:r>
            <a:r>
              <a:rPr lang="cs-CZ" sz="4000" b="0" i="0" dirty="0">
                <a:solidFill>
                  <a:srgbClr val="0000FF"/>
                </a:solidFill>
                <a:effectLst/>
              </a:rPr>
              <a:t>spočívá v tom, že lze snadno zjistit, kolikrát je jedno číslo větší než druhé</a:t>
            </a:r>
          </a:p>
          <a:p>
            <a:r>
              <a:rPr lang="cs-CZ" sz="4000" dirty="0">
                <a:solidFill>
                  <a:srgbClr val="0000FF"/>
                </a:solidFill>
              </a:rPr>
              <a:t>(</a:t>
            </a:r>
            <a:r>
              <a:rPr lang="cs-CZ" sz="4000" b="0" i="0" dirty="0">
                <a:solidFill>
                  <a:srgbClr val="0000FF"/>
                </a:solidFill>
                <a:effectLst/>
              </a:rPr>
              <a:t> </a:t>
            </a:r>
            <a:r>
              <a:rPr lang="cs-CZ" sz="3800" b="0" i="1" dirty="0">
                <a:solidFill>
                  <a:srgbClr val="0000FF"/>
                </a:solidFill>
                <a:effectLst/>
              </a:rPr>
              <a:t>za předpokladu, že mají stejné exponenty </a:t>
            </a:r>
            <a:r>
              <a:rPr lang="cs-CZ" sz="4000" b="0" i="0" dirty="0">
                <a:solidFill>
                  <a:srgbClr val="0000FF"/>
                </a:solidFill>
                <a:effectLst/>
              </a:rPr>
              <a:t>).</a:t>
            </a:r>
          </a:p>
          <a:p>
            <a:endParaRPr lang="cs-CZ" sz="1000" dirty="0">
              <a:solidFill>
                <a:srgbClr val="0000FF"/>
              </a:solidFill>
              <a:ea typeface="Arial" panose="020B0604020202020204" pitchFamily="34" charset="0"/>
            </a:endParaRPr>
          </a:p>
          <a:p>
            <a:r>
              <a:rPr lang="cs-CZ" sz="4000" b="1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Exponenciální tvar usnadňuje i převody jednotek</a:t>
            </a:r>
            <a:r>
              <a:rPr lang="cs-CZ" sz="40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 </a:t>
            </a:r>
            <a:r>
              <a:rPr lang="cs-CZ" sz="38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Normalizované předpony jednotek  soustavy </a:t>
            </a:r>
            <a:r>
              <a:rPr lang="cs-CZ" sz="3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cs-CZ" sz="38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800" kern="1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8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odpovídají mocninám deseti  </a:t>
            </a:r>
            <a:r>
              <a:rPr lang="cs-CZ" sz="38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sz="38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změny při převodu</a:t>
            </a:r>
          </a:p>
          <a:p>
            <a:r>
              <a:rPr lang="cs-CZ" sz="3800" kern="1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8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probíhají pouze v exponentu )</a:t>
            </a:r>
            <a:r>
              <a:rPr lang="cs-CZ" sz="4000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95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BC0EA0F-1E22-C5E0-CCCF-E186E0F3DBA8}"/>
              </a:ext>
            </a:extLst>
          </p:cNvPr>
          <p:cNvSpPr txBox="1"/>
          <p:nvPr/>
        </p:nvSpPr>
        <p:spPr>
          <a:xfrm>
            <a:off x="781049" y="200025"/>
            <a:ext cx="10944226" cy="593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cs-CZ" sz="1600" b="1" u="sng" dirty="0">
              <a:solidFill>
                <a:srgbClr val="C00000"/>
              </a:solidFill>
              <a:effectLst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4000" b="1" u="sng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Násobení  čísel  v  exponenciálním  tvaru 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1,8 · 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4 · 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=  4·1,8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5+3 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7,2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8  </a:t>
            </a:r>
            <a:endParaRPr lang="cs-CZ" sz="3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2,3 · 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3 · 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-4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=  3·2,3·10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7- 4  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6,9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3</a:t>
            </a:r>
            <a:endParaRPr lang="cs-CZ" sz="3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3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-6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1,4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-2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=  3·1,4·10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-6 - 2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4,2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-8</a:t>
            </a:r>
            <a:endParaRPr lang="cs-CZ" sz="3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4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3,2·10</a:t>
            </a:r>
            <a:r>
              <a:rPr lang="cs-CZ" sz="34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cs-CZ" sz="34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·6·10</a:t>
            </a:r>
            <a:r>
              <a:rPr lang="cs-CZ" sz="34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</a:t>
            </a:r>
            <a:r>
              <a:rPr lang="cs-CZ" sz="28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lang="cs-CZ" sz="34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3,2·6 ·10</a:t>
            </a:r>
            <a:r>
              <a:rPr lang="cs-CZ" sz="34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cs-CZ" sz="34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</a:t>
            </a:r>
            <a:r>
              <a:rPr lang="cs-CZ" sz="34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</a:t>
            </a:r>
            <a:r>
              <a:rPr lang="cs-CZ" sz="28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cs-CZ" sz="34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19,2·10</a:t>
            </a:r>
            <a:r>
              <a:rPr lang="cs-CZ" sz="34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17</a:t>
            </a:r>
            <a:r>
              <a:rPr lang="cs-CZ" sz="28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cs-CZ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3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1,92 ·10</a:t>
            </a:r>
            <a:r>
              <a:rPr lang="cs-CZ" sz="34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18</a:t>
            </a:r>
            <a:endParaRPr lang="cs-CZ" sz="3400" b="1" dirty="0">
              <a:effectLst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4000" dirty="0">
                <a:solidFill>
                  <a:srgbClr val="20124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cs-CZ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DFA145-E089-64A8-A0C7-3F9DACC42077}"/>
              </a:ext>
            </a:extLst>
          </p:cNvPr>
          <p:cNvSpPr txBox="1"/>
          <p:nvPr/>
        </p:nvSpPr>
        <p:spPr>
          <a:xfrm>
            <a:off x="676275" y="238125"/>
            <a:ext cx="10668000" cy="502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cs-CZ" sz="1600" b="1" u="sng" dirty="0">
              <a:solidFill>
                <a:srgbClr val="C00000"/>
              </a:solidFill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4000" b="1" u="sng" dirty="0">
                <a:solidFill>
                  <a:srgbClr val="C00000"/>
                </a:solidFill>
                <a:ea typeface="Arial" panose="020B0604020202020204" pitchFamily="34" charset="0"/>
              </a:rPr>
              <a:t>Děl</a:t>
            </a:r>
            <a:r>
              <a:rPr lang="cs-CZ" sz="4000" b="1" u="sng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ení  čísel  v  exponenciálním  tvaru </a:t>
            </a:r>
          </a:p>
          <a:p>
            <a:pPr>
              <a:lnSpc>
                <a:spcPct val="150000"/>
              </a:lnSpc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2,4·10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9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1,2·10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2,4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1,2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9 -3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6 </a:t>
            </a:r>
            <a:endParaRPr lang="cs-CZ" sz="3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9,6·10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-2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2,4·10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-6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 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9,6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2,4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-2-(-6)  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 </a:t>
            </a:r>
            <a:endParaRPr lang="cs-CZ" sz="3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4,7·10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-3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4,7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· 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-3 -4  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2,35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-7</a:t>
            </a:r>
            <a:endParaRPr lang="cs-CZ" sz="3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7,5·10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-11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7,5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2 -(-11)  </a:t>
            </a:r>
            <a:r>
              <a:rPr lang="cs-CZ" sz="28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9</a:t>
            </a:r>
            <a:endParaRPr lang="cs-CZ" sz="3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2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4FEA80C-74E4-6EE1-AE2F-7AA241F9F123}"/>
              </a:ext>
            </a:extLst>
          </p:cNvPr>
          <p:cNvSpPr txBox="1"/>
          <p:nvPr/>
        </p:nvSpPr>
        <p:spPr>
          <a:xfrm>
            <a:off x="666750" y="228601"/>
            <a:ext cx="10858500" cy="5714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cs-CZ" sz="1600" b="1" u="sng" dirty="0">
              <a:solidFill>
                <a:srgbClr val="C00000"/>
              </a:solidFill>
              <a:effectLst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4000" b="1" u="sng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Sčítání čísel  v  exponenciálním  tvaru </a:t>
            </a:r>
          </a:p>
          <a:p>
            <a:pPr>
              <a:lnSpc>
                <a:spcPct val="150000"/>
              </a:lnSpc>
            </a:pPr>
            <a:endParaRPr lang="cs-CZ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1,8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  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6,5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1,8 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6,5</a:t>
            </a:r>
            <a:r>
              <a:rPr lang="cs-CZ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25  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8,3 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25</a:t>
            </a:r>
          </a:p>
          <a:p>
            <a:pPr>
              <a:lnSpc>
                <a:spcPct val="150000"/>
              </a:lnSpc>
            </a:pPr>
            <a:endParaRPr lang="cs-CZ" sz="16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7,7·10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7 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4,5·10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</a:t>
            </a:r>
            <a:r>
              <a:rPr lang="cs-CZ" sz="34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(7,7+ 4,5)·10</a:t>
            </a:r>
            <a:r>
              <a:rPr lang="cs-CZ" sz="34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 </a:t>
            </a:r>
            <a:r>
              <a:rPr lang="cs-CZ" sz="34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12,2·10</a:t>
            </a:r>
            <a:r>
              <a:rPr lang="cs-CZ" sz="34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 </a:t>
            </a:r>
            <a:r>
              <a:rPr lang="cs-CZ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1,22 ·10</a:t>
            </a:r>
            <a:r>
              <a:rPr lang="cs-CZ" sz="32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</a:p>
          <a:p>
            <a:pPr>
              <a:lnSpc>
                <a:spcPct val="150000"/>
              </a:lnSpc>
            </a:pPr>
            <a:endParaRPr lang="cs-CZ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3,63·10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 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1,8·10</a:t>
            </a:r>
            <a:r>
              <a:rPr lang="cs-CZ" sz="36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cs-CZ" sz="36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(3,63 </a:t>
            </a:r>
            <a:r>
              <a:rPr lang="cs-CZ" sz="32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+</a:t>
            </a:r>
            <a:r>
              <a:rPr lang="cs-CZ" sz="36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0,018)·10</a:t>
            </a:r>
            <a:r>
              <a:rPr lang="cs-CZ" sz="36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 </a:t>
            </a:r>
            <a:r>
              <a:rPr lang="cs-CZ" sz="32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3,648·10</a:t>
            </a:r>
            <a:r>
              <a:rPr lang="cs-CZ" sz="3600" b="1" baseline="30000" dirty="0">
                <a:solidFill>
                  <a:srgbClr val="CC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 </a:t>
            </a:r>
            <a:r>
              <a:rPr lang="cs-CZ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dirty="0">
                <a:solidFill>
                  <a:srgbClr val="FF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cs-CZ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s-CZ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</a:t>
            </a:r>
            <a:r>
              <a:rPr lang="cs-CZ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3,65 ·10</a:t>
            </a:r>
            <a:r>
              <a:rPr lang="cs-CZ" sz="3600" b="1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1770988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1896</TotalTime>
  <Words>835</Words>
  <Application>Microsoft Office PowerPoint</Application>
  <PresentationFormat>Širokoúhlá obrazovka</PresentationFormat>
  <Paragraphs>98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Corbel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64</cp:revision>
  <dcterms:created xsi:type="dcterms:W3CDTF">2023-02-07T15:00:08Z</dcterms:created>
  <dcterms:modified xsi:type="dcterms:W3CDTF">2023-03-22T21:33:51Z</dcterms:modified>
</cp:coreProperties>
</file>