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95" r:id="rId3"/>
    <p:sldId id="297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00CC"/>
    <a:srgbClr val="FD2BDF"/>
    <a:srgbClr val="CC3399"/>
    <a:srgbClr val="0066FF"/>
    <a:srgbClr val="EF5F47"/>
    <a:srgbClr val="FF7C80"/>
    <a:srgbClr val="3366FF"/>
    <a:srgbClr val="483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imematiku.cz/cviceni-rovnice" TargetMode="External"/><Relationship Id="rId2" Type="http://schemas.openxmlformats.org/officeDocument/2006/relationships/hyperlink" Target="http://www.umimematiku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031" y="1381127"/>
            <a:ext cx="4127867" cy="34414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569365" y="1314449"/>
            <a:ext cx="44792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I N E Á R N Í    R O V N I C E</a:t>
            </a:r>
          </a:p>
          <a:p>
            <a:pPr algn="ctr"/>
            <a:r>
              <a:rPr lang="cs-CZ" sz="2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lang="en-US" sz="20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828675" y="257176"/>
            <a:ext cx="1105852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 ROVNICE  V PODÍLOVÉM  TVARU</a:t>
            </a:r>
          </a:p>
          <a:p>
            <a:pPr algn="l" fontAlgn="base"/>
            <a:endParaRPr lang="cs-CZ" sz="800" b="0" i="0" dirty="0">
              <a:solidFill>
                <a:srgbClr val="0000FF"/>
              </a:solidFill>
              <a:effectLst/>
            </a:endParaRPr>
          </a:p>
          <a:p>
            <a:pPr fontAlgn="base"/>
            <a:r>
              <a:rPr lang="cs-CZ" sz="3200" b="1" i="1" dirty="0">
                <a:solidFill>
                  <a:srgbClr val="FD2BDF"/>
                </a:solidFill>
              </a:rPr>
              <a:t>     </a:t>
            </a:r>
            <a:r>
              <a:rPr lang="cs-CZ" sz="3600" dirty="0">
                <a:solidFill>
                  <a:srgbClr val="0000FF"/>
                </a:solidFill>
              </a:rPr>
              <a:t>je takov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á rovnice, která má tvar zlomku  a kde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v čitateli</a:t>
            </a:r>
          </a:p>
          <a:p>
            <a:pPr fontAlgn="base"/>
            <a:r>
              <a:rPr lang="cs-CZ" sz="3600" dirty="0">
                <a:solidFill>
                  <a:srgbClr val="0000FF"/>
                </a:solidFill>
              </a:rPr>
              <a:t>   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i  jmenovateli jsou výrazy s proměnnou.</a:t>
            </a:r>
          </a:p>
          <a:p>
            <a:pPr fontAlgn="base"/>
            <a:endParaRPr lang="cs-CZ" sz="800" dirty="0">
              <a:solidFill>
                <a:srgbClr val="0000FF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cs-CZ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 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Pro počítání s l</a:t>
            </a:r>
            <a:r>
              <a:rPr lang="cs-CZ" sz="3600" dirty="0">
                <a:solidFill>
                  <a:srgbClr val="0000FF"/>
                </a:solidFill>
              </a:rPr>
              <a:t>om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enými výrazy je nutno před výpočtem</a:t>
            </a:r>
          </a:p>
          <a:p>
            <a:pPr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</a:t>
            </a:r>
            <a:r>
              <a:rPr lang="cs-CZ" sz="3600" dirty="0">
                <a:solidFill>
                  <a:srgbClr val="0000FF"/>
                </a:solidFill>
              </a:rPr>
              <a:t>  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určit podmínky, pro které mají výrazy smysl  ( </a:t>
            </a:r>
            <a:r>
              <a:rPr lang="cs-CZ" sz="3600" b="1" dirty="0">
                <a:solidFill>
                  <a:srgbClr val="FF00FF"/>
                </a:solidFill>
              </a:rPr>
              <a:t>určit</a:t>
            </a:r>
          </a:p>
          <a:p>
            <a:pPr fontAlgn="base"/>
            <a:r>
              <a:rPr lang="cs-CZ" sz="3600" b="1" dirty="0">
                <a:solidFill>
                  <a:srgbClr val="FF00FF"/>
                </a:solidFill>
              </a:rPr>
              <a:t>    množinu všech čísel, pro která lze výraz spočítat   </a:t>
            </a:r>
            <a:r>
              <a:rPr lang="cs-CZ" sz="3600" b="1" dirty="0">
                <a:solidFill>
                  <a:srgbClr val="0000FF"/>
                </a:solidFill>
              </a:rPr>
              <a:t>⇒</a:t>
            </a:r>
          </a:p>
          <a:p>
            <a:pPr fontAlgn="base"/>
            <a:r>
              <a:rPr lang="cs-CZ" sz="3600" b="1" dirty="0">
                <a:solidFill>
                  <a:srgbClr val="0000FF"/>
                </a:solidFill>
              </a:rPr>
              <a:t> </a:t>
            </a:r>
            <a:r>
              <a:rPr lang="cs-CZ" sz="3600" b="1" dirty="0">
                <a:solidFill>
                  <a:srgbClr val="FF00FF"/>
                </a:solidFill>
              </a:rPr>
              <a:t>   </a:t>
            </a:r>
            <a:r>
              <a:rPr lang="cs-CZ" sz="3600" dirty="0">
                <a:solidFill>
                  <a:srgbClr val="0000FF"/>
                </a:solidFill>
              </a:rPr>
              <a:t>vyloučit všechna čísla, pro která výraz  </a:t>
            </a:r>
            <a:r>
              <a:rPr lang="cs-CZ" sz="3600" b="1" dirty="0">
                <a:solidFill>
                  <a:srgbClr val="FF00FF"/>
                </a:solidFill>
              </a:rPr>
              <a:t>nelze</a:t>
            </a:r>
            <a:r>
              <a:rPr lang="cs-CZ" sz="3600" dirty="0">
                <a:solidFill>
                  <a:srgbClr val="0000FF"/>
                </a:solidFill>
              </a:rPr>
              <a:t> spočítat ) .</a:t>
            </a:r>
          </a:p>
          <a:p>
            <a:pPr fontAlgn="base"/>
            <a:endParaRPr lang="cs-CZ" sz="800" b="0" i="0" dirty="0">
              <a:solidFill>
                <a:srgbClr val="0000FF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cs-CZ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cs-CZ" sz="2800" b="1" i="0" u="sng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Řešení rovnic v podílovém tvaru</a:t>
            </a:r>
            <a:r>
              <a:rPr lang="cs-CZ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28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cs-CZ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280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podmínky řešení ) </a:t>
            </a:r>
            <a:r>
              <a:rPr lang="cs-CZ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fontAlgn="base"/>
            <a:r>
              <a:rPr lang="cs-CZ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   </a:t>
            </a:r>
            <a:r>
              <a:rPr lang="cs-CZ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cs-CZ" sz="2800" dirty="0">
                <a:solidFill>
                  <a:srgbClr val="0000FF"/>
                </a:solidFill>
                <a:latin typeface="Open Sans" panose="020B0606030504020204" pitchFamily="34" charset="0"/>
              </a:rPr>
              <a:t>)  </a:t>
            </a:r>
            <a:r>
              <a:rPr lang="cs-CZ" sz="3200" dirty="0">
                <a:solidFill>
                  <a:srgbClr val="0000FF"/>
                </a:solidFill>
                <a:latin typeface="Open Sans" panose="020B0606030504020204" pitchFamily="34" charset="0"/>
              </a:rPr>
              <a:t>ve jmenovateli zlomku nesmí být 0 ,</a:t>
            </a:r>
          </a:p>
          <a:p>
            <a:pPr fontAlgn="base"/>
            <a:r>
              <a:rPr lang="cs-CZ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800" dirty="0">
                <a:solidFill>
                  <a:srgbClr val="0000FF"/>
                </a:solidFill>
                <a:latin typeface="Open Sans" panose="020B0606030504020204" pitchFamily="34" charset="0"/>
              </a:rPr>
              <a:t>)  </a:t>
            </a:r>
            <a:r>
              <a:rPr lang="cs-CZ" sz="3200" dirty="0">
                <a:solidFill>
                  <a:srgbClr val="0000FF"/>
                </a:solidFill>
                <a:latin typeface="Open Sans" panose="020B0606030504020204" pitchFamily="34" charset="0"/>
              </a:rPr>
              <a:t>hodnota zlomku </a:t>
            </a:r>
            <a:r>
              <a:rPr lang="cs-CZ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je rovna nule v případě, když čitatel</a:t>
            </a:r>
          </a:p>
          <a:p>
            <a:pPr fontAlgn="base"/>
            <a:r>
              <a:rPr lang="cs-CZ" sz="3200" dirty="0">
                <a:solidFill>
                  <a:srgbClr val="0000FF"/>
                </a:solidFill>
                <a:latin typeface="Open Sans" panose="020B0606030504020204" pitchFamily="34" charset="0"/>
              </a:rPr>
              <a:t>        </a:t>
            </a:r>
            <a:r>
              <a:rPr lang="cs-CZ" sz="32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tohoto zlomku je roven nule .</a:t>
            </a:r>
            <a:endParaRPr lang="cs-CZ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9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781051" y="323851"/>
            <a:ext cx="11096624" cy="644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000" b="1" dirty="0">
                <a:solidFill>
                  <a:srgbClr val="C00000"/>
                </a:solidFill>
              </a:rPr>
              <a:t>    Ekvivalentní  úpravy  rovnic</a:t>
            </a:r>
            <a:endParaRPr lang="cs-CZ" sz="4000" b="1" i="0" dirty="0">
              <a:solidFill>
                <a:srgbClr val="C00000"/>
              </a:solidFill>
              <a:effectLst/>
            </a:endParaRPr>
          </a:p>
          <a:p>
            <a:pPr algn="l" fontAlgn="base"/>
            <a:endParaRPr lang="cs-CZ" sz="800" b="0" i="0" dirty="0">
              <a:solidFill>
                <a:srgbClr val="0000FF"/>
              </a:solidFill>
              <a:effectLst/>
            </a:endParaRPr>
          </a:p>
          <a:p>
            <a:pPr>
              <a:spcAft>
                <a:spcPts val="1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přičítání a odečítání reálného čísla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přičítání a odečítání neznámé ( nebo výrazu obsahujícího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 ) , 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násobení reálným číslem kromě nuly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násobení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neznámou, pokud je různá od nuly (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výrazem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obsahujícím neznámou, pokud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výraz různý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nuly) , </a:t>
            </a:r>
          </a:p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dělení reálným číslem kromě nuly , 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dělení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 pokud je různá od nuly (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výrazem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obsahujícím neznámou pokud výraz je různý od nuly ).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2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257175"/>
            <a:ext cx="10066020" cy="809625"/>
          </a:xfrm>
        </p:spPr>
        <p:txBody>
          <a:bodyPr>
            <a:noAutofit/>
          </a:bodyPr>
          <a:lstStyle/>
          <a:p>
            <a:r>
              <a:rPr lang="cs-CZ" sz="48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sz="4800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725" y="1190625"/>
            <a:ext cx="10934699" cy="528637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2</a:t>
            </a:r>
          </a:p>
          <a:p>
            <a:pPr marL="4572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Rovnice v podílovém tvaru 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/49, 06 -08 /50-52, 09 </a:t>
            </a:r>
            <a:r>
              <a:rPr lang="cs-CZ" sz="2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c,d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/52</a:t>
            </a:r>
          </a:p>
          <a:p>
            <a:pPr marL="4572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 </a:t>
            </a:r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Slovní úlohy  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01 -08 /45-46</a:t>
            </a:r>
          </a:p>
          <a:p>
            <a:pPr marL="45720" indent="0">
              <a:buNone/>
            </a:pPr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www.umimematiku.cz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30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cviceni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https://www.umimematiku.cz/cviceni-rovnice</a:t>
            </a:r>
            <a:endParaRPr lang="cs-CZ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Rovnice s neznámou ve jmenovateli ,</a:t>
            </a: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rovnice s lomenými výrazy 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2489</TotalTime>
  <Words>289</Words>
  <Application>Microsoft Office PowerPoint</Application>
  <PresentationFormat>Širokoúhlá obrazovka</PresentationFormat>
  <Paragraphs>42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Corbel</vt:lpstr>
      <vt:lpstr>Open Sans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75</cp:revision>
  <dcterms:created xsi:type="dcterms:W3CDTF">2023-02-07T15:00:08Z</dcterms:created>
  <dcterms:modified xsi:type="dcterms:W3CDTF">2023-05-16T12:44:32Z</dcterms:modified>
</cp:coreProperties>
</file>