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87" r:id="rId3"/>
    <p:sldId id="294" r:id="rId4"/>
    <p:sldId id="295" r:id="rId5"/>
    <p:sldId id="297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00CC"/>
    <a:srgbClr val="FD2BDF"/>
    <a:srgbClr val="CC3399"/>
    <a:srgbClr val="0066FF"/>
    <a:srgbClr val="EF5F47"/>
    <a:srgbClr val="FF7C80"/>
    <a:srgbClr val="3366FF"/>
    <a:srgbClr val="483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imematiku.cz/cviceni-rovnice" TargetMode="External"/><Relationship Id="rId2" Type="http://schemas.openxmlformats.org/officeDocument/2006/relationships/hyperlink" Target="http://www.umimematiku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79" y="1400176"/>
            <a:ext cx="4105019" cy="34224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19500" y="1333500"/>
            <a:ext cx="4429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O V N O S T .   R O V N I C E . </a:t>
            </a:r>
          </a:p>
          <a:p>
            <a:pPr algn="ctr"/>
            <a:r>
              <a:rPr lang="cs-CZ" sz="24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I N E Á R N Í   R O V N I C E</a:t>
            </a:r>
            <a:endParaRPr lang="en-US" sz="24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1015999" y="332509"/>
            <a:ext cx="10335492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10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  R O V N I C E</a:t>
            </a:r>
            <a:endParaRPr lang="cs-CZ" sz="8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8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fontAlgn="base"/>
            <a:r>
              <a:rPr lang="cs-CZ" sz="3600" b="1" i="1" dirty="0">
                <a:solidFill>
                  <a:srgbClr val="FD2BDF"/>
                </a:solidFill>
              </a:rPr>
              <a:t>  f </a:t>
            </a:r>
            <a:r>
              <a:rPr lang="cs-CZ" sz="3600" b="1" dirty="0">
                <a:solidFill>
                  <a:srgbClr val="FD2BDF"/>
                </a:solidFill>
              </a:rPr>
              <a:t>(</a:t>
            </a:r>
            <a:r>
              <a:rPr lang="cs-CZ" sz="3600" b="1" i="1" dirty="0">
                <a:solidFill>
                  <a:srgbClr val="FD2BDF"/>
                </a:solidFill>
              </a:rPr>
              <a:t>x</a:t>
            </a:r>
            <a:r>
              <a:rPr lang="cs-CZ" sz="3600" b="1" dirty="0">
                <a:solidFill>
                  <a:srgbClr val="FD2BDF"/>
                </a:solidFill>
              </a:rPr>
              <a:t>)</a:t>
            </a:r>
            <a:r>
              <a:rPr lang="cs-CZ" sz="3600" b="1" i="1" dirty="0">
                <a:solidFill>
                  <a:srgbClr val="FD2BDF"/>
                </a:solidFill>
              </a:rPr>
              <a:t> </a:t>
            </a:r>
            <a:r>
              <a:rPr lang="cs-CZ" sz="3600" dirty="0">
                <a:solidFill>
                  <a:srgbClr val="0000FF"/>
                </a:solidFill>
              </a:rPr>
              <a:t>,</a:t>
            </a:r>
            <a:r>
              <a:rPr lang="cs-CZ" sz="3600" b="1" i="1" dirty="0">
                <a:solidFill>
                  <a:srgbClr val="FD2BDF"/>
                </a:solidFill>
              </a:rPr>
              <a:t> g </a:t>
            </a:r>
            <a:r>
              <a:rPr lang="cs-CZ" sz="3600" b="1" dirty="0">
                <a:solidFill>
                  <a:srgbClr val="FD2BDF"/>
                </a:solidFill>
              </a:rPr>
              <a:t>(</a:t>
            </a:r>
            <a:r>
              <a:rPr lang="cs-CZ" sz="3600" b="1" i="1" dirty="0">
                <a:solidFill>
                  <a:srgbClr val="FD2BDF"/>
                </a:solidFill>
              </a:rPr>
              <a:t>x</a:t>
            </a:r>
            <a:r>
              <a:rPr lang="cs-CZ" sz="3600" b="1" dirty="0">
                <a:solidFill>
                  <a:srgbClr val="FD2BDF"/>
                </a:solidFill>
              </a:rPr>
              <a:t>)    </a:t>
            </a:r>
            <a:r>
              <a:rPr lang="cs-CZ" sz="3600" dirty="0">
                <a:solidFill>
                  <a:srgbClr val="0000FF"/>
                </a:solidFill>
              </a:rPr>
              <a:t>…</a:t>
            </a:r>
            <a:r>
              <a:rPr lang="cs-CZ" sz="3600" b="1" dirty="0">
                <a:solidFill>
                  <a:srgbClr val="FD2BDF"/>
                </a:solidFill>
              </a:rPr>
              <a:t>  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 </a:t>
            </a:r>
            <a:r>
              <a:rPr lang="cs-CZ" sz="3600" dirty="0">
                <a:solidFill>
                  <a:srgbClr val="0000FF"/>
                </a:solidFill>
              </a:rPr>
              <a:t>funkc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e proměnné  </a:t>
            </a:r>
            <a:r>
              <a:rPr lang="cs-CZ" sz="3600" b="1" i="1" dirty="0">
                <a:solidFill>
                  <a:srgbClr val="FD2BDF"/>
                </a:solidFill>
              </a:rPr>
              <a:t>x   </a:t>
            </a:r>
            <a:r>
              <a:rPr lang="cs-CZ" sz="3600" dirty="0">
                <a:solidFill>
                  <a:srgbClr val="0000FF"/>
                </a:solidFill>
              </a:rPr>
              <a:t>.</a:t>
            </a:r>
            <a:r>
              <a:rPr lang="cs-CZ" sz="3600" b="1" i="1" dirty="0">
                <a:solidFill>
                  <a:srgbClr val="FD2BDF"/>
                </a:solidFill>
              </a:rPr>
              <a:t>        x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el-GR" sz="32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</a:t>
            </a:r>
            <a:r>
              <a:rPr lang="cs-CZ" sz="36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3600" b="1" i="1" dirty="0">
                <a:solidFill>
                  <a:srgbClr val="FF00FF"/>
                </a:solidFill>
              </a:rPr>
              <a:t>D</a:t>
            </a:r>
            <a:endParaRPr lang="cs-CZ" sz="3600" i="1" dirty="0">
              <a:solidFill>
                <a:srgbClr val="0000FF"/>
              </a:solidFill>
            </a:endParaRPr>
          </a:p>
          <a:p>
            <a:pPr fontAlgn="base"/>
            <a:r>
              <a:rPr lang="cs-CZ" sz="2000" b="1" i="1" dirty="0">
                <a:solidFill>
                  <a:srgbClr val="FF00FF"/>
                </a:solidFill>
                <a:effectLst/>
              </a:rPr>
              <a:t>      </a:t>
            </a:r>
            <a:r>
              <a:rPr lang="cs-CZ" sz="3600" b="1" i="1" dirty="0">
                <a:solidFill>
                  <a:srgbClr val="FF00FF"/>
                </a:solidFill>
                <a:effectLst/>
              </a:rPr>
              <a:t>D</a:t>
            </a:r>
            <a:r>
              <a:rPr lang="cs-CZ" sz="3600" b="1" dirty="0">
                <a:solidFill>
                  <a:srgbClr val="FD2BDF"/>
                </a:solidFill>
              </a:rPr>
              <a:t>    </a:t>
            </a:r>
            <a:r>
              <a:rPr lang="cs-CZ" sz="3600" dirty="0">
                <a:solidFill>
                  <a:srgbClr val="0000FF"/>
                </a:solidFill>
              </a:rPr>
              <a:t>…</a:t>
            </a:r>
            <a:r>
              <a:rPr lang="cs-CZ" sz="3600" b="1" dirty="0">
                <a:solidFill>
                  <a:srgbClr val="FD2BDF"/>
                </a:solidFill>
              </a:rPr>
              <a:t>   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 definiční obor proměnné  </a:t>
            </a:r>
            <a:r>
              <a:rPr lang="cs-CZ" sz="3600" b="1" i="1" dirty="0">
                <a:solidFill>
                  <a:srgbClr val="FD2BDF"/>
                </a:solidFill>
              </a:rPr>
              <a:t>x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 	 </a:t>
            </a:r>
            <a:r>
              <a:rPr lang="cs-CZ" sz="2000" b="0" i="0" dirty="0">
                <a:solidFill>
                  <a:srgbClr val="0000FF"/>
                </a:solidFill>
                <a:effectLst/>
              </a:rPr>
              <a:t>        </a:t>
            </a:r>
            <a:r>
              <a:rPr lang="cs-CZ" sz="2800" b="0" i="0" dirty="0">
                <a:solidFill>
                  <a:srgbClr val="0000FF"/>
                </a:solidFill>
                <a:effectLst/>
              </a:rPr>
              <a:t> </a:t>
            </a:r>
            <a:r>
              <a:rPr lang="cs-CZ" sz="3600" b="1" i="1" dirty="0">
                <a:solidFill>
                  <a:srgbClr val="FF00FF"/>
                </a:solidFill>
              </a:rPr>
              <a:t>D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el-GR" sz="32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⊂</a:t>
            </a:r>
            <a:r>
              <a:rPr lang="cs-CZ" sz="36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3600" b="1" i="1" dirty="0">
                <a:solidFill>
                  <a:srgbClr val="FF00FF"/>
                </a:solidFill>
              </a:rPr>
              <a:t>R</a:t>
            </a:r>
            <a:endParaRPr lang="cs-CZ" sz="1000" b="1" i="1" dirty="0">
              <a:solidFill>
                <a:srgbClr val="FF00FF"/>
              </a:solidFill>
            </a:endParaRPr>
          </a:p>
          <a:p>
            <a:pPr fontAlgn="base"/>
            <a:endParaRPr lang="cs-CZ" sz="800" i="1" dirty="0">
              <a:solidFill>
                <a:srgbClr val="0000FF"/>
              </a:solidFill>
            </a:endParaRPr>
          </a:p>
          <a:p>
            <a:pPr fontAlgn="base"/>
            <a:r>
              <a:rPr lang="cs-CZ" sz="3600" dirty="0">
                <a:solidFill>
                  <a:srgbClr val="0000FF"/>
                </a:solidFill>
              </a:rPr>
              <a:t>Zadáním</a:t>
            </a:r>
            <a:r>
              <a:rPr lang="cs-CZ" sz="3600" b="1" dirty="0">
                <a:solidFill>
                  <a:srgbClr val="0000FF"/>
                </a:solidFill>
              </a:rPr>
              <a:t>  rovnice  </a:t>
            </a:r>
            <a:r>
              <a:rPr lang="cs-CZ" sz="3600" dirty="0">
                <a:solidFill>
                  <a:srgbClr val="0000FF"/>
                </a:solidFill>
              </a:rPr>
              <a:t>se rozumí vztah pravdivé  </a:t>
            </a:r>
            <a:r>
              <a:rPr lang="cs-CZ" sz="3600" b="1" dirty="0">
                <a:solidFill>
                  <a:srgbClr val="0000FF"/>
                </a:solidFill>
              </a:rPr>
              <a:t>rovnosti  </a:t>
            </a:r>
            <a:r>
              <a:rPr lang="cs-CZ" sz="3600" dirty="0">
                <a:solidFill>
                  <a:srgbClr val="0000FF"/>
                </a:solidFill>
              </a:rPr>
              <a:t>  							 </a:t>
            </a:r>
            <a:r>
              <a:rPr lang="cs-CZ" sz="3600" b="1" i="1" dirty="0">
                <a:solidFill>
                  <a:srgbClr val="FD2BDF"/>
                </a:solidFill>
              </a:rPr>
              <a:t> f </a:t>
            </a:r>
            <a:r>
              <a:rPr lang="cs-CZ" sz="3600" b="1" dirty="0">
                <a:solidFill>
                  <a:srgbClr val="FD2BDF"/>
                </a:solidFill>
              </a:rPr>
              <a:t>(</a:t>
            </a:r>
            <a:r>
              <a:rPr lang="cs-CZ" sz="3600" b="1" i="1" dirty="0">
                <a:solidFill>
                  <a:srgbClr val="FD2BDF"/>
                </a:solidFill>
              </a:rPr>
              <a:t>x</a:t>
            </a:r>
            <a:r>
              <a:rPr lang="cs-CZ" sz="3600" b="1" dirty="0">
                <a:solidFill>
                  <a:srgbClr val="FD2BDF"/>
                </a:solidFill>
              </a:rPr>
              <a:t>)</a:t>
            </a:r>
            <a:r>
              <a:rPr lang="cs-CZ" sz="3600" b="1" i="1" dirty="0">
                <a:solidFill>
                  <a:srgbClr val="FD2BDF"/>
                </a:solidFill>
              </a:rPr>
              <a:t>  </a:t>
            </a:r>
            <a:r>
              <a:rPr lang="cs-CZ" sz="3600" b="1" dirty="0">
                <a:solidFill>
                  <a:srgbClr val="FD2BDF"/>
                </a:solidFill>
              </a:rPr>
              <a:t>=</a:t>
            </a:r>
            <a:r>
              <a:rPr lang="cs-CZ" sz="3600" b="1" i="1" dirty="0">
                <a:solidFill>
                  <a:srgbClr val="FD2BDF"/>
                </a:solidFill>
              </a:rPr>
              <a:t>  g </a:t>
            </a:r>
            <a:r>
              <a:rPr lang="cs-CZ" sz="3600" b="1" dirty="0">
                <a:solidFill>
                  <a:srgbClr val="FD2BDF"/>
                </a:solidFill>
              </a:rPr>
              <a:t>(</a:t>
            </a:r>
            <a:r>
              <a:rPr lang="cs-CZ" sz="3600" b="1" i="1" dirty="0">
                <a:solidFill>
                  <a:srgbClr val="FD2BDF"/>
                </a:solidFill>
              </a:rPr>
              <a:t>x</a:t>
            </a:r>
            <a:r>
              <a:rPr lang="cs-CZ" sz="3600" b="1" dirty="0">
                <a:solidFill>
                  <a:srgbClr val="FD2BDF"/>
                </a:solidFill>
              </a:rPr>
              <a:t>) </a:t>
            </a:r>
          </a:p>
          <a:p>
            <a:pPr fontAlgn="base"/>
            <a:endParaRPr lang="cs-CZ" sz="800" dirty="0">
              <a:solidFill>
                <a:srgbClr val="0000FF"/>
              </a:solidFill>
            </a:endParaRPr>
          </a:p>
          <a:p>
            <a:pPr algn="l" fontAlgn="base"/>
            <a:r>
              <a:rPr lang="cs-CZ" sz="3200" dirty="0">
                <a:solidFill>
                  <a:srgbClr val="0000FF"/>
                </a:solidFill>
              </a:rPr>
              <a:t> </a:t>
            </a:r>
            <a:r>
              <a:rPr lang="cs-CZ" sz="3200" dirty="0">
                <a:solidFill>
                  <a:srgbClr val="FF00FF"/>
                </a:solidFill>
              </a:rPr>
              <a:t>Levá strana rovnice     </a:t>
            </a:r>
            <a:r>
              <a:rPr lang="cs-CZ" sz="3200" dirty="0">
                <a:solidFill>
                  <a:srgbClr val="0000FF"/>
                </a:solidFill>
              </a:rPr>
              <a:t>…    funkce  na levé straně rovnosti</a:t>
            </a:r>
          </a:p>
          <a:p>
            <a:pPr fontAlgn="base"/>
            <a:r>
              <a:rPr lang="cs-CZ" sz="3200" dirty="0">
                <a:solidFill>
                  <a:srgbClr val="FF00FF"/>
                </a:solidFill>
              </a:rPr>
              <a:t>Pravá strana rovnice    </a:t>
            </a:r>
            <a:r>
              <a:rPr lang="cs-CZ" sz="3200" dirty="0">
                <a:solidFill>
                  <a:srgbClr val="0000FF"/>
                </a:solidFill>
              </a:rPr>
              <a:t>…    funkce na pravé straně rovnosti</a:t>
            </a:r>
          </a:p>
          <a:p>
            <a:pPr algn="l" fontAlgn="base"/>
            <a:endParaRPr lang="cs-CZ" sz="800" dirty="0">
              <a:solidFill>
                <a:srgbClr val="0000FF"/>
              </a:solidFill>
            </a:endParaRPr>
          </a:p>
          <a:p>
            <a:pPr algn="l" fontAlgn="base"/>
            <a:r>
              <a:rPr lang="cs-CZ" sz="3600" b="1" dirty="0">
                <a:solidFill>
                  <a:srgbClr val="0000FF"/>
                </a:solidFill>
              </a:rPr>
              <a:t>   </a:t>
            </a:r>
            <a:r>
              <a:rPr lang="cs-CZ" sz="3600" b="1" u="sng" dirty="0">
                <a:solidFill>
                  <a:srgbClr val="0000FF"/>
                </a:solidFill>
              </a:rPr>
              <a:t>Řešení  rovnice</a:t>
            </a:r>
            <a:r>
              <a:rPr lang="cs-CZ" sz="3600" b="1" dirty="0">
                <a:solidFill>
                  <a:srgbClr val="0000FF"/>
                </a:solidFill>
              </a:rPr>
              <a:t>   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⇔ </a:t>
            </a:r>
            <a:r>
              <a:rPr lang="cs-CZ" sz="3600" dirty="0">
                <a:solidFill>
                  <a:srgbClr val="0000FF"/>
                </a:solidFill>
              </a:rPr>
              <a:t> nalezení / určení   všech hodnot</a:t>
            </a:r>
          </a:p>
          <a:p>
            <a:pPr algn="l" fontAlgn="base"/>
            <a:r>
              <a:rPr lang="cs-CZ" sz="3600" b="1" i="1" dirty="0">
                <a:solidFill>
                  <a:srgbClr val="FD2BDF"/>
                </a:solidFill>
              </a:rPr>
              <a:t>   x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el-GR" sz="32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∊</a:t>
            </a:r>
            <a:r>
              <a:rPr lang="cs-CZ" sz="36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3600" b="1" i="1" dirty="0">
                <a:solidFill>
                  <a:srgbClr val="FF00FF"/>
                </a:solidFill>
              </a:rPr>
              <a:t>D</a:t>
            </a:r>
            <a:r>
              <a:rPr lang="cs-CZ" sz="3600" dirty="0">
                <a:solidFill>
                  <a:srgbClr val="0000FF"/>
                </a:solidFill>
              </a:rPr>
              <a:t> , pro která se z rovnice stává  pravdivá rovnost.</a:t>
            </a:r>
          </a:p>
          <a:p>
            <a:pPr algn="l" fontAlgn="base"/>
            <a:endParaRPr lang="cs-CZ" sz="800" dirty="0">
              <a:solidFill>
                <a:srgbClr val="0000FF"/>
              </a:solidFill>
            </a:endParaRPr>
          </a:p>
          <a:p>
            <a:pPr algn="l" fontAlgn="base"/>
            <a:r>
              <a:rPr lang="cs-CZ" sz="2000" b="1" i="1" dirty="0">
                <a:solidFill>
                  <a:srgbClr val="FF00FF"/>
                </a:solidFill>
                <a:effectLst/>
              </a:rPr>
              <a:t>      </a:t>
            </a:r>
            <a:r>
              <a:rPr lang="cs-CZ" sz="3600" b="1" i="1" dirty="0">
                <a:solidFill>
                  <a:srgbClr val="FF00FF"/>
                </a:solidFill>
              </a:rPr>
              <a:t> </a:t>
            </a:r>
            <a:r>
              <a:rPr lang="cs-CZ" sz="3600" b="1" i="1" dirty="0">
                <a:solidFill>
                  <a:srgbClr val="FF00FF"/>
                </a:solidFill>
                <a:effectLst/>
              </a:rPr>
              <a:t>K</a:t>
            </a:r>
            <a:r>
              <a:rPr lang="cs-CZ" sz="3600" b="1" dirty="0">
                <a:solidFill>
                  <a:srgbClr val="FD2BDF"/>
                </a:solidFill>
              </a:rPr>
              <a:t>    </a:t>
            </a:r>
            <a:r>
              <a:rPr lang="cs-CZ" sz="3600" dirty="0">
                <a:solidFill>
                  <a:srgbClr val="0000FF"/>
                </a:solidFill>
              </a:rPr>
              <a:t>…</a:t>
            </a:r>
            <a:r>
              <a:rPr lang="cs-CZ" sz="3600" b="1" dirty="0">
                <a:solidFill>
                  <a:srgbClr val="FD2BDF"/>
                </a:solidFill>
              </a:rPr>
              <a:t>  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 obor pravdivosti řešení</a:t>
            </a:r>
            <a:endParaRPr lang="cs-CZ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9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885826" y="332509"/>
            <a:ext cx="10944224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16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EKVIVALENTNÍ  ÚPRAVY  ŘEŠENÍ  ROVNIC</a:t>
            </a:r>
            <a:r>
              <a:rPr lang="cs-CZ" sz="800" b="0" i="0" dirty="0">
                <a:solidFill>
                  <a:srgbClr val="0000FF"/>
                </a:solidFill>
                <a:effectLst/>
              </a:rPr>
              <a:t> </a:t>
            </a:r>
            <a:endParaRPr lang="cs-CZ" sz="1600" b="0" i="0" dirty="0">
              <a:solidFill>
                <a:srgbClr val="0000FF"/>
              </a:solidFill>
              <a:effectLst/>
            </a:endParaRPr>
          </a:p>
          <a:p>
            <a:pPr algn="l" fontAlgn="base"/>
            <a:endParaRPr lang="cs-CZ" sz="2800" b="0" i="0" dirty="0">
              <a:solidFill>
                <a:srgbClr val="0000FF"/>
              </a:solidFill>
              <a:effectLst/>
            </a:endParaRPr>
          </a:p>
          <a:p>
            <a:pPr fontAlgn="base"/>
            <a:r>
              <a:rPr lang="cs-CZ" sz="3600" b="1" i="1" dirty="0">
                <a:solidFill>
                  <a:srgbClr val="FD2BDF"/>
                </a:solidFill>
              </a:rPr>
              <a:t>Z</a:t>
            </a:r>
            <a:r>
              <a:rPr lang="cs-CZ" sz="3200" b="1" i="1" dirty="0">
                <a:solidFill>
                  <a:srgbClr val="FD2BDF"/>
                </a:solidFill>
              </a:rPr>
              <a:t>áměna  stran  rovnice</a:t>
            </a:r>
            <a:r>
              <a:rPr lang="cs-CZ" sz="3200" b="1" dirty="0">
                <a:solidFill>
                  <a:srgbClr val="FD2BDF"/>
                </a:solidFill>
              </a:rPr>
              <a:t>    </a:t>
            </a:r>
            <a:r>
              <a:rPr lang="cs-CZ" sz="3600" dirty="0">
                <a:solidFill>
                  <a:srgbClr val="0000FF"/>
                </a:solidFill>
              </a:rPr>
              <a:t>	 </a:t>
            </a:r>
            <a:r>
              <a:rPr lang="cs-CZ" sz="3600" b="1" i="1" dirty="0">
                <a:solidFill>
                  <a:srgbClr val="0000FF"/>
                </a:solidFill>
              </a:rPr>
              <a:t> f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</a:t>
            </a: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i="1" dirty="0">
                <a:solidFill>
                  <a:srgbClr val="0000FF"/>
                </a:solidFill>
              </a:rPr>
              <a:t>  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   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⇔    </a:t>
            </a:r>
            <a:r>
              <a:rPr lang="cs-CZ" sz="3600" b="1" i="1" dirty="0">
                <a:solidFill>
                  <a:srgbClr val="0000FF"/>
                </a:solidFill>
              </a:rPr>
              <a:t>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</a:t>
            </a: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i="1" dirty="0">
                <a:solidFill>
                  <a:srgbClr val="0000FF"/>
                </a:solidFill>
              </a:rPr>
              <a:t>  f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</a:t>
            </a:r>
            <a:endParaRPr lang="cs-CZ" sz="1200" b="1" i="1" dirty="0">
              <a:solidFill>
                <a:srgbClr val="FD2BDF"/>
              </a:solidFill>
            </a:endParaRPr>
          </a:p>
          <a:p>
            <a:pPr fontAlgn="base"/>
            <a:endParaRPr lang="cs-CZ" sz="1600" b="1" i="1" dirty="0">
              <a:solidFill>
                <a:srgbClr val="FD2BDF"/>
              </a:solidFill>
            </a:endParaRPr>
          </a:p>
          <a:p>
            <a:pPr fontAlgn="base"/>
            <a:r>
              <a:rPr lang="cs-CZ" sz="3200" b="1" i="1" dirty="0">
                <a:solidFill>
                  <a:srgbClr val="FD2BDF"/>
                </a:solidFill>
              </a:rPr>
              <a:t>Přičtení  funkce</a:t>
            </a:r>
            <a:r>
              <a:rPr lang="cs-CZ" sz="3200" b="1" dirty="0">
                <a:solidFill>
                  <a:srgbClr val="FD2BDF"/>
                </a:solidFill>
              </a:rPr>
              <a:t>  </a:t>
            </a:r>
            <a:r>
              <a:rPr lang="cs-CZ" sz="3200" b="1" i="1" dirty="0">
                <a:solidFill>
                  <a:srgbClr val="0000FF"/>
                </a:solidFill>
              </a:rPr>
              <a:t> h </a:t>
            </a:r>
            <a:r>
              <a:rPr lang="cs-CZ" sz="3200" b="1" dirty="0">
                <a:solidFill>
                  <a:srgbClr val="0000FF"/>
                </a:solidFill>
              </a:rPr>
              <a:t>(</a:t>
            </a:r>
            <a:r>
              <a:rPr lang="cs-CZ" sz="3200" b="1" i="1" dirty="0">
                <a:solidFill>
                  <a:srgbClr val="0000FF"/>
                </a:solidFill>
              </a:rPr>
              <a:t>x</a:t>
            </a:r>
            <a:r>
              <a:rPr lang="cs-CZ" sz="3200" b="1" dirty="0">
                <a:solidFill>
                  <a:srgbClr val="0000FF"/>
                </a:solidFill>
              </a:rPr>
              <a:t>)   </a:t>
            </a:r>
            <a:r>
              <a:rPr lang="cs-CZ" sz="3200" b="1" i="1" dirty="0">
                <a:solidFill>
                  <a:srgbClr val="FD2BDF"/>
                </a:solidFill>
              </a:rPr>
              <a:t>definované  v množině  </a:t>
            </a:r>
            <a:r>
              <a:rPr lang="cs-CZ" sz="3200" b="1" i="1" dirty="0">
                <a:solidFill>
                  <a:srgbClr val="FF00FF"/>
                </a:solidFill>
              </a:rPr>
              <a:t>D</a:t>
            </a:r>
            <a:r>
              <a:rPr lang="cs-CZ" sz="3200" b="1" dirty="0">
                <a:solidFill>
                  <a:srgbClr val="FD2BDF"/>
                </a:solidFill>
              </a:rPr>
              <a:t>  </a:t>
            </a:r>
            <a:r>
              <a:rPr lang="cs-CZ" sz="3600" dirty="0">
                <a:solidFill>
                  <a:srgbClr val="0000FF"/>
                </a:solidFill>
              </a:rPr>
              <a:t>	 </a:t>
            </a:r>
          </a:p>
          <a:p>
            <a:pPr fontAlgn="base"/>
            <a:r>
              <a:rPr lang="cs-CZ" sz="3600" b="1" i="1" dirty="0">
                <a:solidFill>
                  <a:srgbClr val="0000FF"/>
                </a:solidFill>
              </a:rPr>
              <a:t>	 f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</a:t>
            </a: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i="1" dirty="0">
                <a:solidFill>
                  <a:srgbClr val="0000FF"/>
                </a:solidFill>
              </a:rPr>
              <a:t>  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      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⇔    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sz="3600" b="1" i="1" dirty="0">
                <a:solidFill>
                  <a:srgbClr val="0000FF"/>
                </a:solidFill>
              </a:rPr>
              <a:t>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+ </a:t>
            </a:r>
            <a:r>
              <a:rPr lang="cs-CZ" sz="3600" b="1" i="1" dirty="0">
                <a:solidFill>
                  <a:srgbClr val="0000FF"/>
                </a:solidFill>
              </a:rPr>
              <a:t>h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 </a:t>
            </a:r>
            <a:r>
              <a:rPr lang="cs-CZ" sz="3600" b="1" dirty="0">
                <a:solidFill>
                  <a:srgbClr val="0000FF"/>
                </a:solidFill>
              </a:rPr>
              <a:t>= </a:t>
            </a:r>
            <a:r>
              <a:rPr lang="cs-CZ" sz="3600" b="1" i="1" dirty="0">
                <a:solidFill>
                  <a:srgbClr val="0000FF"/>
                </a:solidFill>
              </a:rPr>
              <a:t>  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+ </a:t>
            </a:r>
            <a:r>
              <a:rPr lang="cs-CZ" sz="3600" b="1" i="1" dirty="0">
                <a:solidFill>
                  <a:srgbClr val="0000FF"/>
                </a:solidFill>
              </a:rPr>
              <a:t>h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</a:t>
            </a:r>
          </a:p>
          <a:p>
            <a:pPr fontAlgn="base"/>
            <a:endParaRPr lang="cs-CZ" sz="1600" b="1" i="1" dirty="0">
              <a:solidFill>
                <a:srgbClr val="0000FF"/>
              </a:solidFill>
            </a:endParaRPr>
          </a:p>
          <a:p>
            <a:pPr fontAlgn="base"/>
            <a:r>
              <a:rPr lang="cs-CZ" sz="3200" b="1" i="1" dirty="0">
                <a:solidFill>
                  <a:srgbClr val="FD2BDF"/>
                </a:solidFill>
              </a:rPr>
              <a:t> Násobení  nenulovou  funkcí</a:t>
            </a:r>
            <a:r>
              <a:rPr lang="cs-CZ" sz="3200" b="1" dirty="0">
                <a:solidFill>
                  <a:srgbClr val="FD2BDF"/>
                </a:solidFill>
              </a:rPr>
              <a:t>  </a:t>
            </a:r>
            <a:r>
              <a:rPr lang="cs-CZ" sz="3200" b="1" i="1" dirty="0">
                <a:solidFill>
                  <a:srgbClr val="0000FF"/>
                </a:solidFill>
              </a:rPr>
              <a:t> h </a:t>
            </a:r>
            <a:r>
              <a:rPr lang="cs-CZ" sz="3200" b="1" dirty="0">
                <a:solidFill>
                  <a:srgbClr val="0000FF"/>
                </a:solidFill>
              </a:rPr>
              <a:t>(</a:t>
            </a:r>
            <a:r>
              <a:rPr lang="cs-CZ" sz="3200" b="1" i="1" dirty="0">
                <a:solidFill>
                  <a:srgbClr val="0000FF"/>
                </a:solidFill>
              </a:rPr>
              <a:t>x</a:t>
            </a:r>
            <a:r>
              <a:rPr lang="cs-CZ" sz="3200" b="1" dirty="0">
                <a:solidFill>
                  <a:srgbClr val="0000FF"/>
                </a:solidFill>
              </a:rPr>
              <a:t>)   </a:t>
            </a:r>
            <a:r>
              <a:rPr lang="cs-CZ" sz="3200" b="1" i="1" dirty="0">
                <a:solidFill>
                  <a:srgbClr val="FD2BDF"/>
                </a:solidFill>
              </a:rPr>
              <a:t>definovanou  v množině  </a:t>
            </a:r>
            <a:r>
              <a:rPr lang="cs-CZ" sz="3200" b="1" i="1" dirty="0">
                <a:solidFill>
                  <a:srgbClr val="FF00FF"/>
                </a:solidFill>
              </a:rPr>
              <a:t>D</a:t>
            </a:r>
            <a:r>
              <a:rPr lang="cs-CZ" sz="3200" b="1" dirty="0">
                <a:solidFill>
                  <a:srgbClr val="FD2BDF"/>
                </a:solidFill>
              </a:rPr>
              <a:t>  </a:t>
            </a:r>
            <a:r>
              <a:rPr lang="cs-CZ" sz="4000" dirty="0">
                <a:solidFill>
                  <a:srgbClr val="0000FF"/>
                </a:solidFill>
              </a:rPr>
              <a:t> </a:t>
            </a:r>
          </a:p>
          <a:p>
            <a:pPr fontAlgn="base"/>
            <a:r>
              <a:rPr lang="cs-CZ" sz="3600" b="1" i="1" dirty="0">
                <a:solidFill>
                  <a:srgbClr val="0000FF"/>
                </a:solidFill>
              </a:rPr>
              <a:t>	 f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</a:t>
            </a: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i="1" dirty="0">
                <a:solidFill>
                  <a:srgbClr val="0000FF"/>
                </a:solidFill>
              </a:rPr>
              <a:t>  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      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⇔    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sz="3600" b="1" i="1" dirty="0">
                <a:solidFill>
                  <a:srgbClr val="0000FF"/>
                </a:solidFill>
              </a:rPr>
              <a:t>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cs-CZ" sz="3600" b="1" dirty="0">
                <a:solidFill>
                  <a:srgbClr val="0000FF"/>
                </a:solidFill>
              </a:rPr>
              <a:t> </a:t>
            </a:r>
            <a:r>
              <a:rPr lang="cs-CZ" sz="3600" b="1" i="1" dirty="0">
                <a:solidFill>
                  <a:srgbClr val="0000FF"/>
                </a:solidFill>
              </a:rPr>
              <a:t>h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 </a:t>
            </a:r>
            <a:r>
              <a:rPr lang="cs-CZ" sz="3600" b="1" dirty="0">
                <a:solidFill>
                  <a:srgbClr val="0000FF"/>
                </a:solidFill>
              </a:rPr>
              <a:t>= </a:t>
            </a:r>
            <a:r>
              <a:rPr lang="cs-CZ" sz="3600" b="1" i="1" dirty="0">
                <a:solidFill>
                  <a:srgbClr val="0000FF"/>
                </a:solidFill>
              </a:rPr>
              <a:t>  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cs-CZ" sz="3600" b="1" dirty="0">
                <a:solidFill>
                  <a:srgbClr val="0000FF"/>
                </a:solidFill>
              </a:rPr>
              <a:t> </a:t>
            </a:r>
            <a:r>
              <a:rPr lang="cs-CZ" sz="3600" b="1" i="1" dirty="0">
                <a:solidFill>
                  <a:srgbClr val="0000FF"/>
                </a:solidFill>
              </a:rPr>
              <a:t>h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</a:t>
            </a:r>
          </a:p>
          <a:p>
            <a:pPr fontAlgn="base"/>
            <a:endParaRPr lang="cs-CZ" sz="1600" b="1" i="1" dirty="0">
              <a:solidFill>
                <a:srgbClr val="0000FF"/>
              </a:solidFill>
            </a:endParaRPr>
          </a:p>
          <a:p>
            <a:pPr fontAlgn="base"/>
            <a:r>
              <a:rPr lang="cs-CZ" sz="3200" b="1" i="1" dirty="0">
                <a:solidFill>
                  <a:srgbClr val="FD2BDF"/>
                </a:solidFill>
              </a:rPr>
              <a:t> Dělení  nenulovou  funkcí</a:t>
            </a:r>
            <a:r>
              <a:rPr lang="cs-CZ" sz="3200" b="1" dirty="0">
                <a:solidFill>
                  <a:srgbClr val="FD2BDF"/>
                </a:solidFill>
              </a:rPr>
              <a:t>  </a:t>
            </a:r>
            <a:r>
              <a:rPr lang="cs-CZ" sz="3200" b="1" i="1" dirty="0">
                <a:solidFill>
                  <a:srgbClr val="0000FF"/>
                </a:solidFill>
              </a:rPr>
              <a:t> h </a:t>
            </a:r>
            <a:r>
              <a:rPr lang="cs-CZ" sz="3200" b="1" dirty="0">
                <a:solidFill>
                  <a:srgbClr val="0000FF"/>
                </a:solidFill>
              </a:rPr>
              <a:t>(</a:t>
            </a:r>
            <a:r>
              <a:rPr lang="cs-CZ" sz="3200" b="1" i="1" dirty="0">
                <a:solidFill>
                  <a:srgbClr val="0000FF"/>
                </a:solidFill>
              </a:rPr>
              <a:t>x</a:t>
            </a:r>
            <a:r>
              <a:rPr lang="cs-CZ" sz="3200" b="1" dirty="0">
                <a:solidFill>
                  <a:srgbClr val="0000FF"/>
                </a:solidFill>
              </a:rPr>
              <a:t>)  </a:t>
            </a:r>
            <a:r>
              <a:rPr lang="cs-CZ" sz="3200" b="1" i="1" dirty="0">
                <a:solidFill>
                  <a:srgbClr val="FD2BDF"/>
                </a:solidFill>
              </a:rPr>
              <a:t>definovanou  v množině  </a:t>
            </a:r>
            <a:r>
              <a:rPr lang="cs-CZ" sz="3200" b="1" i="1" dirty="0">
                <a:solidFill>
                  <a:srgbClr val="FF00FF"/>
                </a:solidFill>
              </a:rPr>
              <a:t>D</a:t>
            </a:r>
            <a:r>
              <a:rPr lang="cs-CZ" sz="3200" b="1" dirty="0">
                <a:solidFill>
                  <a:srgbClr val="FD2BDF"/>
                </a:solidFill>
              </a:rPr>
              <a:t>  </a:t>
            </a:r>
            <a:r>
              <a:rPr lang="cs-CZ" sz="3200" dirty="0">
                <a:solidFill>
                  <a:srgbClr val="0000FF"/>
                </a:solidFill>
              </a:rPr>
              <a:t> </a:t>
            </a:r>
          </a:p>
          <a:p>
            <a:pPr fontAlgn="base"/>
            <a:r>
              <a:rPr lang="cs-CZ" sz="3600" b="1" i="1" dirty="0">
                <a:solidFill>
                  <a:srgbClr val="0000FF"/>
                </a:solidFill>
              </a:rPr>
              <a:t>	 f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</a:t>
            </a: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i="1" dirty="0">
                <a:solidFill>
                  <a:srgbClr val="0000FF"/>
                </a:solidFill>
              </a:rPr>
              <a:t>  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      </a:t>
            </a:r>
            <a:r>
              <a:rPr lang="cs-CZ" sz="36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⇔      </a:t>
            </a:r>
            <a:r>
              <a:rPr lang="cs-CZ" sz="3600" b="1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cs-CZ" sz="3600" b="1" i="1" dirty="0">
                <a:solidFill>
                  <a:srgbClr val="0000FF"/>
                </a:solidFill>
              </a:rPr>
              <a:t>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</a:t>
            </a:r>
            <a:r>
              <a:rPr lang="cs-CZ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cs-CZ" sz="3600" b="1" dirty="0">
                <a:solidFill>
                  <a:srgbClr val="0000FF"/>
                </a:solidFill>
              </a:rPr>
              <a:t> </a:t>
            </a:r>
            <a:r>
              <a:rPr lang="cs-CZ" sz="3600" b="1" i="1" dirty="0">
                <a:solidFill>
                  <a:srgbClr val="0000FF"/>
                </a:solidFill>
              </a:rPr>
              <a:t>h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  </a:t>
            </a:r>
            <a:r>
              <a:rPr lang="cs-CZ" sz="3600" b="1" dirty="0">
                <a:solidFill>
                  <a:srgbClr val="0000FF"/>
                </a:solidFill>
              </a:rPr>
              <a:t>= </a:t>
            </a:r>
            <a:r>
              <a:rPr lang="cs-CZ" sz="3600" b="1" i="1" dirty="0">
                <a:solidFill>
                  <a:srgbClr val="0000FF"/>
                </a:solidFill>
              </a:rPr>
              <a:t>  g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 </a:t>
            </a:r>
            <a:r>
              <a:rPr lang="cs-CZ" sz="3200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cs-CZ" sz="3600" b="1" dirty="0">
                <a:solidFill>
                  <a:srgbClr val="0000FF"/>
                </a:solidFill>
              </a:rPr>
              <a:t> </a:t>
            </a:r>
            <a:r>
              <a:rPr lang="cs-CZ" sz="3600" b="1" i="1" dirty="0">
                <a:solidFill>
                  <a:srgbClr val="0000FF"/>
                </a:solidFill>
              </a:rPr>
              <a:t>h </a:t>
            </a:r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b="1" i="1" dirty="0">
                <a:solidFill>
                  <a:srgbClr val="0000FF"/>
                </a:solidFill>
              </a:rPr>
              <a:t>x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  <a:r>
              <a:rPr lang="cs-CZ" sz="3600" b="1" i="1" dirty="0">
                <a:solidFill>
                  <a:srgbClr val="0000FF"/>
                </a:solidFill>
              </a:rPr>
              <a:t> </a:t>
            </a:r>
            <a:endParaRPr lang="cs-CZ" sz="3600" b="1" dirty="0">
              <a:solidFill>
                <a:srgbClr val="0000FF"/>
              </a:solidFill>
            </a:endParaRPr>
          </a:p>
          <a:p>
            <a:pPr fontAlgn="base"/>
            <a:endParaRPr lang="cs-CZ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39F8281-D9C8-6FF5-D366-0F7E79618E94}"/>
                  </a:ext>
                </a:extLst>
              </p:cNvPr>
              <p:cNvSpPr txBox="1"/>
              <p:nvPr/>
            </p:nvSpPr>
            <p:spPr>
              <a:xfrm>
                <a:off x="1015998" y="332509"/>
                <a:ext cx="10852152" cy="6192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/>
                <a:endParaRPr lang="cs-CZ" sz="1000" b="1" dirty="0">
                  <a:solidFill>
                    <a:srgbClr val="C00000"/>
                  </a:solidFill>
                  <a:latin typeface="Arial Black" panose="020B0A04020102020204" pitchFamily="34" charset="0"/>
                  <a:ea typeface="Cambria Math" panose="02040503050406030204" pitchFamily="18" charset="0"/>
                </a:endParaRPr>
              </a:p>
              <a:p>
                <a:pPr fontAlgn="base"/>
                <a:r>
                  <a:rPr lang="cs-CZ" sz="4400" b="1" dirty="0">
                    <a:solidFill>
                      <a:srgbClr val="C00000"/>
                    </a:solidFill>
                    <a:latin typeface="Arial Black" panose="020B0A04020102020204" pitchFamily="34" charset="0"/>
                    <a:ea typeface="Cambria Math" panose="02040503050406030204" pitchFamily="18" charset="0"/>
                  </a:rPr>
                  <a:t>   LINEÁRNÍ  ROVNICE</a:t>
                </a:r>
              </a:p>
              <a:p>
                <a:pPr algn="l" fontAlgn="base"/>
                <a:endParaRPr lang="cs-CZ" sz="2000" b="0" i="0" dirty="0">
                  <a:solidFill>
                    <a:srgbClr val="0000FF"/>
                  </a:solidFill>
                  <a:effectLst/>
                </a:endParaRPr>
              </a:p>
              <a:p>
                <a:pPr fontAlgn="base"/>
                <a:r>
                  <a:rPr lang="cs-CZ" sz="3600" b="1" i="1" dirty="0">
                    <a:solidFill>
                      <a:srgbClr val="FD2BDF"/>
                    </a:solidFill>
                  </a:rPr>
                  <a:t>  </a:t>
                </a:r>
                <a:r>
                  <a:rPr lang="cs-CZ" sz="3600" dirty="0">
                    <a:solidFill>
                      <a:srgbClr val="0000FF"/>
                    </a:solidFill>
                  </a:rPr>
                  <a:t>je každá lineární rovnic</a:t>
                </a:r>
                <a:r>
                  <a:rPr lang="cs-CZ" sz="3600" b="0" i="0" dirty="0">
                    <a:solidFill>
                      <a:srgbClr val="0000FF"/>
                    </a:solidFill>
                    <a:effectLst/>
                  </a:rPr>
                  <a:t>e s proměnnou  </a:t>
                </a:r>
                <a:r>
                  <a:rPr lang="cs-CZ" sz="3600" b="1" i="1" dirty="0">
                    <a:solidFill>
                      <a:srgbClr val="FD2BDF"/>
                    </a:solidFill>
                  </a:rPr>
                  <a:t>x  </a:t>
                </a:r>
                <a:r>
                  <a:rPr lang="cs-CZ" sz="3600" dirty="0">
                    <a:solidFill>
                      <a:srgbClr val="0000FF"/>
                    </a:solidFill>
                  </a:rPr>
                  <a:t>, kterou je</a:t>
                </a:r>
              </a:p>
              <a:p>
                <a:pPr fontAlgn="base"/>
                <a:r>
                  <a:rPr lang="cs-CZ" sz="3600" dirty="0">
                    <a:solidFill>
                      <a:srgbClr val="0000FF"/>
                    </a:solidFill>
                  </a:rPr>
                  <a:t>  možné  ekvivalentními úpravami  převést na tvar</a:t>
                </a:r>
              </a:p>
              <a:p>
                <a:pPr fontAlgn="base"/>
                <a:endParaRPr lang="cs-CZ" sz="1200" dirty="0">
                  <a:solidFill>
                    <a:srgbClr val="0000FF"/>
                  </a:solidFill>
                </a:endParaRPr>
              </a:p>
              <a:p>
                <a:pPr fontAlgn="base"/>
                <a:r>
                  <a:rPr lang="cs-CZ" sz="3600" dirty="0">
                    <a:solidFill>
                      <a:srgbClr val="0000FF"/>
                    </a:solidFill>
                  </a:rPr>
                  <a:t>			   </a:t>
                </a:r>
                <a:r>
                  <a:rPr lang="cs-CZ" sz="3600" b="1" i="1" dirty="0">
                    <a:solidFill>
                      <a:srgbClr val="FD2BDF"/>
                    </a:solidFill>
                  </a:rPr>
                  <a:t> </a:t>
                </a:r>
                <a:r>
                  <a:rPr lang="cs-CZ" sz="4000" b="1" i="1" dirty="0">
                    <a:solidFill>
                      <a:srgbClr val="FD2BDF"/>
                    </a:solidFill>
                  </a:rPr>
                  <a:t>a x  +  </a:t>
                </a:r>
                <a:r>
                  <a:rPr lang="cs-CZ" sz="4000" b="1" i="1" dirty="0">
                    <a:solidFill>
                      <a:srgbClr val="FD2B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4000" b="1" i="1" dirty="0">
                    <a:solidFill>
                      <a:srgbClr val="FD2BDF"/>
                    </a:solidFill>
                  </a:rPr>
                  <a:t>   </a:t>
                </a:r>
                <a:r>
                  <a:rPr lang="cs-CZ" sz="3600" b="1" dirty="0">
                    <a:solidFill>
                      <a:srgbClr val="FD2BDF"/>
                    </a:solidFill>
                  </a:rPr>
                  <a:t>=</a:t>
                </a:r>
                <a:r>
                  <a:rPr lang="cs-CZ" sz="4000" b="1" i="1" dirty="0">
                    <a:solidFill>
                      <a:srgbClr val="FD2BD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cs-CZ" sz="4000" b="1" i="1" smtClean="0">
                        <a:solidFill>
                          <a:srgbClr val="FD2BD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4000" dirty="0">
                    <a:solidFill>
                      <a:srgbClr val="0000FF"/>
                    </a:solidFill>
                  </a:rPr>
                  <a:t>   </a:t>
                </a:r>
                <a:r>
                  <a:rPr lang="cs-CZ" sz="3600" dirty="0">
                    <a:solidFill>
                      <a:srgbClr val="0000FF"/>
                    </a:solidFill>
                  </a:rPr>
                  <a:t>,     kde</a:t>
                </a:r>
                <a:r>
                  <a:rPr lang="cs-CZ" sz="4000" dirty="0">
                    <a:solidFill>
                      <a:srgbClr val="0000FF"/>
                    </a:solidFill>
                  </a:rPr>
                  <a:t>  </a:t>
                </a:r>
                <a:r>
                  <a:rPr lang="cs-CZ" sz="3600" b="1" i="1" dirty="0">
                    <a:solidFill>
                      <a:srgbClr val="FD2BDF"/>
                    </a:solidFill>
                  </a:rPr>
                  <a:t>a</a:t>
                </a:r>
                <a:r>
                  <a:rPr lang="cs-CZ" sz="3600" dirty="0">
                    <a:solidFill>
                      <a:srgbClr val="0000FF"/>
                    </a:solidFill>
                  </a:rPr>
                  <a:t> </a:t>
                </a:r>
                <a:r>
                  <a:rPr lang="el-GR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cs-CZ" sz="36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3600" i="1" dirty="0">
                    <a:solidFill>
                      <a:srgbClr val="0000FF"/>
                    </a:solidFill>
                  </a:rPr>
                  <a:t>R</a:t>
                </a:r>
                <a:r>
                  <a:rPr lang="cs-CZ" sz="3600" dirty="0">
                    <a:solidFill>
                      <a:srgbClr val="0000FF"/>
                    </a:solidFill>
                  </a:rPr>
                  <a:t> </a:t>
                </a:r>
                <a:r>
                  <a:rPr lang="cs-CZ" sz="3600" i="1" dirty="0">
                    <a:solidFill>
                      <a:srgbClr val="0000FF"/>
                    </a:solidFill>
                  </a:rPr>
                  <a:t>,</a:t>
                </a:r>
                <a:r>
                  <a:rPr lang="cs-CZ" sz="3600" dirty="0">
                    <a:solidFill>
                      <a:srgbClr val="0000FF"/>
                    </a:solidFill>
                  </a:rPr>
                  <a:t>  </a:t>
                </a:r>
                <a:r>
                  <a:rPr lang="cs-CZ" sz="3600" b="1" i="1" dirty="0">
                    <a:solidFill>
                      <a:srgbClr val="FD2B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3600" dirty="0">
                    <a:solidFill>
                      <a:srgbClr val="0000FF"/>
                    </a:solidFill>
                  </a:rPr>
                  <a:t> </a:t>
                </a:r>
                <a:r>
                  <a:rPr lang="el-GR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cs-CZ" sz="36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3600" i="1" dirty="0">
                    <a:solidFill>
                      <a:srgbClr val="0000FF"/>
                    </a:solidFill>
                  </a:rPr>
                  <a:t>R </a:t>
                </a:r>
                <a:r>
                  <a:rPr lang="cs-CZ" sz="3600" dirty="0">
                    <a:solidFill>
                      <a:srgbClr val="0000FF"/>
                    </a:solidFill>
                  </a:rPr>
                  <a:t>. </a:t>
                </a:r>
              </a:p>
              <a:p>
                <a:pPr algn="l" fontAlgn="base"/>
                <a:endParaRPr lang="cs-CZ" sz="2000" dirty="0">
                  <a:solidFill>
                    <a:srgbClr val="0000FF"/>
                  </a:solidFill>
                </a:endParaRPr>
              </a:p>
              <a:p>
                <a:pPr fontAlgn="base"/>
                <a:r>
                  <a:rPr lang="cs-CZ" sz="3200" dirty="0">
                    <a:solidFill>
                      <a:srgbClr val="0000FF"/>
                    </a:solidFill>
                  </a:rPr>
                  <a:t> Je-li </a:t>
                </a:r>
                <a:r>
                  <a:rPr lang="cs-CZ" sz="3200" b="1" i="1" dirty="0">
                    <a:solidFill>
                      <a:srgbClr val="FD2BDF"/>
                    </a:solidFill>
                  </a:rPr>
                  <a:t>a</a:t>
                </a:r>
                <a:r>
                  <a:rPr lang="cs-CZ" sz="3200" dirty="0">
                    <a:solidFill>
                      <a:srgbClr val="0000FF"/>
                    </a:solidFill>
                  </a:rPr>
                  <a:t> </a:t>
                </a:r>
                <a:r>
                  <a:rPr lang="el-GR" sz="2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</a:t>
                </a:r>
                <a:r>
                  <a:rPr lang="cs-CZ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3200" b="1" i="1" smtClean="0">
                        <a:solidFill>
                          <a:srgbClr val="FD2BD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200" dirty="0">
                    <a:solidFill>
                      <a:srgbClr val="0000FF"/>
                    </a:solidFill>
                  </a:rPr>
                  <a:t>, má rovnice právě jeden kořen  </a:t>
                </a:r>
                <a:r>
                  <a:rPr lang="cs-CZ" sz="3600" b="1" i="1" dirty="0">
                    <a:solidFill>
                      <a:srgbClr val="FD2BDF"/>
                    </a:solidFill>
                  </a:rPr>
                  <a:t>x </a:t>
                </a:r>
                <a:r>
                  <a:rPr lang="cs-CZ" sz="3200" b="1" i="1" dirty="0">
                    <a:solidFill>
                      <a:srgbClr val="FD2BD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s-CZ" sz="4000" b="1" i="1" dirty="0" smtClean="0">
                        <a:solidFill>
                          <a:srgbClr val="FD2BDF"/>
                        </a:solidFill>
                        <a:latin typeface="Cambria Math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cs-CZ" sz="4000" b="1" i="1" dirty="0" smtClean="0">
                            <a:solidFill>
                              <a:srgbClr val="FD2BD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000" b="1" i="1" dirty="0" smtClean="0">
                            <a:solidFill>
                              <a:srgbClr val="FD2BD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cs-CZ" sz="4000" b="1" i="1" dirty="0" smtClean="0">
                            <a:solidFill>
                              <a:srgbClr val="FD2BD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cs-CZ" sz="40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3200" dirty="0">
                    <a:solidFill>
                      <a:srgbClr val="0000FF"/>
                    </a:solidFill>
                  </a:rPr>
                  <a:t>,  </a:t>
                </a:r>
                <a:r>
                  <a:rPr lang="cs-CZ" sz="4000" b="1" i="1" dirty="0">
                    <a:solidFill>
                      <a:srgbClr val="0000FF"/>
                    </a:solidFill>
                  </a:rPr>
                  <a:t>K</a:t>
                </a:r>
                <a:r>
                  <a:rPr lang="cs-CZ" sz="4000" dirty="0">
                    <a:solidFill>
                      <a:srgbClr val="0000FF"/>
                    </a:solidFill>
                  </a:rPr>
                  <a:t> </a:t>
                </a:r>
                <a:r>
                  <a:rPr lang="cs-CZ" sz="3600" dirty="0">
                    <a:solidFill>
                      <a:srgbClr val="0000FF"/>
                    </a:solidFill>
                  </a:rPr>
                  <a:t>=</a:t>
                </a:r>
                <a:r>
                  <a:rPr lang="cs-CZ" sz="4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4800" dirty="0">
                    <a:solidFill>
                      <a:srgbClr val="0000FF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cs-CZ" sz="36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cs-CZ" sz="36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6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cs-CZ" sz="36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4800" dirty="0">
                    <a:solidFill>
                      <a:srgbClr val="0000FF"/>
                    </a:solidFill>
                  </a:rPr>
                  <a:t>}</a:t>
                </a:r>
                <a:r>
                  <a:rPr lang="cs-CZ" sz="3200" dirty="0">
                    <a:solidFill>
                      <a:srgbClr val="0000FF"/>
                    </a:solidFill>
                  </a:rPr>
                  <a:t>.</a:t>
                </a:r>
              </a:p>
              <a:p>
                <a:pPr algn="l" fontAlgn="base"/>
                <a:endParaRPr lang="cs-CZ" sz="800" dirty="0">
                  <a:solidFill>
                    <a:srgbClr val="0000FF"/>
                  </a:solidFill>
                </a:endParaRPr>
              </a:p>
              <a:p>
                <a:pPr fontAlgn="base"/>
                <a:r>
                  <a:rPr lang="cs-CZ" sz="3200" dirty="0">
                    <a:solidFill>
                      <a:srgbClr val="0000FF"/>
                    </a:solidFill>
                  </a:rPr>
                  <a:t> Je-li  </a:t>
                </a:r>
                <a:r>
                  <a:rPr lang="cs-CZ" sz="3200" b="1" i="1" dirty="0">
                    <a:solidFill>
                      <a:srgbClr val="FD2BDF"/>
                    </a:solidFill>
                  </a:rPr>
                  <a:t>a</a:t>
                </a:r>
                <a:r>
                  <a:rPr lang="cs-CZ" sz="3200" dirty="0">
                    <a:solidFill>
                      <a:srgbClr val="0000FF"/>
                    </a:solidFill>
                  </a:rPr>
                  <a:t> =</a:t>
                </a:r>
                <a:r>
                  <a:rPr lang="cs-CZ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3200" dirty="0">
                    <a:solidFill>
                      <a:srgbClr val="0000FF"/>
                    </a:solidFill>
                  </a:rPr>
                  <a:t>  a   </a:t>
                </a:r>
                <a:r>
                  <a:rPr lang="cs-CZ" sz="3200" b="1" i="1" dirty="0">
                    <a:solidFill>
                      <a:srgbClr val="FD2B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3200" dirty="0">
                    <a:solidFill>
                      <a:srgbClr val="0000FF"/>
                    </a:solidFill>
                  </a:rPr>
                  <a:t> </a:t>
                </a:r>
                <a:r>
                  <a:rPr lang="el-GR" sz="3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</a:t>
                </a:r>
                <a:r>
                  <a:rPr lang="cs-CZ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3200" dirty="0">
                    <a:solidFill>
                      <a:srgbClr val="0000FF"/>
                    </a:solidFill>
                  </a:rPr>
                  <a:t>    nemá rovnice řešení   ,	</a:t>
                </a:r>
                <a:r>
                  <a:rPr lang="cs-CZ" sz="3200" b="1" i="1" dirty="0">
                    <a:solidFill>
                      <a:srgbClr val="FD2BDF"/>
                    </a:solidFill>
                  </a:rPr>
                  <a:t>  </a:t>
                </a:r>
                <a:r>
                  <a:rPr lang="cs-CZ" sz="3200" b="1" i="1" dirty="0">
                    <a:solidFill>
                      <a:srgbClr val="0000FF"/>
                    </a:solidFill>
                  </a:rPr>
                  <a:t>K</a:t>
                </a:r>
                <a:r>
                  <a:rPr lang="cs-CZ" sz="3200" dirty="0">
                    <a:solidFill>
                      <a:srgbClr val="0000FF"/>
                    </a:solidFill>
                  </a:rPr>
                  <a:t>  =</a:t>
                </a:r>
                <a:r>
                  <a:rPr lang="cs-CZ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⌽</a:t>
                </a:r>
                <a:r>
                  <a:rPr lang="cs-CZ" sz="2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800" i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.</a:t>
                </a:r>
              </a:p>
              <a:p>
                <a:pPr fontAlgn="base"/>
                <a:endParaRPr lang="cs-CZ" sz="160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base"/>
                <a:r>
                  <a:rPr lang="cs-CZ" sz="3200" dirty="0">
                    <a:solidFill>
                      <a:srgbClr val="0000FF"/>
                    </a:solidFill>
                  </a:rPr>
                  <a:t> Je-li  </a:t>
                </a:r>
                <a:r>
                  <a:rPr lang="cs-CZ" sz="3200" b="1" i="1" dirty="0">
                    <a:solidFill>
                      <a:srgbClr val="FD2BDF"/>
                    </a:solidFill>
                  </a:rPr>
                  <a:t>a</a:t>
                </a:r>
                <a:r>
                  <a:rPr lang="cs-CZ" sz="3200" dirty="0">
                    <a:solidFill>
                      <a:srgbClr val="0000FF"/>
                    </a:solidFill>
                  </a:rPr>
                  <a:t> =</a:t>
                </a:r>
                <a:r>
                  <a:rPr lang="cs-CZ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3200" dirty="0">
                    <a:solidFill>
                      <a:srgbClr val="0000FF"/>
                    </a:solidFill>
                  </a:rPr>
                  <a:t>  a   </a:t>
                </a:r>
                <a:r>
                  <a:rPr lang="cs-CZ" sz="3200" b="1" i="1" dirty="0">
                    <a:solidFill>
                      <a:srgbClr val="FD2B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sz="3200" dirty="0">
                    <a:solidFill>
                      <a:srgbClr val="0000FF"/>
                    </a:solidFill>
                  </a:rPr>
                  <a:t> =</a:t>
                </a:r>
                <a:r>
                  <a:rPr lang="cs-CZ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3200" dirty="0">
                    <a:solidFill>
                      <a:srgbClr val="0000FF"/>
                    </a:solidFill>
                  </a:rPr>
                  <a:t>    je   </a:t>
                </a:r>
                <a:r>
                  <a:rPr lang="cs-CZ" sz="3200" b="1" i="1" dirty="0">
                    <a:solidFill>
                      <a:srgbClr val="0000FF"/>
                    </a:solidFill>
                  </a:rPr>
                  <a:t>K</a:t>
                </a:r>
                <a:r>
                  <a:rPr lang="cs-CZ" sz="3200" dirty="0">
                    <a:solidFill>
                      <a:srgbClr val="0000FF"/>
                    </a:solidFill>
                  </a:rPr>
                  <a:t>  =</a:t>
                </a:r>
                <a:r>
                  <a:rPr lang="cs-CZ" sz="32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3200" b="1" i="1" dirty="0">
                    <a:solidFill>
                      <a:srgbClr val="0000FF"/>
                    </a:solidFill>
                  </a:rPr>
                  <a:t> R</a:t>
                </a:r>
                <a:r>
                  <a:rPr lang="cs-CZ" sz="3200" dirty="0">
                    <a:solidFill>
                      <a:srgbClr val="0000FF"/>
                    </a:solidFill>
                  </a:rPr>
                  <a:t>   ,     ( </a:t>
                </a:r>
                <a:r>
                  <a:rPr lang="cs-CZ" sz="2800" dirty="0">
                    <a:solidFill>
                      <a:srgbClr val="0000FF"/>
                    </a:solidFill>
                  </a:rPr>
                  <a:t>rovnice  má  nekonečně  mnoho													řešení </a:t>
                </a:r>
                <a:r>
                  <a:rPr lang="cs-CZ" sz="3200" dirty="0">
                    <a:solidFill>
                      <a:srgbClr val="0000FF"/>
                    </a:solidFill>
                  </a:rPr>
                  <a:t>) .</a:t>
                </a: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E39F8281-D9C8-6FF5-D366-0F7E79618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98" y="332509"/>
                <a:ext cx="10852152" cy="6192208"/>
              </a:xfrm>
              <a:prstGeom prst="rect">
                <a:avLst/>
              </a:prstGeom>
              <a:blipFill>
                <a:blip r:embed="rId2"/>
                <a:stretch>
                  <a:fillRect l="-787" r="-618" b="-23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99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781051" y="323851"/>
            <a:ext cx="11096624" cy="644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LINEÁRNÍ  ROVNICE</a:t>
            </a:r>
            <a:r>
              <a:rPr lang="cs-CZ" sz="3600" dirty="0">
                <a:solidFill>
                  <a:srgbClr val="0000FF"/>
                </a:solidFill>
              </a:rPr>
              <a:t>   </a:t>
            </a:r>
            <a:r>
              <a:rPr lang="cs-CZ" sz="3200" dirty="0">
                <a:solidFill>
                  <a:srgbClr val="C00000"/>
                </a:solidFill>
              </a:rPr>
              <a:t>_</a:t>
            </a:r>
            <a:r>
              <a:rPr lang="cs-CZ" sz="3200" dirty="0">
                <a:solidFill>
                  <a:srgbClr val="0000FF"/>
                </a:solidFill>
              </a:rPr>
              <a:t>  </a:t>
            </a:r>
            <a:r>
              <a:rPr lang="cs-CZ" sz="4000" b="1" dirty="0">
                <a:solidFill>
                  <a:srgbClr val="C00000"/>
                </a:solidFill>
              </a:rPr>
              <a:t>ekvivalentní úpravy</a:t>
            </a:r>
            <a:endParaRPr lang="cs-CZ" sz="4000" b="1" i="0" dirty="0">
              <a:solidFill>
                <a:srgbClr val="C00000"/>
              </a:solidFill>
              <a:effectLst/>
            </a:endParaRPr>
          </a:p>
          <a:p>
            <a:pPr algn="l" fontAlgn="base"/>
            <a:endParaRPr lang="cs-CZ" sz="800" b="0" i="0" dirty="0">
              <a:solidFill>
                <a:srgbClr val="0000FF"/>
              </a:solidFill>
              <a:effectLst/>
            </a:endParaRPr>
          </a:p>
          <a:p>
            <a:pPr>
              <a:spcAft>
                <a:spcPts val="1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přičítání a odečítání reálného čísla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přičítání a odečítání neznámé ( nebo výrazu obsahujícího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 ) , </a:t>
            </a:r>
          </a:p>
          <a:p>
            <a:pPr>
              <a:spcAft>
                <a:spcPts val="12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násobení reálným číslem kromě nuly , 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násobení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neznámou, pokud je různá od nuly (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výrazem</a:t>
            </a:r>
          </a:p>
          <a:p>
            <a:pPr>
              <a:spcAft>
                <a:spcPts val="4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obsahujícím neznámou, pokud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výraz různý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nuly) , </a:t>
            </a:r>
          </a:p>
          <a:p>
            <a:pPr>
              <a:lnSpc>
                <a:spcPct val="150000"/>
              </a:lnSpc>
              <a:spcAft>
                <a:spcPts val="16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dělení reálným číslem kromě nuly , 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dělení </a:t>
            </a: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neznámou pokud je různá od nuly (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výrazem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cs-CZ" sz="3200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32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obsahujícím neznámou pokud výraz je různý od nuly ).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2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257175"/>
            <a:ext cx="10066020" cy="809625"/>
          </a:xfrm>
        </p:spPr>
        <p:txBody>
          <a:bodyPr>
            <a:noAutofit/>
          </a:bodyPr>
          <a:lstStyle/>
          <a:p>
            <a:r>
              <a:rPr lang="cs-CZ" sz="48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sz="4800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851" y="1181101"/>
            <a:ext cx="10832573" cy="52959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2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rovnic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02,03 /30  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Lineární rovnice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03 -13 /31-34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Rovnice v součinovém tvaru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01-03 /48, 05 /50, 09 </a:t>
            </a:r>
            <a:r>
              <a:rPr lang="cs-CZ" sz="3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/52</a:t>
            </a: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www.umimematiku.cz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30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cviceni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https://www.umimematiku.cz/cviceni-rovnice</a:t>
            </a:r>
            <a:endParaRPr lang="cs-CZ" sz="3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Rovnice s jednou neznámou , rovnice se závorkami , </a:t>
            </a: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rovnice se zlomky 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2430</TotalTime>
  <Words>585</Words>
  <Application>Microsoft Office PowerPoint</Application>
  <PresentationFormat>Širokoúhlá obrazovka</PresentationFormat>
  <Paragraphs>68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Cambria Math</vt:lpstr>
      <vt:lpstr>Corbel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73</cp:revision>
  <dcterms:created xsi:type="dcterms:W3CDTF">2023-02-07T15:00:08Z</dcterms:created>
  <dcterms:modified xsi:type="dcterms:W3CDTF">2023-05-16T11:20:29Z</dcterms:modified>
</cp:coreProperties>
</file>