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57" r:id="rId3"/>
    <p:sldId id="258" r:id="rId4"/>
    <p:sldId id="275" r:id="rId5"/>
    <p:sldId id="270" r:id="rId6"/>
    <p:sldId id="276" r:id="rId7"/>
    <p:sldId id="273" r:id="rId8"/>
    <p:sldId id="272" r:id="rId9"/>
    <p:sldId id="265" r:id="rId10"/>
    <p:sldId id="25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BDF"/>
    <a:srgbClr val="EF5F47"/>
    <a:srgbClr val="0000FF"/>
    <a:srgbClr val="FF7C80"/>
    <a:srgbClr val="0066FF"/>
    <a:srgbClr val="3366FF"/>
    <a:srgbClr val="483FF7"/>
    <a:srgbClr val="5820F4"/>
    <a:srgbClr val="3709B7"/>
    <a:srgbClr val="F96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79" y="1400176"/>
            <a:ext cx="4105019" cy="34224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68154" y="1400176"/>
            <a:ext cx="41907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MATEMATIKY  –  </a:t>
            </a:r>
            <a:r>
              <a:rPr lang="cs-CZ" sz="2000" b="1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MOCNINY, ODMOCNINY</a:t>
            </a:r>
            <a:endParaRPr lang="en-US" sz="17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683741"/>
                <a:ext cx="9872871" cy="5412259"/>
              </a:xfrm>
            </p:spPr>
            <p:txBody>
              <a:bodyPr>
                <a:normAutofit fontScale="70000" lnSpcReduction="20000"/>
              </a:bodyPr>
              <a:lstStyle/>
              <a:p>
                <a:pPr marL="45720" indent="0">
                  <a:buNone/>
                </a:pPr>
                <a:endParaRPr lang="cs-CZ" sz="4800" b="1" noProof="1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cs-CZ" sz="5700" b="1" noProof="1">
                    <a:solidFill>
                      <a:srgbClr val="C00000"/>
                    </a:solidFill>
                  </a:rPr>
                  <a:t>Abs</a:t>
                </a:r>
                <a:r>
                  <a:rPr lang="en-GB" sz="5700" b="1" noProof="1">
                    <a:solidFill>
                      <a:srgbClr val="C00000"/>
                    </a:solidFill>
                  </a:rPr>
                  <a:t>o</a:t>
                </a:r>
                <a:r>
                  <a:rPr lang="cs-CZ" sz="5700" b="1" noProof="1">
                    <a:solidFill>
                      <a:srgbClr val="C00000"/>
                    </a:solidFill>
                  </a:rPr>
                  <a:t>lutní  hodnota</a:t>
                </a:r>
                <a:r>
                  <a:rPr lang="en-GB" sz="5700" noProof="1">
                    <a:solidFill>
                      <a:srgbClr val="C00000"/>
                    </a:solidFill>
                  </a:rPr>
                  <a:t> </a:t>
                </a:r>
                <a:r>
                  <a:rPr lang="en-GB" sz="5700" b="1" noProof="1">
                    <a:solidFill>
                      <a:srgbClr val="C00000"/>
                    </a:solidFill>
                  </a:rPr>
                  <a:t> </a:t>
                </a:r>
                <a:r>
                  <a:rPr lang="cs-CZ" sz="5700" b="1" noProof="1">
                    <a:solidFill>
                      <a:srgbClr val="C00000"/>
                    </a:solidFill>
                  </a:rPr>
                  <a:t> </a:t>
                </a:r>
                <a:r>
                  <a:rPr lang="en-GB" sz="4600" noProof="1">
                    <a:solidFill>
                      <a:srgbClr val="0070C0"/>
                    </a:solidFill>
                  </a:rPr>
                  <a:t>- </a:t>
                </a:r>
                <a:r>
                  <a:rPr lang="en-GB" sz="4600" noProof="1"/>
                  <a:t> </a:t>
                </a:r>
                <a:r>
                  <a:rPr lang="cs-CZ" sz="4600" dirty="0">
                    <a:solidFill>
                      <a:srgbClr val="0070C0"/>
                    </a:solidFill>
                  </a:rPr>
                  <a:t>vyjadřuje vzdálenost obrazu</a:t>
                </a:r>
              </a:p>
              <a:p>
                <a:pPr marL="45720" indent="0">
                  <a:buNone/>
                </a:pPr>
                <a:r>
                  <a:rPr lang="cs-CZ" sz="4600" dirty="0">
                    <a:solidFill>
                      <a:srgbClr val="0070C0"/>
                    </a:solidFill>
                  </a:rPr>
                  <a:t>nějakého čísla od nuly na číselné ose.</a:t>
                </a:r>
              </a:p>
              <a:p>
                <a:pPr marL="45720" indent="0">
                  <a:buNone/>
                </a:pPr>
                <a:r>
                  <a:rPr lang="cs-CZ" sz="4600" dirty="0">
                    <a:solidFill>
                      <a:srgbClr val="0070C0"/>
                    </a:solidFill>
                  </a:rPr>
                  <a:t>Absolutní hodnota  je číslo  </a:t>
                </a:r>
                <a:r>
                  <a:rPr lang="cs-CZ" sz="4600" b="1" dirty="0">
                    <a:solidFill>
                      <a:srgbClr val="0070C0"/>
                    </a:solidFill>
                  </a:rPr>
                  <a:t>vždy </a:t>
                </a:r>
                <a:r>
                  <a:rPr lang="cs-CZ" sz="4600" dirty="0">
                    <a:solidFill>
                      <a:srgbClr val="0070C0"/>
                    </a:solidFill>
                  </a:rPr>
                  <a:t> </a:t>
                </a:r>
                <a:r>
                  <a:rPr lang="cs-CZ" sz="4600" b="1" dirty="0">
                    <a:solidFill>
                      <a:srgbClr val="0070C0"/>
                    </a:solidFill>
                  </a:rPr>
                  <a:t>nezáporné</a:t>
                </a:r>
                <a:r>
                  <a:rPr lang="cs-CZ" sz="4600" dirty="0">
                    <a:solidFill>
                      <a:srgbClr val="0070C0"/>
                    </a:solidFill>
                  </a:rPr>
                  <a:t> </a:t>
                </a:r>
                <a:r>
                  <a:rPr lang="cs-CZ" sz="4000" dirty="0">
                    <a:solidFill>
                      <a:srgbClr val="0070C0"/>
                    </a:solidFill>
                  </a:rPr>
                  <a:t>.</a:t>
                </a:r>
                <a:endParaRPr lang="cs-CZ" sz="3800" u="sng" noProof="1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endParaRPr lang="cs-CZ" sz="3800" u="sng" noProof="1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en-US" sz="5100" u="sng" noProof="1">
                    <a:solidFill>
                      <a:srgbClr val="C00000"/>
                    </a:solidFill>
                  </a:rPr>
                  <a:t>Definice</a:t>
                </a:r>
                <a:r>
                  <a:rPr lang="cs-CZ" sz="5100" u="sng" noProof="1">
                    <a:solidFill>
                      <a:srgbClr val="C00000"/>
                    </a:solidFill>
                  </a:rPr>
                  <a:t> </a:t>
                </a:r>
                <a:r>
                  <a:rPr lang="en-US" sz="5100" u="sng" noProof="1">
                    <a:solidFill>
                      <a:srgbClr val="C00000"/>
                    </a:solidFill>
                  </a:rPr>
                  <a:t> absolutní</a:t>
                </a:r>
                <a:r>
                  <a:rPr lang="cs-CZ" sz="5100" u="sng" noProof="1">
                    <a:solidFill>
                      <a:srgbClr val="C00000"/>
                    </a:solidFill>
                  </a:rPr>
                  <a:t> </a:t>
                </a:r>
                <a:r>
                  <a:rPr lang="en-US" sz="5100" u="sng" noProof="1">
                    <a:solidFill>
                      <a:srgbClr val="C00000"/>
                    </a:solidFill>
                  </a:rPr>
                  <a:t> hodnoty</a:t>
                </a:r>
                <a:r>
                  <a:rPr lang="cs-CZ" sz="5100" noProof="1">
                    <a:solidFill>
                      <a:srgbClr val="C00000"/>
                    </a:solidFill>
                  </a:rPr>
                  <a:t>  </a:t>
                </a:r>
                <a:r>
                  <a:rPr lang="en-US" sz="5100" dirty="0">
                    <a:solidFill>
                      <a:srgbClr val="C00000"/>
                    </a:solidFill>
                  </a:rPr>
                  <a:t>:</a:t>
                </a:r>
                <a:r>
                  <a:rPr lang="en-US" sz="4600" dirty="0">
                    <a:solidFill>
                      <a:srgbClr val="C00000"/>
                    </a:solidFill>
                  </a:rPr>
                  <a:t>	</a:t>
                </a:r>
                <a:endParaRPr lang="cs-CZ" sz="4600" dirty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endParaRPr lang="cs-CZ" sz="1600" dirty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en-US" sz="3200" dirty="0"/>
                  <a:t>	</a:t>
                </a:r>
                <a:r>
                  <a:rPr lang="en-US" sz="4600" dirty="0">
                    <a:solidFill>
                      <a:srgbClr val="3709B7"/>
                    </a:solidFill>
                  </a:rPr>
                  <a:t> •</a:t>
                </a:r>
                <a:r>
                  <a:rPr lang="cs-CZ" sz="4600" dirty="0">
                    <a:solidFill>
                      <a:srgbClr val="3709B7"/>
                    </a:solidFill>
                  </a:rPr>
                  <a:t>   </a:t>
                </a:r>
                <a:r>
                  <a:rPr lang="cs-CZ" sz="4600" dirty="0">
                    <a:solidFill>
                      <a:srgbClr val="0070C0"/>
                    </a:solidFill>
                  </a:rPr>
                  <a:t> J</a:t>
                </a:r>
                <a:r>
                  <a:rPr lang="en-US" sz="4600" dirty="0">
                    <a:solidFill>
                      <a:srgbClr val="0070C0"/>
                    </a:solidFill>
                  </a:rPr>
                  <a:t>e-li   </a:t>
                </a:r>
                <a14:m>
                  <m:oMath xmlns:m="http://schemas.openxmlformats.org/officeDocument/2006/math"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≥0</m:t>
                    </m:r>
                  </m:oMath>
                </a14:m>
                <a:r>
                  <a:rPr lang="en-US" sz="4600" dirty="0">
                    <a:solidFill>
                      <a:srgbClr val="0070C0"/>
                    </a:solidFill>
                  </a:rPr>
                  <a:t>   ,  </a:t>
                </a:r>
                <a:r>
                  <a:rPr lang="en-US" sz="4600" noProof="1">
                    <a:solidFill>
                      <a:srgbClr val="0070C0"/>
                    </a:solidFill>
                  </a:rPr>
                  <a:t>pak </a:t>
                </a:r>
                <a:r>
                  <a:rPr lang="en-US" sz="4600" dirty="0">
                    <a:solidFill>
                      <a:srgbClr val="0070C0"/>
                    </a:solidFill>
                  </a:rPr>
                  <a:t> </a:t>
                </a:r>
                <a:r>
                  <a:rPr lang="cs-CZ" sz="4600" dirty="0">
                    <a:solidFill>
                      <a:srgbClr val="0070C0"/>
                    </a:solidFill>
                  </a:rPr>
                  <a:t>    </a:t>
                </a:r>
                <a:r>
                  <a:rPr lang="en-US" sz="46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cs-CZ" sz="4600" dirty="0">
                    <a:solidFill>
                      <a:srgbClr val="3709B7"/>
                    </a:solidFill>
                  </a:rPr>
                  <a:t>         .</a:t>
                </a:r>
              </a:p>
              <a:p>
                <a:pPr marL="45720" indent="0">
                  <a:buNone/>
                </a:pPr>
                <a:r>
                  <a:rPr lang="en-US" sz="4600" dirty="0">
                    <a:solidFill>
                      <a:srgbClr val="3709B7"/>
                    </a:solidFill>
                  </a:rPr>
                  <a:t> 	</a:t>
                </a:r>
                <a:endParaRPr lang="cs-CZ" sz="4600" dirty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:r>
                  <a:rPr lang="cs-CZ" sz="4600" dirty="0">
                    <a:solidFill>
                      <a:srgbClr val="3709B7"/>
                    </a:solidFill>
                  </a:rPr>
                  <a:t>	</a:t>
                </a:r>
                <a:r>
                  <a:rPr lang="en-US" sz="4600" dirty="0">
                    <a:solidFill>
                      <a:srgbClr val="3709B7"/>
                    </a:solidFill>
                  </a:rPr>
                  <a:t> •</a:t>
                </a:r>
                <a:r>
                  <a:rPr lang="cs-CZ" sz="4600" dirty="0">
                    <a:solidFill>
                      <a:srgbClr val="3709B7"/>
                    </a:solidFill>
                  </a:rPr>
                  <a:t>    </a:t>
                </a:r>
                <a:r>
                  <a:rPr lang="cs-CZ" sz="4600" dirty="0">
                    <a:solidFill>
                      <a:srgbClr val="0070C0"/>
                    </a:solidFill>
                  </a:rPr>
                  <a:t>J</a:t>
                </a:r>
                <a:r>
                  <a:rPr lang="en-US" sz="4600" dirty="0">
                    <a:solidFill>
                      <a:srgbClr val="0070C0"/>
                    </a:solidFill>
                  </a:rPr>
                  <a:t>e-li   </a:t>
                </a:r>
                <a14:m>
                  <m:oMath xmlns:m="http://schemas.openxmlformats.org/officeDocument/2006/math"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4600" dirty="0">
                    <a:solidFill>
                      <a:srgbClr val="0070C0"/>
                    </a:solidFill>
                  </a:rPr>
                  <a:t>    ,  </a:t>
                </a:r>
                <a:r>
                  <a:rPr lang="en-US" sz="4600" noProof="1">
                    <a:solidFill>
                      <a:srgbClr val="0070C0"/>
                    </a:solidFill>
                  </a:rPr>
                  <a:t>pak </a:t>
                </a:r>
                <a:r>
                  <a:rPr lang="cs-CZ" sz="4600" dirty="0">
                    <a:solidFill>
                      <a:srgbClr val="0070C0"/>
                    </a:solidFill>
                  </a:rPr>
                  <a:t>   </a:t>
                </a:r>
                <a:r>
                  <a:rPr lang="en-US" sz="4600" dirty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b="1" i="1">
                            <a:solidFill>
                              <a:srgbClr val="3709B7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 = − </m:t>
                    </m:r>
                    <m:r>
                      <a:rPr lang="en-US" sz="4600" b="1" i="1">
                        <a:solidFill>
                          <a:srgbClr val="3709B7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600" dirty="0">
                    <a:solidFill>
                      <a:srgbClr val="3709B7"/>
                    </a:solidFill>
                  </a:rPr>
                  <a:t>  </a:t>
                </a:r>
                <a:r>
                  <a:rPr lang="cs-CZ" sz="4600" dirty="0">
                    <a:solidFill>
                      <a:srgbClr val="3709B7"/>
                    </a:solidFill>
                  </a:rPr>
                  <a:t>    .</a:t>
                </a:r>
                <a:endParaRPr lang="en-US" sz="4600" dirty="0">
                  <a:solidFill>
                    <a:srgbClr val="3709B7"/>
                  </a:solidFill>
                </a:endParaRPr>
              </a:p>
              <a:p>
                <a:pPr marL="45720" indent="0">
                  <a:buNone/>
                </a:pPr>
                <a:r>
                  <a:rPr lang="cs-CZ" sz="3200" noProof="1">
                    <a:solidFill>
                      <a:srgbClr val="0070C0"/>
                    </a:solidFill>
                  </a:rPr>
                  <a:t>  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683741"/>
                <a:ext cx="9872871" cy="5412259"/>
              </a:xfrm>
              <a:blipFill>
                <a:blip r:embed="rId2"/>
                <a:stretch>
                  <a:fillRect l="-1729" r="-1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33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36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9586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Vlastnosti  mocnin</a:t>
            </a:r>
            <a:endParaRPr 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1405467"/>
                <a:ext cx="10282881" cy="5164666"/>
              </a:xfrm>
            </p:spPr>
            <p:txBody>
              <a:bodyPr>
                <a:normAutofit fontScale="25000" lnSpcReduction="20000"/>
              </a:bodyPr>
              <a:lstStyle/>
              <a:p>
                <a:pPr marL="45720" indent="0" algn="l" fontAlgn="base">
                  <a:buNone/>
                </a:pPr>
                <a:r>
                  <a:rPr lang="cs-CZ" sz="14400" b="1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   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· a    </a:t>
                </a:r>
                <a:r>
                  <a:rPr lang="cs-CZ" sz="12800" b="1" dirty="0">
                    <a:solidFill>
                      <a:srgbClr val="0000FF"/>
                    </a:solidFill>
                    <a:effectLst/>
                    <a:ea typeface="Cambria Math" panose="02040503050406030204" pitchFamily="18" charset="0"/>
                  </a:rPr>
                  <a:t>=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cs-CZ" sz="14400" b="1" baseline="30000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2</a:t>
                </a:r>
              </a:p>
              <a:p>
                <a:pPr marL="45720" indent="0" fontAlgn="base">
                  <a:buNone/>
                </a:pPr>
                <a:r>
                  <a:rPr lang="cs-CZ" sz="14400" b="1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b="1" i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   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· a · a   </a:t>
                </a:r>
                <a:r>
                  <a:rPr lang="cs-CZ" sz="12800" b="1" dirty="0">
                    <a:solidFill>
                      <a:srgbClr val="0000FF"/>
                    </a:solidFill>
                    <a:effectLst/>
                    <a:ea typeface="Cambria Math" panose="02040503050406030204" pitchFamily="18" charset="0"/>
                  </a:rPr>
                  <a:t>=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cs-CZ" sz="14400" b="1" baseline="3000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3</a:t>
                </a:r>
                <a:endParaRPr lang="cs-CZ" sz="14400" b="1" dirty="0">
                  <a:solidFill>
                    <a:srgbClr val="0000FF"/>
                  </a:solidFill>
                  <a:effectLst/>
                  <a:latin typeface="Open Sans" panose="020B0606030504020204" pitchFamily="34" charset="0"/>
                </a:endParaRPr>
              </a:p>
              <a:p>
                <a:pPr marL="45720" indent="0" algn="l" fontAlgn="base">
                  <a:buNone/>
                </a:pPr>
                <a:r>
                  <a:rPr lang="cs-CZ" sz="14400" b="1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b="1" i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   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cs-CZ" sz="14400" b="1" baseline="3000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1</a:t>
                </a:r>
                <a:r>
                  <a:rPr lang="cs-CZ" sz="14400" b="1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 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ea typeface="Cambria Math" panose="02040503050406030204" pitchFamily="18" charset="0"/>
                  </a:rPr>
                  <a:t>=</a:t>
                </a:r>
                <a:r>
                  <a:rPr lang="cs-CZ" sz="14400" b="1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</a:p>
              <a:p>
                <a:pPr marL="45720" indent="0" fontAlgn="base">
                  <a:buNone/>
                </a:pPr>
                <a:r>
                  <a:rPr lang="cs-CZ" sz="14400" b="1" i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cs-CZ" sz="14400" b="1" i="0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𝐚</m:t>
                    </m:r>
                    <m:r>
                      <a:rPr lang="cs-CZ" sz="144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4400" b="1" i="1" baseline="30000" dirty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14400" b="1" i="1" dirty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4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=</a:t>
                </a:r>
                <a:r>
                  <a:rPr lang="cs-CZ" sz="14400" b="1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1 </a:t>
                </a:r>
                <a:r>
                  <a:rPr lang="cs-CZ" sz="12800" b="0" i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,  </a:t>
                </a:r>
                <a:r>
                  <a:rPr lang="cs-CZ" sz="11200" b="0" i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pokud  </a:t>
                </a:r>
                <a:r>
                  <a:rPr lang="cs-CZ" sz="11200" b="0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a  </a:t>
                </a:r>
                <a:r>
                  <a:rPr lang="cs-CZ" sz="112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≠ 0</a:t>
                </a:r>
              </a:p>
              <a:p>
                <a:pPr marL="45720" indent="0" fontAlgn="base">
                  <a:buNone/>
                </a:pPr>
                <a:r>
                  <a:rPr lang="cs-CZ" sz="144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4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4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cs-CZ" sz="14400" b="1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cs-CZ" sz="144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 </a:t>
                </a:r>
                <a:r>
                  <a:rPr lang="cs-CZ" sz="14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cs-CZ" sz="144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28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,</a:t>
                </a:r>
                <a:r>
                  <a:rPr lang="cs-CZ" sz="12800" b="0" i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 </a:t>
                </a:r>
                <a:r>
                  <a:rPr lang="cs-CZ" sz="11200" b="0" i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pokud  </a:t>
                </a:r>
                <a:r>
                  <a:rPr lang="cs-CZ" sz="11200" b="0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n  </a:t>
                </a:r>
                <a:r>
                  <a:rPr lang="cs-CZ" sz="112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&gt; 0</a:t>
                </a:r>
              </a:p>
              <a:p>
                <a:pPr marL="45720" indent="0" algn="l" fontAlgn="base">
                  <a:buNone/>
                </a:pPr>
                <a:r>
                  <a:rPr lang="cs-CZ" sz="14400" dirty="0">
                    <a:solidFill>
                      <a:srgbClr val="3709B7"/>
                    </a:solidFill>
                    <a:latin typeface="Open Sans" panose="020B0606030504020204" pitchFamily="34" charset="0"/>
                  </a:rPr>
                  <a:t>    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0</a:t>
                </a:r>
                <a:r>
                  <a:rPr lang="cs-CZ" sz="14400" b="1" baseline="3000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0</a:t>
                </a:r>
                <a:r>
                  <a:rPr lang="cs-CZ" sz="14400" b="0" i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 </a:t>
                </a:r>
                <a:r>
                  <a:rPr lang="cs-CZ" sz="14400" b="0" i="0" dirty="0">
                    <a:solidFill>
                      <a:srgbClr val="3709B7"/>
                    </a:solidFill>
                    <a:effectLst/>
                    <a:latin typeface="Open Sans" panose="020B0606030504020204" pitchFamily="34" charset="0"/>
                  </a:rPr>
                  <a:t>   </a:t>
                </a:r>
                <a:r>
                  <a:rPr lang="cs-CZ" sz="12800" b="1" i="0" dirty="0">
                    <a:solidFill>
                      <a:srgbClr val="FF0000"/>
                    </a:solidFill>
                    <a:effectLst/>
                    <a:latin typeface="Open Sans" panose="020B0606030504020204" pitchFamily="34" charset="0"/>
                  </a:rPr>
                  <a:t>je  nedefinovaný výraz</a:t>
                </a:r>
              </a:p>
              <a:p>
                <a:pPr marL="45720" indent="0" algn="l" fontAlgn="base">
                  <a:buNone/>
                </a:pPr>
                <a:r>
                  <a:rPr lang="cs-CZ" sz="14400" b="0" i="1" dirty="0">
                    <a:solidFill>
                      <a:srgbClr val="3709B7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i="1" dirty="0">
                    <a:solidFill>
                      <a:srgbClr val="3709B7"/>
                    </a:solidFill>
                    <a:latin typeface="Open Sans" panose="020B0606030504020204" pitchFamily="34" charset="0"/>
                  </a:rPr>
                  <a:t>    </a:t>
                </a:r>
                <a:r>
                  <a:rPr lang="cs-CZ" sz="144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( </a:t>
                </a:r>
                <a:r>
                  <a:rPr lang="cs-CZ" sz="144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· b </a:t>
                </a:r>
                <a:r>
                  <a:rPr lang="cs-CZ" sz="144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)</a:t>
                </a:r>
                <a:r>
                  <a:rPr lang="cs-CZ" sz="14400" b="1" baseline="3000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n</a:t>
                </a:r>
                <a:r>
                  <a:rPr lang="cs-CZ" sz="14400" b="0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  </a:t>
                </a:r>
                <a:r>
                  <a:rPr lang="cs-CZ" sz="144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=  </a:t>
                </a:r>
                <a:r>
                  <a:rPr lang="cs-CZ" sz="14400" b="1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cs-CZ" sz="14400" b="1" baseline="30000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14400" b="1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 · b </a:t>
                </a:r>
                <a:r>
                  <a:rPr lang="cs-CZ" sz="14400" b="1" baseline="30000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</a:p>
              <a:p>
                <a:pPr marL="45720" indent="0" algn="l" fontAlgn="base">
                  <a:buNone/>
                </a:pPr>
                <a:endParaRPr lang="cs-CZ" sz="1600" b="0" i="0" dirty="0">
                  <a:solidFill>
                    <a:srgbClr val="0000FF"/>
                  </a:solidFill>
                  <a:effectLst/>
                  <a:latin typeface="Open Sans" panose="020B0606030504020204" pitchFamily="34" charset="0"/>
                </a:endParaRPr>
              </a:p>
              <a:p>
                <a:pPr marL="45720" indent="0" fontAlgn="base">
                  <a:buNone/>
                </a:pPr>
                <a:r>
                  <a:rPr lang="cs-CZ" sz="16800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8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16800" b="0" i="1" dirty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16800" b="1" i="1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16800" b="1" i="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num>
                              <m:den>
                                <m:r>
                                  <a:rPr lang="cs-CZ" sz="16800" b="1" i="0" dirty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cs-CZ" sz="16800" b="0" i="0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cs-CZ" sz="14400" b="0" i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14400" b="0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76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17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76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176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17600" b="1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76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cs-CZ" sz="17600" b="1" i="0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</m:oMath>
                </a14:m>
                <a:endParaRPr lang="cs-CZ" sz="17600" b="1" dirty="0">
                  <a:solidFill>
                    <a:srgbClr val="3709B7"/>
                  </a:solidFill>
                  <a:effectLst/>
                  <a:latin typeface="Open Sans" panose="020B0606030504020204" pitchFamily="34" charset="0"/>
                </a:endParaRPr>
              </a:p>
              <a:p>
                <a:pPr marL="45720" indent="0" fontAlgn="base">
                  <a:buNone/>
                </a:pPr>
                <a:endParaRPr lang="cs-CZ" sz="17600" b="1" dirty="0">
                  <a:solidFill>
                    <a:srgbClr val="3709B7"/>
                  </a:solidFill>
                  <a:latin typeface="Open Sans" panose="020B0606030504020204" pitchFamily="34" charset="0"/>
                </a:endParaRPr>
              </a:p>
              <a:p>
                <a:pPr marL="45720" indent="0" fontAlgn="base">
                  <a:buNone/>
                </a:pPr>
                <a:endParaRPr lang="cs-CZ" sz="17600" b="1" dirty="0">
                  <a:solidFill>
                    <a:srgbClr val="3709B7"/>
                  </a:solidFill>
                  <a:effectLst/>
                  <a:latin typeface="Open Sans" panose="020B0606030504020204" pitchFamily="34" charset="0"/>
                </a:endParaRPr>
              </a:p>
              <a:p>
                <a:pPr marL="45720" indent="0">
                  <a:buNone/>
                </a:pPr>
                <a:r>
                  <a:rPr lang="cs-CZ" sz="5800" dirty="0">
                    <a:solidFill>
                      <a:srgbClr val="0070C0"/>
                    </a:solidFill>
                  </a:rPr>
                  <a:t> </a:t>
                </a:r>
                <a:endParaRPr lang="en-US" sz="5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1405467"/>
                <a:ext cx="10282881" cy="5164666"/>
              </a:xfrm>
              <a:blipFill>
                <a:blip r:embed="rId2"/>
                <a:stretch>
                  <a:fillRect t="-49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22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04" y="1965959"/>
            <a:ext cx="10445578" cy="46078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cs-CZ" sz="3200" noProof="1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en-US" sz="3200" noProof="1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6082B8A-15FF-7F70-DF78-DBDB17713C79}"/>
                  </a:ext>
                </a:extLst>
              </p:cNvPr>
              <p:cNvSpPr txBox="1"/>
              <p:nvPr/>
            </p:nvSpPr>
            <p:spPr>
              <a:xfrm>
                <a:off x="980304" y="284205"/>
                <a:ext cx="10703695" cy="634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cs-CZ" sz="3600" b="0" i="1" noProof="1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     </a:t>
                </a:r>
                <a:r>
                  <a:rPr lang="cs-CZ" sz="3800" b="1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cs-CZ" sz="3800" b="1" baseline="30000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3800" b="1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 · a</a:t>
                </a:r>
                <a:r>
                  <a:rPr lang="cs-CZ" sz="3800" b="1" baseline="30000" noProof="1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cs-CZ" sz="4000" b="1" baseline="30000" noProof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28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=</a:t>
                </a:r>
                <a:r>
                  <a:rPr lang="cs-CZ" sz="28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  </a:t>
                </a:r>
                <a:r>
                  <a:rPr lang="cs-CZ" sz="3800" b="1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 </a:t>
                </a:r>
                <a:r>
                  <a:rPr lang="cs-CZ" sz="38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r>
                  <a:rPr lang="cs-CZ" sz="3200" b="1" baseline="30000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cs-CZ" sz="38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 </a:t>
                </a:r>
              </a:p>
              <a:p>
                <a:pPr fontAlgn="base"/>
                <a:endParaRPr lang="cs-CZ" sz="1000" b="1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base"/>
                <a:r>
                  <a:rPr lang="cs-CZ" sz="4800" b="0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cs-CZ" sz="4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4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  <m:r>
                      <a:rPr lang="cs-CZ" sz="4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= </a:t>
                </a:r>
                <a:r>
                  <a:rPr lang="cs-CZ" sz="44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</a:t>
                </a:r>
                <a:r>
                  <a:rPr lang="cs-CZ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44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4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m</a:t>
                </a:r>
                <a:r>
                  <a:rPr lang="cs-CZ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lang="cs-CZ" sz="4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-</a:t>
                </a:r>
                <a:r>
                  <a:rPr lang="cs-CZ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lang="cs-CZ" sz="4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n</a:t>
                </a:r>
                <a:r>
                  <a:rPr lang="en-US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lang="cs-CZ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 </a:t>
                </a:r>
                <a:r>
                  <a:rPr lang="cs-CZ" sz="3200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,  pokud  </a:t>
                </a:r>
                <a:r>
                  <a:rPr lang="cs-CZ" sz="3200" i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a  </a:t>
                </a:r>
                <a:r>
                  <a:rPr lang="cs-CZ" sz="3200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≠ 0</a:t>
                </a:r>
              </a:p>
              <a:p>
                <a:pPr fontAlgn="base"/>
                <a:endParaRPr lang="cs-CZ" sz="1000" dirty="0">
                  <a:solidFill>
                    <a:srgbClr val="0000FF"/>
                  </a:solidFill>
                  <a:latin typeface="Open Sans" panose="020B0606030504020204" pitchFamily="34" charset="0"/>
                </a:endParaRPr>
              </a:p>
              <a:p>
                <a:pPr fontAlgn="base"/>
                <a:endParaRPr lang="cs-CZ" sz="800" dirty="0">
                  <a:solidFill>
                    <a:srgbClr val="0000FF"/>
                  </a:solidFill>
                  <a:latin typeface="Open Sans" panose="020B0606030504020204" pitchFamily="34" charset="0"/>
                </a:endParaRPr>
              </a:p>
              <a:p>
                <a:pPr fontAlgn="base"/>
                <a:r>
                  <a:rPr lang="cs-CZ" sz="4000" i="1" dirty="0">
                    <a:solidFill>
                      <a:srgbClr val="0000FF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sz="4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4000" b="1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cs-CZ" sz="4000" b="1" i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cs-CZ" sz="4000" i="1" dirty="0">
                    <a:solidFill>
                      <a:srgbClr val="0000FF"/>
                    </a:solidFill>
                  </a:rPr>
                  <a:t>  </a:t>
                </a:r>
                <a:r>
                  <a:rPr lang="cs-CZ" sz="36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=</a:t>
                </a:r>
                <a:r>
                  <a:rPr lang="cs-CZ" sz="4000" i="1" dirty="0">
                    <a:solidFill>
                      <a:srgbClr val="0000FF"/>
                    </a:solidFill>
                  </a:rPr>
                  <a:t> </a:t>
                </a:r>
                <a:r>
                  <a:rPr lang="cs-CZ" sz="40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 </a:t>
                </a:r>
                <a:r>
                  <a:rPr lang="de-DE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cs-CZ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4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· n</a:t>
                </a:r>
                <a:r>
                  <a:rPr lang="cs-CZ" sz="4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endParaRPr lang="cs-CZ" sz="4000" b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base"/>
                <a:r>
                  <a:rPr lang="cs-CZ" sz="4000" b="0" i="1" noProof="1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      </a:t>
                </a:r>
                <a:r>
                  <a:rPr lang="cs-CZ" sz="44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4400" b="1" dirty="0">
                    <a:solidFill>
                      <a:srgbClr val="0000FF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40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-n</a:t>
                </a:r>
                <a:r>
                  <a:rPr lang="en-US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lang="cs-CZ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 </a:t>
                </a:r>
                <a:r>
                  <a:rPr lang="cs-CZ" sz="3600" b="1" dirty="0">
                    <a:solidFill>
                      <a:srgbClr val="0000FF"/>
                    </a:solidFill>
                    <a:effectLst/>
                    <a:latin typeface="Open Sans" panose="020B0606030504020204" pitchFamily="34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4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cs-CZ" sz="4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4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4800" b="1" i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fontAlgn="base"/>
                <a:r>
                  <a:rPr lang="cs-CZ" sz="4800" b="1" i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44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4400" b="1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4400" b="1" i="0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cs-CZ" sz="4400" b="1" i="0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cs-CZ" sz="36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=  </a:t>
                </a:r>
                <a:r>
                  <a:rPr lang="cs-CZ" sz="3600" b="1" baseline="30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b="1" noProof="1">
                    <a:solidFill>
                      <a:srgbClr val="0000FF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cs-CZ" sz="4400" b="1" baseline="30000" noProof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n</a:t>
                </a:r>
                <a:r>
                  <a:rPr lang="en-US" sz="4400" b="1" noProof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  <a:endParaRPr lang="cs-CZ" sz="4400" b="1" noProof="1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Open Sans" panose="020B0606030504020204" pitchFamily="34" charset="0"/>
                </a:endParaRPr>
              </a:p>
              <a:p>
                <a:pPr fontAlgn="base"/>
                <a:endParaRPr lang="en-US" sz="1600" b="1" i="1" baseline="30000" noProof="1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fontAlgn="base"/>
                <a:r>
                  <a:rPr lang="cs-CZ" sz="4400" dirty="0">
                    <a:solidFill>
                      <a:srgbClr val="0000FF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4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4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sz="4800" b="1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sz="4800" b="1" i="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num>
                              <m:den>
                                <m:r>
                                  <a:rPr lang="cs-CZ" sz="4800" b="1" i="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sz="48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48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cs-CZ" sz="36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=</a:t>
                </a:r>
                <a:r>
                  <a:rPr lang="cs-CZ" sz="44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cs-CZ" sz="4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cs-CZ" sz="4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p>
                        </m:sSup>
                      </m:den>
                    </m:f>
                  </m:oMath>
                </a14:m>
                <a:r>
                  <a:rPr lang="cs-CZ" sz="48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</p:txBody>
          </p:sp>
        </mc:Choice>
        <mc:Fallback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56082B8A-15FF-7F70-DF78-DBDB17713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04" y="284205"/>
                <a:ext cx="10703695" cy="6342377"/>
              </a:xfrm>
              <a:prstGeom prst="rect">
                <a:avLst/>
              </a:prstGeom>
              <a:blipFill>
                <a:blip r:embed="rId2"/>
                <a:stretch>
                  <a:fillRect t="-17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77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6F484-B7E0-B211-8A70-F79EB553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90600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Umocňování  záporných  čísel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5E114-58C0-C532-DC04-D4739D63C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48" y="1847850"/>
            <a:ext cx="10177672" cy="4248150"/>
          </a:xfrm>
        </p:spPr>
        <p:txBody>
          <a:bodyPr/>
          <a:lstStyle/>
          <a:p>
            <a:pPr marL="45720" indent="0" algn="l">
              <a:buNone/>
            </a:pPr>
            <a:r>
              <a:rPr lang="cs-CZ" sz="3200" b="0" i="0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     Při umocňování záporných čísel je výsledek  </a:t>
            </a:r>
            <a:r>
              <a:rPr lang="cs-CZ" sz="3200" b="1" i="0" dirty="0">
                <a:solidFill>
                  <a:srgbClr val="FD2BDF"/>
                </a:solidFill>
                <a:effectLst/>
                <a:latin typeface="Roboto" panose="02000000000000000000" pitchFamily="2" charset="0"/>
              </a:rPr>
              <a:t>kladný pro sudé mocniny </a:t>
            </a:r>
            <a:r>
              <a:rPr lang="cs-CZ" sz="3200" b="0" i="0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,  </a:t>
            </a:r>
            <a:r>
              <a:rPr lang="cs-CZ" sz="32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záporný  pro liché mocniny </a:t>
            </a:r>
            <a:r>
              <a:rPr lang="cs-CZ" sz="3200" b="0" i="0" dirty="0">
                <a:solidFill>
                  <a:srgbClr val="0000FF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45720" indent="0" algn="l">
              <a:buNone/>
            </a:pPr>
            <a:endParaRPr lang="cs-CZ" sz="800" b="0" i="0" dirty="0">
              <a:solidFill>
                <a:srgbClr val="0000FF"/>
              </a:solidFill>
              <a:effectLst/>
              <a:latin typeface="Roboto" panose="02000000000000000000" pitchFamily="2" charset="0"/>
            </a:endParaRPr>
          </a:p>
          <a:p>
            <a:pPr marL="45720" indent="0" algn="l">
              <a:buNone/>
            </a:pPr>
            <a:r>
              <a:rPr lang="cs-CZ" sz="2000" b="0" i="0" dirty="0">
                <a:solidFill>
                  <a:srgbClr val="0000FF"/>
                </a:solidFill>
                <a:effectLst/>
                <a:latin typeface="KaTeX_Main"/>
              </a:rPr>
              <a:t>  	</a:t>
            </a:r>
            <a:r>
              <a:rPr lang="cs-CZ" sz="3600" b="0" i="0" dirty="0">
                <a:solidFill>
                  <a:srgbClr val="0000FF"/>
                </a:solidFill>
                <a:effectLst/>
                <a:latin typeface="KaTeX_Main"/>
              </a:rPr>
              <a:t>(−3)</a:t>
            </a:r>
            <a:r>
              <a:rPr lang="cs-CZ" sz="3600" b="0" i="0" baseline="30000" dirty="0">
                <a:solidFill>
                  <a:srgbClr val="0000FF"/>
                </a:solidFill>
                <a:effectLst/>
                <a:latin typeface="KaTeX_Main"/>
              </a:rPr>
              <a:t>2   </a:t>
            </a:r>
            <a:r>
              <a:rPr lang="cs-CZ" sz="3600" b="0" i="0" dirty="0">
                <a:solidFill>
                  <a:srgbClr val="0000FF"/>
                </a:solidFill>
                <a:effectLst/>
                <a:latin typeface="KaTeX_Main"/>
              </a:rPr>
              <a:t>=  (−3)⋅(−3)  =   </a:t>
            </a:r>
            <a:r>
              <a:rPr lang="cs-CZ" sz="3600" b="1" i="0" dirty="0">
                <a:solidFill>
                  <a:srgbClr val="0000FF"/>
                </a:solidFill>
                <a:effectLst/>
                <a:latin typeface="KaTeX_Main"/>
              </a:rPr>
              <a:t>9 </a:t>
            </a:r>
            <a:r>
              <a:rPr lang="cs-CZ" sz="3600" b="0" i="0" dirty="0">
                <a:solidFill>
                  <a:srgbClr val="0000FF"/>
                </a:solidFill>
                <a:effectLst/>
                <a:latin typeface="KaTeX_Main"/>
              </a:rPr>
              <a:t>   					(−3)</a:t>
            </a:r>
            <a:r>
              <a:rPr lang="cs-CZ" sz="3600" b="0" i="0" baseline="30000" dirty="0">
                <a:solidFill>
                  <a:srgbClr val="0000FF"/>
                </a:solidFill>
                <a:effectLst/>
                <a:latin typeface="KaTeX_Main"/>
              </a:rPr>
              <a:t>3   </a:t>
            </a:r>
            <a:r>
              <a:rPr lang="cs-CZ" sz="3600" b="0" i="0" dirty="0">
                <a:solidFill>
                  <a:srgbClr val="0000FF"/>
                </a:solidFill>
                <a:effectLst/>
                <a:latin typeface="KaTeX_Main"/>
              </a:rPr>
              <a:t>=  (−3)⋅(−3)⋅(−3)  =   </a:t>
            </a:r>
            <a:r>
              <a:rPr lang="cs-CZ" sz="3600" b="1" i="0" dirty="0">
                <a:solidFill>
                  <a:srgbClr val="0000FF"/>
                </a:solidFill>
                <a:effectLst/>
                <a:latin typeface="KaTeX_Main"/>
              </a:rPr>
              <a:t>−27 </a:t>
            </a:r>
            <a:r>
              <a:rPr lang="cs-CZ" sz="3600" b="0" i="0" dirty="0">
                <a:solidFill>
                  <a:srgbClr val="0000FF"/>
                </a:solidFill>
                <a:effectLst/>
                <a:latin typeface="KaTeX_Main"/>
              </a:rPr>
              <a:t>				(−3)</a:t>
            </a:r>
            <a:r>
              <a:rPr lang="cs-CZ" sz="3600" b="0" i="0" baseline="30000" dirty="0">
                <a:solidFill>
                  <a:srgbClr val="0000FF"/>
                </a:solidFill>
                <a:effectLst/>
                <a:latin typeface="KaTeX_Main"/>
              </a:rPr>
              <a:t>4   </a:t>
            </a:r>
            <a:r>
              <a:rPr lang="cs-CZ" sz="3600" b="0" i="0" dirty="0">
                <a:solidFill>
                  <a:srgbClr val="0000FF"/>
                </a:solidFill>
                <a:effectLst/>
                <a:latin typeface="KaTeX_Main"/>
              </a:rPr>
              <a:t>=  (−3)⋅(−3)⋅(−3)⋅(−3)  =   </a:t>
            </a:r>
            <a:r>
              <a:rPr lang="cs-CZ" sz="3800" b="1" i="0" dirty="0">
                <a:solidFill>
                  <a:srgbClr val="0000FF"/>
                </a:solidFill>
                <a:effectLst/>
                <a:latin typeface="KaTeX_Main"/>
              </a:rPr>
              <a:t>81</a:t>
            </a:r>
          </a:p>
          <a:p>
            <a:pPr marL="45720" indent="0" algn="l">
              <a:buNone/>
            </a:pPr>
            <a:endParaRPr lang="cs-CZ" sz="3800" b="1" dirty="0">
              <a:solidFill>
                <a:srgbClr val="0000FF"/>
              </a:solidFill>
              <a:latin typeface="KaTeX_Main"/>
            </a:endParaRPr>
          </a:p>
          <a:p>
            <a:pPr marL="45720" indent="0" algn="l">
              <a:buNone/>
            </a:pPr>
            <a:endParaRPr lang="cs-CZ" sz="3800" b="1" dirty="0">
              <a:solidFill>
                <a:srgbClr val="0000FF"/>
              </a:solidFill>
              <a:latin typeface="KaTeX_Main"/>
            </a:endParaRPr>
          </a:p>
        </p:txBody>
      </p:sp>
    </p:spTree>
    <p:extLst>
      <p:ext uri="{BB962C8B-B14F-4D97-AF65-F5344CB8AC3E}">
        <p14:creationId xmlns:p14="http://schemas.microsoft.com/office/powerpoint/2010/main" val="136666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19D1968-AD2F-68FC-7499-D9B096396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1076" y="304799"/>
                <a:ext cx="10487024" cy="6181725"/>
              </a:xfrm>
            </p:spPr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cs-CZ" sz="4000" b="1" dirty="0">
                    <a:solidFill>
                      <a:srgbClr val="C00000"/>
                    </a:solidFill>
                  </a:rPr>
                  <a:t>Racionální  exponent  mocniny    </a:t>
                </a:r>
                <a:r>
                  <a:rPr lang="pt-BR" sz="3200" b="0" i="0" u="none" strike="noStrike" dirty="0">
                    <a:solidFill>
                      <a:srgbClr val="3709B7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3709B7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pt-BR" sz="3200" b="1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pt-BR" sz="32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ODMOCNINA</a:t>
                </a:r>
                <a:endParaRPr lang="cs-CZ" sz="3200" b="1" dirty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endParaRPr lang="cs-CZ" sz="800" b="1" dirty="0">
                  <a:solidFill>
                    <a:srgbClr val="C00000"/>
                  </a:solidFill>
                </a:endParaRPr>
              </a:p>
              <a:p>
                <a:pPr marL="45720" indent="0">
                  <a:buNone/>
                </a:pPr>
                <a:r>
                  <a:rPr lang="cs-CZ" sz="4400" b="1" dirty="0">
                    <a:solidFill>
                      <a:srgbClr val="0000FF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cs-CZ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num>
                          <m:den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4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36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=</a:t>
                </a:r>
                <a:r>
                  <a:rPr lang="cs-CZ" sz="4400" b="1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44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sSup>
                          <m:sSupPr>
                            <m:ctrlPr>
                              <a:rPr lang="cs-CZ" sz="44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4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4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sup>
                        </m:sSup>
                      </m:e>
                    </m:rad>
                    <m:r>
                      <a:rPr lang="cs-CZ" sz="44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4400" b="1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45720" indent="0">
                  <a:buNone/>
                </a:pPr>
                <a:r>
                  <a:rPr lang="cs-CZ" sz="4400" b="1" dirty="0">
                    <a:solidFill>
                      <a:srgbClr val="0000FF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cs-CZ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4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36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=</a:t>
                </a:r>
                <a:r>
                  <a:rPr lang="cs-CZ" sz="4400" b="1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r>
                          <a:rPr lang="cs-CZ" sz="4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4400" b="1" dirty="0">
                    <a:solidFill>
                      <a:srgbClr val="0000FF"/>
                    </a:solidFill>
                  </a:rPr>
                  <a:t>  </a:t>
                </a:r>
              </a:p>
              <a:p>
                <a:pPr marL="45720" indent="0">
                  <a:buNone/>
                </a:pPr>
                <a:r>
                  <a:rPr lang="cs-CZ" sz="4400" b="1" dirty="0">
                    <a:solidFill>
                      <a:srgbClr val="0000FF"/>
                    </a:solidFill>
                  </a:rPr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4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4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num>
                          <m:den>
                            <m:r>
                              <a:rPr lang="cs-CZ" sz="4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den>
                        </m:f>
                      </m:e>
                    </m:rad>
                    <m:r>
                      <a:rPr lang="cs-CZ" sz="44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 =  </a:t>
                </a:r>
                <a:r>
                  <a:rPr lang="cs-CZ" sz="44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4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4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8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cs-CZ" sz="4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4800" b="1" i="0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𝐛</m:t>
                            </m:r>
                          </m:e>
                        </m:rad>
                      </m:den>
                    </m:f>
                  </m:oMath>
                </a14:m>
                <a:r>
                  <a:rPr lang="cs-CZ" sz="4800" b="1" dirty="0">
                    <a:solidFill>
                      <a:srgbClr val="0000FF"/>
                    </a:solidFill>
                  </a:rPr>
                  <a:t>   </a:t>
                </a:r>
              </a:p>
              <a:p>
                <a:pPr marL="45720" indent="0">
                  <a:buNone/>
                </a:pPr>
                <a:endParaRPr lang="cs-CZ" sz="800" b="1" dirty="0">
                  <a:solidFill>
                    <a:srgbClr val="0000FF"/>
                  </a:solidFill>
                </a:endParaRPr>
              </a:p>
              <a:p>
                <a:pPr marL="45720" indent="0">
                  <a:buNone/>
                </a:pPr>
                <a:r>
                  <a:rPr lang="cs-CZ" sz="4800" b="1" dirty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4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deg>
                      <m:e>
                        <m:rad>
                          <m:radPr>
                            <m:ctrlPr>
                              <a:rPr lang="cs-CZ" sz="4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deg>
                          <m:e>
                            <m:r>
                              <a:rPr lang="cs-CZ" sz="4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</m:rad>
                      </m:e>
                    </m:rad>
                    <m:r>
                      <a:rPr lang="cs-CZ" sz="4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cs-CZ" sz="4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3200" b="1" dirty="0">
                    <a:solidFill>
                      <a:srgbClr val="0000FF"/>
                    </a:solidFill>
                    <a:latin typeface="Open Sans" panose="020B0606030504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cs-CZ" sz="4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cs-CZ" sz="4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8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cs-CZ" sz="48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48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deg>
                      <m:e>
                        <m:r>
                          <a:rPr lang="cs-CZ" sz="48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4400" b="1" dirty="0">
                    <a:solidFill>
                      <a:srgbClr val="C00000"/>
                    </a:solidFill>
                  </a:rPr>
                  <a:t>  </a:t>
                </a:r>
                <a:endParaRPr lang="cs-CZ" sz="4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919D1968-AD2F-68FC-7499-D9B096396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1076" y="304799"/>
                <a:ext cx="10487024" cy="6181725"/>
              </a:xfrm>
              <a:blipFill>
                <a:blip r:embed="rId2"/>
                <a:stretch>
                  <a:fillRect l="-1628" t="-2761" r="-13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91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5181140-B02C-BF02-B2D7-A855756150FA}"/>
                  </a:ext>
                </a:extLst>
              </p:cNvPr>
              <p:cNvSpPr txBox="1"/>
              <p:nvPr/>
            </p:nvSpPr>
            <p:spPr>
              <a:xfrm>
                <a:off x="971549" y="533400"/>
                <a:ext cx="10829926" cy="5860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cs-CZ" sz="3200" b="0" i="0" dirty="0">
                    <a:solidFill>
                      <a:srgbClr val="FD2BDF"/>
                    </a:solidFill>
                    <a:effectLst/>
                    <a:latin typeface="Roboto" panose="02000000000000000000" pitchFamily="2" charset="0"/>
                  </a:rPr>
                  <a:t>	  Druhou odmocninu můžeme počítat pouze  z kladných čísel,  protože jakékoliv číslo umocněné na druhou je vždy kladné </a:t>
                </a:r>
                <a:r>
                  <a:rPr lang="cs-CZ" sz="3200" b="0" i="0" dirty="0">
                    <a:solidFill>
                      <a:srgbClr val="0000FF"/>
                    </a:solidFill>
                    <a:effectLst/>
                    <a:latin typeface="Roboto" panose="02000000000000000000" pitchFamily="2" charset="0"/>
                  </a:rPr>
                  <a:t>. </a:t>
                </a:r>
              </a:p>
              <a:p>
                <a:pPr algn="l"/>
                <a:r>
                  <a:rPr lang="cs-CZ" sz="3200" b="1" i="0" dirty="0">
                    <a:solidFill>
                      <a:srgbClr val="EF5F47"/>
                    </a:solidFill>
                    <a:effectLst/>
                    <a:latin typeface="Roboto" panose="02000000000000000000" pitchFamily="2" charset="0"/>
                  </a:rPr>
                  <a:t>	  </a:t>
                </a:r>
                <a:r>
                  <a:rPr lang="cs-CZ" sz="3200" b="1" i="0" dirty="0">
                    <a:solidFill>
                      <a:srgbClr val="FF0000"/>
                    </a:solidFill>
                    <a:effectLst/>
                    <a:latin typeface="Roboto" panose="02000000000000000000" pitchFamily="2" charset="0"/>
                  </a:rPr>
                  <a:t>Odmocnina ze záporných čísel není definována</a:t>
                </a:r>
                <a:r>
                  <a:rPr lang="cs-CZ" sz="3200" b="1" dirty="0">
                    <a:solidFill>
                      <a:srgbClr val="FF0000"/>
                    </a:solidFill>
                    <a:latin typeface="Roboto" panose="02000000000000000000" pitchFamily="2" charset="0"/>
                  </a:rPr>
                  <a:t> !</a:t>
                </a:r>
                <a:endParaRPr lang="cs-CZ" sz="3200" b="1" i="0" dirty="0">
                  <a:solidFill>
                    <a:srgbClr val="FF0000"/>
                  </a:solidFill>
                  <a:effectLst/>
                  <a:latin typeface="Roboto" panose="02000000000000000000" pitchFamily="2" charset="0"/>
                </a:endParaRPr>
              </a:p>
              <a:p>
                <a:pPr algn="l"/>
                <a:endParaRPr lang="cs-CZ" sz="1600" b="0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endParaRPr>
              </a:p>
              <a:p>
                <a:pPr algn="l"/>
                <a:endParaRPr lang="cs-CZ" sz="1600" b="0" i="0" dirty="0">
                  <a:solidFill>
                    <a:srgbClr val="0000FF"/>
                  </a:solidFill>
                  <a:effectLst/>
                  <a:latin typeface="Roboto" panose="02000000000000000000" pitchFamily="2" charset="0"/>
                </a:endParaRPr>
              </a:p>
              <a:p>
                <a:pPr algn="l"/>
                <a:r>
                  <a:rPr lang="cs-CZ" sz="3200" b="0" i="0" dirty="0">
                    <a:solidFill>
                      <a:srgbClr val="0000FF"/>
                    </a:solidFill>
                    <a:effectLst/>
                    <a:latin typeface="Roboto" panose="02000000000000000000" pitchFamily="2" charset="0"/>
                  </a:rPr>
                  <a:t>	  Pro běžná reálná čísla můžeme počítat odmocniny ze záporných čísel  </a:t>
                </a:r>
                <a:r>
                  <a:rPr lang="cs-CZ" sz="3200" b="1" i="0" dirty="0">
                    <a:solidFill>
                      <a:srgbClr val="FD2BDF"/>
                    </a:solidFill>
                    <a:effectLst/>
                    <a:latin typeface="Roboto" panose="02000000000000000000" pitchFamily="2" charset="0"/>
                  </a:rPr>
                  <a:t>pro liché stupně </a:t>
                </a:r>
                <a:r>
                  <a:rPr lang="cs-CZ" sz="3200" b="1" dirty="0">
                    <a:solidFill>
                      <a:srgbClr val="FD2BDF"/>
                    </a:solidFill>
                    <a:latin typeface="KaTeX_Main"/>
                  </a:rPr>
                  <a:t> </a:t>
                </a:r>
                <a:r>
                  <a:rPr lang="cs-CZ" sz="3200" b="1" dirty="0">
                    <a:solidFill>
                      <a:srgbClr val="FD2BD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exponentu</a:t>
                </a:r>
                <a:r>
                  <a:rPr lang="cs-CZ" sz="3200" b="1" dirty="0">
                    <a:solidFill>
                      <a:srgbClr val="0000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  </a:t>
                </a:r>
                <a:r>
                  <a:rPr lang="cs-CZ" sz="3400" b="1" i="1" dirty="0">
                    <a:solidFill>
                      <a:srgbClr val="0000FF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n </a:t>
                </a:r>
                <a:r>
                  <a:rPr lang="cs-CZ" sz="3200" b="0" i="0" dirty="0">
                    <a:solidFill>
                      <a:srgbClr val="0000FF"/>
                    </a:solidFill>
                    <a:effectLst/>
                    <a:latin typeface="Roboto" panose="02000000000000000000" pitchFamily="2" charset="0"/>
                  </a:rPr>
                  <a:t>. </a:t>
                </a:r>
              </a:p>
              <a:p>
                <a:pPr algn="l"/>
                <a:r>
                  <a:rPr lang="cs-CZ" sz="2800" b="0" i="0" u="sng" dirty="0">
                    <a:solidFill>
                      <a:srgbClr val="0000FF"/>
                    </a:solidFill>
                    <a:effectLst/>
                    <a:latin typeface="Roboto" panose="02000000000000000000" pitchFamily="2" charset="0"/>
                  </a:rPr>
                  <a:t>Např.:</a:t>
                </a:r>
              </a:p>
              <a:p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cs-CZ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 </a:t>
                </a:r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,    </a:t>
                </a:r>
                <a:r>
                  <a:rPr lang="cs-CZ" sz="2800" i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protože</a:t>
                </a:r>
                <a:r>
                  <a:rPr lang="cs-CZ" sz="3200" i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3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cs-CZ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 = 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</a:t>
                </a:r>
                <a:endParaRPr lang="cs-CZ" sz="1600" dirty="0">
                  <a:solidFill>
                    <a:srgbClr val="0000FF"/>
                  </a:solidFill>
                  <a:latin typeface="Roboto" panose="02000000000000000000" pitchFamily="2" charset="0"/>
                </a:endParaRPr>
              </a:p>
              <a:p>
                <a:r>
                  <a:rPr lang="cs-CZ" sz="16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cs-CZ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ctrlP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3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𝟎𝟎𝟎</m:t>
                        </m:r>
                      </m:e>
                    </m:rad>
                    <m:r>
                      <a:rPr lang="cs-CZ" sz="32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cs-CZ" sz="3200" b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10  </a:t>
                </a:r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,  </a:t>
                </a:r>
                <a:r>
                  <a:rPr lang="cs-CZ" sz="2800" i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protože</a:t>
                </a:r>
                <a:r>
                  <a:rPr lang="cs-CZ" sz="3200" i="1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</a:t>
                </a:r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sz="32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cs-CZ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cs-CZ" sz="3200" dirty="0">
                    <a:solidFill>
                      <a:srgbClr val="0000FF"/>
                    </a:solidFill>
                    <a:latin typeface="Roboto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r>
                      <a:rPr lang="cs-CZ" sz="32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32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</m:oMath>
                </a14:m>
                <a:endParaRPr lang="cs-CZ" i="1" dirty="0">
                  <a:solidFill>
                    <a:srgbClr val="16A085"/>
                  </a:solidFill>
                  <a:latin typeface="KaTeX_Main"/>
                </a:endParaRPr>
              </a:p>
              <a:p>
                <a:pPr algn="l"/>
                <a:endParaRPr lang="cs-CZ" b="0" i="1" dirty="0">
                  <a:solidFill>
                    <a:srgbClr val="16A085"/>
                  </a:solidFill>
                  <a:effectLst/>
                  <a:latin typeface="KaTeX_Main"/>
                </a:endParaRPr>
              </a:p>
              <a:p>
                <a:pPr algn="l"/>
                <a:endParaRPr lang="cs-CZ" b="0" i="0" dirty="0">
                  <a:solidFill>
                    <a:srgbClr val="34495E"/>
                  </a:solidFill>
                  <a:effectLst/>
                  <a:latin typeface="Roboto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5181140-B02C-BF02-B2D7-A85575615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533400"/>
                <a:ext cx="10829926" cy="5860259"/>
              </a:xfrm>
              <a:prstGeom prst="rect">
                <a:avLst/>
              </a:prstGeom>
              <a:blipFill>
                <a:blip r:embed="rId2"/>
                <a:stretch>
                  <a:fillRect l="-1407" t="-1353" r="-3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0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BD14FE8-A9A9-097B-F198-45762FA9D34C}"/>
                  </a:ext>
                </a:extLst>
              </p:cNvPr>
              <p:cNvSpPr txBox="1"/>
              <p:nvPr/>
            </p:nvSpPr>
            <p:spPr>
              <a:xfrm>
                <a:off x="819151" y="542925"/>
                <a:ext cx="10572750" cy="5973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3900" b="1" dirty="0">
                    <a:solidFill>
                      <a:srgbClr val="C00000"/>
                    </a:solidFill>
                  </a:rPr>
                  <a:t>Úprava  racionálního  exponentu  na  odmocninu</a:t>
                </a:r>
                <a:endParaRPr lang="cs-CZ" sz="3900" b="0" i="0" u="none" strike="noStrike" dirty="0"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cs-CZ" sz="20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cs-CZ" sz="20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r>
                  <a:rPr lang="pt-BR" sz="2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2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000" b="1" i="0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000" b="1" i="0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			</a:t>
                </a:r>
                <a:r>
                  <a:rPr lang="pt-BR" sz="4000" b="0" i="0" u="none" strike="noStrike" dirty="0">
                    <a:solidFill>
                      <a:srgbClr val="CC4125"/>
                    </a:solidFill>
                    <a:effectLst/>
                    <a:latin typeface="Arial" panose="020B0604020202020204" pitchFamily="34" charset="0"/>
                  </a:rPr>
                  <a:t>     </a:t>
                </a:r>
                <a:r>
                  <a:rPr lang="cs-CZ" sz="4000" b="0" i="0" u="none" strike="noStrike" dirty="0">
                    <a:solidFill>
                      <a:srgbClr val="CC4125"/>
                    </a:solidFill>
                    <a:effectLst/>
                    <a:latin typeface="Arial" panose="020B0604020202020204" pitchFamily="34" charset="0"/>
                  </a:rPr>
                  <a:t>							    </a:t>
                </a:r>
                <a:r>
                  <a:rPr lang="pt-BR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pt-BR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sSup>
                          <m:sSup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40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r>
                  <a:rPr lang="cs-CZ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					</a:t>
                </a:r>
              </a:p>
              <a:p>
                <a:r>
                  <a:rPr lang="cs-CZ" sz="4000" b="1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000" b="1" i="0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000" b="1" i="0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pt-BR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cs-CZ" sz="4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			  	</a:t>
                </a:r>
                <a:r>
                  <a:rPr lang="pt-BR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4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pt-BR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sSup>
                          <m:sSupPr>
                            <m:ctrlP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0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rad>
                  </m:oMath>
                </a14:m>
                <a:endParaRPr lang="cs-CZ" sz="4000" b="1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pPr rtl="0">
                  <a:spcBef>
                    <a:spcPts val="0"/>
                  </a:spcBef>
                  <a:spcAft>
                    <a:spcPts val="0"/>
                  </a:spcAft>
                </a:pPr>
                <a:endParaRPr lang="cs-CZ" sz="2000" b="0" i="0" u="none" strike="noStrike" dirty="0">
                  <a:solidFill>
                    <a:srgbClr val="0000FF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cs-CZ" sz="4000" b="1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4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	</a:t>
                </a:r>
                <a:r>
                  <a:rPr lang="pt-BR" sz="18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  </a:t>
                </a:r>
                <a:r>
                  <a:rPr lang="cs-CZ" sz="18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0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4000" b="1" i="0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cs-CZ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pt-BR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40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cs-CZ" sz="40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e>
                    </m:rad>
                  </m:oMath>
                </a14:m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cs-CZ" sz="32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	</a:t>
                </a:r>
              </a:p>
              <a:p>
                <a:endParaRPr lang="cs-CZ" sz="32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endParaRPr lang="cs-CZ" sz="32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  <a:p>
                <a:endParaRPr lang="cs-CZ" sz="3200"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BBD14FE8-A9A9-097B-F198-45762FA9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1" y="542925"/>
                <a:ext cx="10572750" cy="5973879"/>
              </a:xfrm>
              <a:prstGeom prst="rect">
                <a:avLst/>
              </a:prstGeom>
              <a:blipFill>
                <a:blip r:embed="rId2"/>
                <a:stretch>
                  <a:fillRect l="-1960" t="-1531" r="-7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79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5D31A8E-4700-41C3-371C-C7D154549151}"/>
                  </a:ext>
                </a:extLst>
              </p:cNvPr>
              <p:cNvSpPr txBox="1"/>
              <p:nvPr/>
            </p:nvSpPr>
            <p:spPr>
              <a:xfrm>
                <a:off x="876299" y="413431"/>
                <a:ext cx="11049001" cy="6585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3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pt-BR" sz="1300" b="0" i="0" u="none" strike="noStrike" dirty="0">
                    <a:solidFill>
                      <a:srgbClr val="1155CC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pt-BR" sz="18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cs-CZ" sz="18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r>
                  <a:rPr lang="pt-BR" sz="18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pt-BR" sz="4000" b="1" i="0" u="none" strike="noStrike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pt-BR" sz="4000" b="1" i="0" u="none" strike="noStrike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0,5</a:t>
                </a:r>
                <a:r>
                  <a:rPr lang="pt-BR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sz="36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4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4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pt-BR" sz="36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4000" b="0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pt-BR" sz="4000" b="0" i="0" u="none" strike="noStrike" dirty="0">
                    <a:solidFill>
                      <a:srgbClr val="CC4125"/>
                    </a:solidFill>
                    <a:effectLst/>
                    <a:latin typeface="Arial" panose="020B0604020202020204" pitchFamily="34" charset="0"/>
                  </a:rPr>
                  <a:t>      </a:t>
                </a:r>
                <a:r>
                  <a:rPr lang="cs-CZ" sz="4000" b="0" i="0" u="none" strike="noStrike" dirty="0">
                    <a:solidFill>
                      <a:srgbClr val="CC4125"/>
                    </a:solidFill>
                    <a:effectLst/>
                    <a:latin typeface="Arial" panose="020B0604020202020204" pitchFamily="34" charset="0"/>
                  </a:rPr>
                  <a:t>				      </a:t>
                </a:r>
                <a:r>
                  <a:rPr lang="pt-BR" sz="4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pt-BR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cs-CZ" sz="4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3200" b="1" i="0" u="none" strike="noStrike" dirty="0">
                    <a:solidFill>
                      <a:srgbClr val="CC4125"/>
                    </a:solidFill>
                    <a:effectLst/>
                    <a:latin typeface="Arial" panose="020B0604020202020204" pitchFamily="34" charset="0"/>
                  </a:rPr>
                  <a:t>	</a:t>
                </a:r>
                <a:br>
                  <a:rPr lang="pt-BR" sz="3200" b="0" dirty="0">
                    <a:effectLst/>
                  </a:rPr>
                </a:br>
                <a:r>
                  <a:rPr lang="pt-BR" sz="3600" b="0" i="0" u="none" strike="noStrike" dirty="0">
                    <a:solidFill>
                      <a:srgbClr val="CC4125"/>
                    </a:solidFill>
                    <a:effectLst/>
                    <a:latin typeface="Arial" panose="020B0604020202020204" pitchFamily="34" charset="0"/>
                  </a:rPr>
                  <a:t>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  <m:sup>
                        <m:r>
                          <a:rPr lang="cs-CZ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u="none" strike="noStrike" dirty="0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i="1" u="none" strike="noStrike" dirty="0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u="none" strike="noStrike" dirty="0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 </a:t>
                </a:r>
                <a:r>
                  <a:rPr lang="pt-BR" sz="360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rad>
                    <m:r>
                      <a:rPr lang="pt-BR" sz="3600" b="0" i="1" u="none" strike="noStrike" dirty="0" smtClean="0">
                        <a:solidFill>
                          <a:srgbClr val="CC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sz="360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36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 4</a:t>
                </a:r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					</a:t>
                </a:r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cs-CZ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p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</m:oMath>
                </a14:m>
                <a:r>
                  <a:rPr lang="cs-CZ" sz="36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r>
                  <a:rPr lang="pt-BR" sz="360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36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 2 </a:t>
                </a:r>
                <a:endParaRPr lang="pt-BR" sz="3600" b="1" dirty="0">
                  <a:effectLst/>
                </a:endParaRPr>
              </a:p>
              <a:p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 </a:t>
                </a:r>
                <a:r>
                  <a:rPr lang="cs-CZ" sz="38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</a:t>
                </a:r>
                <a:r>
                  <a:rPr lang="pt-BR" sz="3800" b="1" i="0" u="none" strike="noStrike" baseline="30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0,5</a:t>
                </a:r>
                <a:r>
                  <a:rPr lang="pt-BR" sz="3800" b="1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3800" b="1" i="0" u="none" strike="noStrike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 </a:t>
                </a:r>
                <a:r>
                  <a:rPr lang="pt-BR" sz="3600" b="1" u="none" strike="noStrike" dirty="0">
                    <a:solidFill>
                      <a:srgbClr val="CC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0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cs-CZ" sz="3600" b="1" i="0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u="none" strike="noStrike" dirty="0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i="0" u="none" strike="noStrike" dirty="0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0" u="none" strike="noStrike" dirty="0" smtClean="0">
                                <a:solidFill>
                                  <a:srgbClr val="CC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 </a:t>
                </a:r>
                <a:r>
                  <a:rPr lang="pt-BR" sz="360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cs-CZ" sz="360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600" b="1" i="1" u="none" strike="noStrike" dirty="0" smtClean="0">
                            <a:solidFill>
                              <a:srgbClr val="CC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pt-BR" sz="3600" b="0" i="1" u="none" strike="noStrike" dirty="0" smtClean="0">
                        <a:solidFill>
                          <a:srgbClr val="CC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cs-CZ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sz="360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=</a:t>
                </a:r>
                <a:r>
                  <a:rPr lang="pt-BR" sz="36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 2    </a:t>
                </a:r>
                <a:r>
                  <a:rPr lang="cs-CZ" sz="3600" b="1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			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  <m:sup>
                        <m:r>
                          <a:rPr lang="cs-CZ" sz="3600" b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 </a:t>
                </a:r>
                <a:r>
                  <a:rPr lang="pt-BR" sz="3600" b="1" dirty="0">
                    <a:solidFill>
                      <a:srgbClr val="CC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rad>
                  </m:oMath>
                </a14:m>
                <a:r>
                  <a:rPr lang="cs-CZ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3</a:t>
                </a:r>
              </a:p>
              <a:p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cs-CZ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49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0,5</a:t>
                </a:r>
                <a:r>
                  <a:rPr lang="pt-BR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cs-CZ" sz="36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sz="3600" b="1" i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cs-CZ" sz="3600" b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pt-BR" sz="3600" i="1" dirty="0">
                        <a:solidFill>
                          <a:srgbClr val="CC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7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   </a:t>
                </a:r>
                <a:r>
                  <a:rPr lang="pt-BR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cs-CZ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      </a:t>
                </a:r>
                <a:r>
                  <a:rPr lang="pt-BR" sz="3600" b="1" dirty="0">
                    <a:solidFill>
                      <a:srgbClr val="CC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cs-CZ" sz="3600" b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5</a:t>
                </a:r>
                <a:r>
                  <a:rPr lang="pt-BR" sz="32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 </a:t>
                </a:r>
                <a:endParaRPr lang="pt-BR" sz="3200" b="0" dirty="0">
                  <a:effectLst/>
                </a:endParaRPr>
              </a:p>
              <a:p>
                <a:br>
                  <a:rPr lang="pt-BR" sz="2000" b="0" dirty="0">
                    <a:effectLst/>
                  </a:rPr>
                </a:br>
                <a:r>
                  <a:rPr lang="pt-BR" sz="20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r>
                  <a:rPr lang="cs-CZ" sz="20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</a:t>
                </a:r>
                <a:r>
                  <a:rPr lang="pt-BR" sz="2000" b="1" i="0" u="none" strike="noStrike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pt-BR" sz="4000" b="1" i="0" u="none" strike="noStrike" dirty="0">
                    <a:solidFill>
                      <a:srgbClr val="0000FF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pt-BR" sz="4000" b="1" i="0" u="none" strike="noStrike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0,</a:t>
                </a:r>
                <a:r>
                  <a:rPr lang="cs-CZ" sz="4000" b="1" i="0" u="none" strike="noStrike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r>
                  <a:rPr lang="pt-BR" sz="4000" b="1" i="0" u="none" strike="noStrike" baseline="3000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r>
                  <a:rPr lang="pt-BR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4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 i="0" u="none" strike="noStrike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 i="0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 u="none" strike="noStrike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4000" b="1" i="1" u="none" strike="noStrike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i="0" u="none" strike="noStrike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</a:rPr>
                  <a:t>  </a:t>
                </a:r>
                <a:r>
                  <a:rPr lang="pt-BR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cs-CZ" sz="4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3200" b="1" dirty="0">
                    <a:solidFill>
                      <a:srgbClr val="CC4125"/>
                    </a:solidFill>
                    <a:latin typeface="Arial" panose="020B0604020202020204" pitchFamily="34" charset="0"/>
                  </a:rPr>
                  <a:t>				  	     </a:t>
                </a:r>
                <a:r>
                  <a:rPr lang="pt-BR" sz="4000" b="1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pt-BR" sz="4000" b="1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0,</a:t>
                </a:r>
                <a:r>
                  <a:rPr lang="cs-CZ" sz="4000" b="1" baseline="30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40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4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  <m:sup>
                        <m:r>
                          <a:rPr lang="cs-CZ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4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4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sz="4000" b="1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:r>
                  <a:rPr lang="pt-BR" sz="36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4000" dirty="0">
                    <a:solidFill>
                      <a:srgbClr val="0000FF"/>
                    </a:solidFill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cs-CZ" sz="4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e>
                    </m:rad>
                  </m:oMath>
                </a14:m>
                <a:r>
                  <a:rPr lang="cs-CZ" sz="2400" b="1" dirty="0">
                    <a:solidFill>
                      <a:srgbClr val="CC4125"/>
                    </a:solidFill>
                    <a:latin typeface="Arial" panose="020B0604020202020204" pitchFamily="34" charset="0"/>
                  </a:rPr>
                  <a:t>	</a:t>
                </a:r>
                <a:br>
                  <a:rPr lang="pt-BR" sz="3200" b="0" dirty="0">
                    <a:effectLst/>
                  </a:rPr>
                </a:b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16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0,</a:t>
                </a:r>
                <a:r>
                  <a:rPr lang="cs-CZ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pt-BR" sz="3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  <m:sup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rad>
                  </m:oMath>
                </a14:m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  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	    32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0,</a:t>
                </a:r>
                <a:r>
                  <a:rPr lang="cs-CZ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  <m:sup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rad>
                  </m:oMath>
                </a14:m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     81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0,</a:t>
                </a:r>
                <a:r>
                  <a:rPr lang="cs-CZ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5</a:t>
                </a:r>
                <a:r>
                  <a:rPr lang="pt-BR" sz="36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600" b="0" i="0" u="none" strike="noStrike" dirty="0">
                    <a:solidFill>
                      <a:srgbClr val="CC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  <m:sup>
                        <m:r>
                          <a:rPr lang="cs-CZ" sz="3600" b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dirty="0" smtClean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cs-CZ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g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e>
                    </m:rad>
                  </m:oMath>
                </a14:m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3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 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   243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0,</a:t>
                </a:r>
                <a:r>
                  <a:rPr lang="cs-CZ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pt-BR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3600" b="1" baseline="3000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3600" b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3600" b="1" i="1" dirty="0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 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g>
                      <m:e>
                        <m:r>
                          <a:rPr lang="cs-CZ" sz="3600" b="1" i="1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  <m:r>
                          <a:rPr lang="cs-CZ" sz="3600" b="1" i="1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pt-BR" sz="3600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=</a:t>
                </a:r>
                <a:r>
                  <a:rPr lang="pt-BR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cs-CZ" sz="3600" b="1" dirty="0">
                    <a:solidFill>
                      <a:srgbClr val="CC0000"/>
                    </a:solidFill>
                    <a:latin typeface="Arial" panose="020B0604020202020204" pitchFamily="34" charset="0"/>
                  </a:rPr>
                  <a:t>3</a:t>
                </a:r>
              </a:p>
              <a:p>
                <a:endParaRPr lang="cs-CZ" sz="3600" dirty="0"/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5D31A8E-4700-41C3-371C-C7D154549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" y="413431"/>
                <a:ext cx="11049001" cy="6585136"/>
              </a:xfrm>
              <a:prstGeom prst="rect">
                <a:avLst/>
              </a:prstGeom>
              <a:blipFill>
                <a:blip r:embed="rId2"/>
                <a:stretch>
                  <a:fillRect l="-1711" r="-12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21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1655805"/>
            <a:ext cx="9872871" cy="467909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cs-CZ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120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1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1</a:t>
            </a:r>
          </a:p>
          <a:p>
            <a:pPr marL="45720" indent="0">
              <a:buNone/>
            </a:pPr>
            <a:r>
              <a:rPr lang="cs-CZ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   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03 - 06 /79 ;  08 - 09 /80 </a:t>
            </a:r>
          </a:p>
          <a:p>
            <a:pPr marL="45720" indent="0">
              <a:buNone/>
            </a:pPr>
            <a:r>
              <a:rPr lang="cs-CZ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   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03 - 04 , 06 - 07/81 ; 08 - 11 /82 </a:t>
            </a:r>
            <a:endParaRPr lang="en-US" sz="8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   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04 - 07 /87 ; 09 /88</a:t>
            </a:r>
          </a:p>
          <a:p>
            <a:pPr marL="45720" indent="0">
              <a:buNone/>
            </a:pPr>
            <a:r>
              <a:rPr lang="cs-CZ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    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03 - 04 /92 ; 07 - 09 /93 </a:t>
            </a:r>
          </a:p>
          <a:p>
            <a:pPr marL="45720" indent="0">
              <a:buNone/>
            </a:pPr>
            <a:r>
              <a:rPr lang="cs-CZ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     </a:t>
            </a:r>
            <a:r>
              <a:rPr lang="cs-CZ" sz="8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03 - 05 /95</a:t>
            </a: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cs-CZ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11200" b="1" dirty="0">
                <a:solidFill>
                  <a:srgbClr val="C00000"/>
                </a:solidFill>
              </a:rPr>
              <a:t>www.umimematiku.cz/</a:t>
            </a:r>
            <a:r>
              <a:rPr lang="cs-CZ" sz="11200" dirty="0">
                <a:solidFill>
                  <a:srgbClr val="C00000"/>
                </a:solidFill>
              </a:rPr>
              <a:t>cviceni</a:t>
            </a:r>
            <a:r>
              <a:rPr lang="cs-CZ" sz="8000" dirty="0">
                <a:solidFill>
                  <a:srgbClr val="C00000"/>
                </a:solidFill>
              </a:rPr>
              <a:t>   </a:t>
            </a:r>
            <a:endParaRPr lang="en-US" sz="8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1417</TotalTime>
  <Words>636</Words>
  <Application>Microsoft Office PowerPoint</Application>
  <PresentationFormat>Širokoúhlá obrazovka</PresentationFormat>
  <Paragraphs>83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Cambria Math</vt:lpstr>
      <vt:lpstr>Corbel</vt:lpstr>
      <vt:lpstr>KaTeX_Main</vt:lpstr>
      <vt:lpstr>Open Sans</vt:lpstr>
      <vt:lpstr>Roboto</vt:lpstr>
      <vt:lpstr>Times New Roman</vt:lpstr>
      <vt:lpstr>Základ</vt:lpstr>
      <vt:lpstr>Prezentace aplikace PowerPoint</vt:lpstr>
      <vt:lpstr>Vlastnosti  mocnin</vt:lpstr>
      <vt:lpstr>Prezentace aplikace PowerPoint</vt:lpstr>
      <vt:lpstr>Umocňování  záporných  čísel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59</cp:revision>
  <dcterms:created xsi:type="dcterms:W3CDTF">2023-02-07T15:00:08Z</dcterms:created>
  <dcterms:modified xsi:type="dcterms:W3CDTF">2023-03-15T09:30:38Z</dcterms:modified>
</cp:coreProperties>
</file>