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67" r:id="rId2"/>
    <p:sldId id="274" r:id="rId3"/>
    <p:sldId id="286" r:id="rId4"/>
    <p:sldId id="289" r:id="rId5"/>
    <p:sldId id="265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jník Mojmír" initials="HM" lastIdx="1" clrIdx="0">
    <p:extLst>
      <p:ext uri="{19B8F6BF-5375-455C-9EA6-DF929625EA0E}">
        <p15:presenceInfo xmlns:p15="http://schemas.microsoft.com/office/powerpoint/2012/main" userId="S::mojmir.hajnik@vsem.cz::fb680f7b-2ce5-4d05-b9ec-d56dcd2b9f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CC00CC"/>
    <a:srgbClr val="FD2BDF"/>
    <a:srgbClr val="CC3399"/>
    <a:srgbClr val="0066FF"/>
    <a:srgbClr val="EF5F47"/>
    <a:srgbClr val="FF7C80"/>
    <a:srgbClr val="3366FF"/>
    <a:srgbClr val="483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842" autoAdjust="0"/>
  </p:normalViewPr>
  <p:slideViewPr>
    <p:cSldViewPr snapToGrid="0">
      <p:cViewPr varScale="1">
        <p:scale>
          <a:sx n="67" d="100"/>
          <a:sy n="67" d="100"/>
        </p:scale>
        <p:origin x="6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mimematiku.cz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3" t="15038" r="106" b="-384"/>
          <a:stretch/>
        </p:blipFill>
        <p:spPr>
          <a:xfrm>
            <a:off x="-198988" y="-58405"/>
            <a:ext cx="12382662" cy="697481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1" y="58405"/>
            <a:ext cx="12175349" cy="685800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471351" y="741405"/>
            <a:ext cx="69755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37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MATEMATIKA  -  1. ročník</a:t>
            </a:r>
          </a:p>
          <a:p>
            <a:endParaRPr lang="cs-CZ" sz="2800" b="1" dirty="0">
              <a:solidFill>
                <a:srgbClr val="3709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solidFill>
                <a:srgbClr val="3709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3879" y="1400176"/>
            <a:ext cx="4105019" cy="342241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3668154" y="1400176"/>
            <a:ext cx="419074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700" b="1" dirty="0">
                <a:solidFill>
                  <a:srgbClr val="37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OPAKOVÁNÍ MATEMATIKY    –    </a:t>
            </a:r>
            <a:r>
              <a:rPr lang="cs-CZ" sz="2000" b="1" dirty="0">
                <a:solidFill>
                  <a:srgbClr val="37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cs-CZ" sz="1700" b="1" dirty="0">
                <a:solidFill>
                  <a:srgbClr val="37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ALGEBRAICKÉ  VÝRAZY</a:t>
            </a:r>
            <a:endParaRPr lang="en-US" sz="1700" b="1" dirty="0">
              <a:solidFill>
                <a:srgbClr val="3709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6561" y="6320562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Mojmír Hajník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352" y="194470"/>
            <a:ext cx="1609950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2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FC07CFF2-A1A6-52D9-C022-5193BE285B02}"/>
              </a:ext>
            </a:extLst>
          </p:cNvPr>
          <p:cNvSpPr txBox="1"/>
          <p:nvPr/>
        </p:nvSpPr>
        <p:spPr>
          <a:xfrm>
            <a:off x="1025236" y="267857"/>
            <a:ext cx="10138063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cs-CZ" sz="4400" b="1" dirty="0">
                <a:solidFill>
                  <a:srgbClr val="C00000"/>
                </a:solidFill>
                <a:latin typeface="Arial Black" panose="020B0A04020102020204" pitchFamily="34" charset="0"/>
                <a:ea typeface="Cambria Math" panose="02040503050406030204" pitchFamily="18" charset="0"/>
              </a:rPr>
              <a:t>V ý r a z y </a:t>
            </a:r>
            <a:endParaRPr lang="cs-CZ" sz="800" b="1" i="0" dirty="0">
              <a:solidFill>
                <a:srgbClr val="0000FF"/>
              </a:solidFill>
              <a:effectLst/>
              <a:latin typeface="Arial Black" panose="020B0A04020102020204" pitchFamily="34" charset="0"/>
              <a:ea typeface="Cambria Math" panose="02040503050406030204" pitchFamily="18" charset="0"/>
            </a:endParaRPr>
          </a:p>
          <a:p>
            <a:pPr algn="l" fontAlgn="base"/>
            <a:r>
              <a:rPr lang="cs-CZ" sz="800" b="0" i="0" dirty="0">
                <a:solidFill>
                  <a:srgbClr val="0000FF"/>
                </a:solidFill>
                <a:effectLst/>
              </a:rPr>
              <a:t> </a:t>
            </a:r>
          </a:p>
          <a:p>
            <a:pPr algn="l" fontAlgn="base"/>
            <a:r>
              <a:rPr lang="cs-CZ" sz="3600" b="0" i="0" dirty="0">
                <a:solidFill>
                  <a:srgbClr val="0000FF"/>
                </a:solidFill>
                <a:effectLst/>
              </a:rPr>
              <a:t>      Algebraické výrazy s proměnnou nám dovolují provádět obecné výpočty.</a:t>
            </a:r>
          </a:p>
          <a:p>
            <a:pPr algn="l" fontAlgn="base"/>
            <a:endParaRPr lang="cs-CZ" sz="600" b="0" i="0" dirty="0">
              <a:solidFill>
                <a:srgbClr val="0000FF"/>
              </a:solidFill>
              <a:effectLst/>
            </a:endParaRPr>
          </a:p>
          <a:p>
            <a:pPr algn="l" fontAlgn="base"/>
            <a:r>
              <a:rPr lang="cs-CZ" sz="3600" b="1" i="0" u="sng" dirty="0">
                <a:solidFill>
                  <a:srgbClr val="C00000"/>
                </a:solidFill>
                <a:effectLst/>
              </a:rPr>
              <a:t>Úpravy  výrazů  s  jednou  proměnnou</a:t>
            </a:r>
            <a:r>
              <a:rPr lang="cs-CZ" sz="3600" b="1" i="0" dirty="0">
                <a:solidFill>
                  <a:srgbClr val="C00000"/>
                </a:solidFill>
                <a:effectLst/>
              </a:rPr>
              <a:t> </a:t>
            </a:r>
            <a:r>
              <a:rPr lang="cs-CZ" sz="3600" b="0" i="0" dirty="0">
                <a:solidFill>
                  <a:srgbClr val="C00000"/>
                </a:solidFill>
                <a:effectLst/>
              </a:rPr>
              <a:t>:</a:t>
            </a:r>
            <a:endParaRPr lang="cs-CZ" sz="3600" b="0" i="0" u="sng" dirty="0">
              <a:solidFill>
                <a:srgbClr val="C00000"/>
              </a:solidFill>
              <a:effectLst/>
            </a:endParaRPr>
          </a:p>
          <a:p>
            <a:pPr marL="571500" indent="-571500" algn="l" fontAlgn="base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rgbClr val="0000FF"/>
                </a:solidFill>
              </a:rPr>
              <a:t>d</a:t>
            </a:r>
            <a:r>
              <a:rPr lang="cs-CZ" sz="3600" b="0" i="0" dirty="0">
                <a:solidFill>
                  <a:srgbClr val="0000FF"/>
                </a:solidFill>
                <a:effectLst/>
              </a:rPr>
              <a:t>osazování  číselné  hodnoty  za proměnnou  do algebraického  výrazu</a:t>
            </a:r>
          </a:p>
          <a:p>
            <a:pPr marL="571500" indent="-571500" algn="l" fontAlgn="base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rgbClr val="0000FF"/>
                </a:solidFill>
              </a:rPr>
              <a:t>s</a:t>
            </a:r>
            <a:r>
              <a:rPr lang="cs-CZ" sz="3600" b="0" i="0" dirty="0">
                <a:solidFill>
                  <a:srgbClr val="0000FF"/>
                </a:solidFill>
                <a:effectLst/>
              </a:rPr>
              <a:t>čítání  členů  s proměnnou</a:t>
            </a:r>
          </a:p>
          <a:p>
            <a:pPr marL="571500" indent="-571500" algn="l" fontAlgn="base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rgbClr val="0000FF"/>
                </a:solidFill>
              </a:rPr>
              <a:t>o</a:t>
            </a:r>
            <a:r>
              <a:rPr lang="cs-CZ" sz="3600" b="0" i="0" dirty="0">
                <a:solidFill>
                  <a:srgbClr val="0000FF"/>
                </a:solidFill>
                <a:effectLst/>
              </a:rPr>
              <a:t>dečtení  závorky</a:t>
            </a:r>
          </a:p>
          <a:p>
            <a:pPr marL="571500" indent="-571500" algn="l" fontAlgn="base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rgbClr val="0000FF"/>
                </a:solidFill>
              </a:rPr>
              <a:t>roznásobení  závorky</a:t>
            </a:r>
          </a:p>
          <a:p>
            <a:pPr marL="571500" indent="-571500" algn="l" fontAlgn="base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rgbClr val="0000FF"/>
                </a:solidFill>
              </a:rPr>
              <a:t>vytýkání  proměnné   před závorku</a:t>
            </a:r>
          </a:p>
          <a:p>
            <a:pPr marL="571500" indent="-571500" algn="l" fontAlgn="base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rgbClr val="0000FF"/>
                </a:solidFill>
              </a:rPr>
              <a:t>umocnění  výrazu</a:t>
            </a:r>
          </a:p>
        </p:txBody>
      </p:sp>
    </p:spTree>
    <p:extLst>
      <p:ext uri="{BB962C8B-B14F-4D97-AF65-F5344CB8AC3E}">
        <p14:creationId xmlns:p14="http://schemas.microsoft.com/office/powerpoint/2010/main" val="50519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604BE8D2-8C2B-CEB6-02A7-05C116E002C8}"/>
              </a:ext>
            </a:extLst>
          </p:cNvPr>
          <p:cNvSpPr txBox="1"/>
          <p:nvPr/>
        </p:nvSpPr>
        <p:spPr>
          <a:xfrm>
            <a:off x="942109" y="277091"/>
            <a:ext cx="9744364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cs-CZ" sz="3600" b="1" i="0" u="sng" dirty="0">
                <a:solidFill>
                  <a:srgbClr val="C00000"/>
                </a:solidFill>
                <a:effectLst/>
              </a:rPr>
              <a:t>Úpravy  výrazů  s  </a:t>
            </a:r>
            <a:r>
              <a:rPr lang="cs-CZ" sz="3600" b="1" u="sng" dirty="0">
                <a:solidFill>
                  <a:srgbClr val="C00000"/>
                </a:solidFill>
              </a:rPr>
              <a:t>víc</a:t>
            </a:r>
            <a:r>
              <a:rPr lang="cs-CZ" sz="3600" b="1" i="0" u="sng" dirty="0">
                <a:solidFill>
                  <a:srgbClr val="C00000"/>
                </a:solidFill>
                <a:effectLst/>
              </a:rPr>
              <a:t>e  proměnnými</a:t>
            </a:r>
            <a:r>
              <a:rPr lang="cs-CZ" sz="3600" b="1" i="0" dirty="0">
                <a:solidFill>
                  <a:srgbClr val="C00000"/>
                </a:solidFill>
                <a:effectLst/>
              </a:rPr>
              <a:t> </a:t>
            </a:r>
            <a:r>
              <a:rPr lang="cs-CZ" sz="3600" b="0" i="0" dirty="0">
                <a:solidFill>
                  <a:srgbClr val="C00000"/>
                </a:solidFill>
                <a:effectLst/>
              </a:rPr>
              <a:t>:</a:t>
            </a:r>
            <a:endParaRPr lang="cs-CZ" sz="3600" b="0" i="0" u="sng" dirty="0">
              <a:solidFill>
                <a:srgbClr val="C00000"/>
              </a:solidFill>
              <a:effectLst/>
            </a:endParaRPr>
          </a:p>
          <a:p>
            <a:pPr marL="571500" indent="-571500" algn="l" fontAlgn="base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rgbClr val="0000FF"/>
                </a:solidFill>
              </a:rPr>
              <a:t>s</a:t>
            </a:r>
            <a:r>
              <a:rPr lang="cs-CZ" sz="3600" b="0" i="0" dirty="0">
                <a:solidFill>
                  <a:srgbClr val="0000FF"/>
                </a:solidFill>
                <a:effectLst/>
              </a:rPr>
              <a:t>čítání členů se  stejnou proměnnou</a:t>
            </a:r>
          </a:p>
          <a:p>
            <a:pPr marL="571500" indent="-571500" algn="l" fontAlgn="base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rgbClr val="0000FF"/>
                </a:solidFill>
              </a:rPr>
              <a:t>roznásobení  závorky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rgbClr val="0000FF"/>
                </a:solidFill>
              </a:rPr>
              <a:t>roznásobení  dvou  závorek</a:t>
            </a:r>
          </a:p>
          <a:p>
            <a:pPr marL="571500" indent="-571500" algn="l" fontAlgn="base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rgbClr val="0000FF"/>
                </a:solidFill>
              </a:rPr>
              <a:t>vytýkání  před závorku</a:t>
            </a:r>
          </a:p>
          <a:p>
            <a:pPr marL="571500" indent="-571500" algn="l" fontAlgn="base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rgbClr val="0000FF"/>
                </a:solidFill>
              </a:rPr>
              <a:t>umocnění výrazu</a:t>
            </a:r>
          </a:p>
          <a:p>
            <a:pPr algn="l" fontAlgn="base"/>
            <a:endParaRPr lang="cs-CZ" sz="2000" dirty="0">
              <a:solidFill>
                <a:srgbClr val="0000FF"/>
              </a:solidFill>
            </a:endParaRPr>
          </a:p>
          <a:p>
            <a:pPr algn="l" fontAlgn="base"/>
            <a:r>
              <a:rPr lang="cs-CZ" sz="3600" b="1" i="0" u="sng" dirty="0">
                <a:solidFill>
                  <a:srgbClr val="C00000"/>
                </a:solidFill>
                <a:effectLst/>
              </a:rPr>
              <a:t>Úpravy  výrazů  se  zlomky</a:t>
            </a:r>
            <a:r>
              <a:rPr lang="cs-CZ" sz="3600" b="1" i="0" dirty="0">
                <a:solidFill>
                  <a:srgbClr val="C00000"/>
                </a:solidFill>
                <a:effectLst/>
              </a:rPr>
              <a:t> </a:t>
            </a:r>
            <a:r>
              <a:rPr lang="cs-CZ" sz="3600" b="0" i="0" dirty="0">
                <a:solidFill>
                  <a:srgbClr val="C00000"/>
                </a:solidFill>
                <a:effectLst/>
              </a:rPr>
              <a:t>:</a:t>
            </a:r>
            <a:r>
              <a:rPr lang="cs-CZ" sz="3600" dirty="0">
                <a:solidFill>
                  <a:srgbClr val="C00000"/>
                </a:solidFill>
              </a:rPr>
              <a:t> </a:t>
            </a:r>
          </a:p>
          <a:p>
            <a:pPr marL="571500" indent="-571500" algn="l" fontAlgn="base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rgbClr val="0000FF"/>
                </a:solidFill>
              </a:rPr>
              <a:t>násobení  a  dělení  zlomků</a:t>
            </a:r>
          </a:p>
          <a:p>
            <a:pPr marL="571500" indent="-571500" algn="l" fontAlgn="base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rgbClr val="0000FF"/>
                </a:solidFill>
              </a:rPr>
              <a:t>krácení  zlomků</a:t>
            </a:r>
          </a:p>
          <a:p>
            <a:pPr marL="571500" indent="-571500" algn="l" fontAlgn="base">
              <a:buFont typeface="Arial" panose="020B0604020202020204" pitchFamily="34" charset="0"/>
              <a:buChar char="•"/>
            </a:pPr>
            <a:r>
              <a:rPr lang="cs-CZ" sz="3600" b="0" i="0" dirty="0">
                <a:solidFill>
                  <a:srgbClr val="0000FF"/>
                </a:solidFill>
                <a:effectLst/>
              </a:rPr>
              <a:t>sčítání  a  odčítání  zlomků</a:t>
            </a:r>
            <a:endParaRPr lang="cs-CZ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217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EEF9FB4-D3D8-DE8F-BF1D-C1463A76AE3E}"/>
              </a:ext>
            </a:extLst>
          </p:cNvPr>
          <p:cNvSpPr txBox="1"/>
          <p:nvPr/>
        </p:nvSpPr>
        <p:spPr>
          <a:xfrm>
            <a:off x="895927" y="304800"/>
            <a:ext cx="10206182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endParaRPr lang="cs-CZ" sz="4400" b="1" dirty="0">
              <a:solidFill>
                <a:srgbClr val="C00000"/>
              </a:solidFill>
              <a:latin typeface="Arial Black" panose="020B0A04020102020204" pitchFamily="34" charset="0"/>
              <a:ea typeface="Cambria Math" panose="02040503050406030204" pitchFamily="18" charset="0"/>
            </a:endParaRPr>
          </a:p>
          <a:p>
            <a:pPr fontAlgn="base"/>
            <a:r>
              <a:rPr lang="cs-CZ" sz="4400" b="1" dirty="0">
                <a:solidFill>
                  <a:srgbClr val="C00000"/>
                </a:solidFill>
                <a:latin typeface="Arial Black" panose="020B0A04020102020204" pitchFamily="34" charset="0"/>
                <a:ea typeface="Cambria Math" panose="02040503050406030204" pitchFamily="18" charset="0"/>
              </a:rPr>
              <a:t>Definiční obor výrazu </a:t>
            </a:r>
            <a:endParaRPr lang="cs-CZ" sz="800" b="1" dirty="0">
              <a:solidFill>
                <a:srgbClr val="C00000"/>
              </a:solidFill>
              <a:latin typeface="Arial Black" panose="020B0A04020102020204" pitchFamily="34" charset="0"/>
              <a:ea typeface="Cambria Math" panose="02040503050406030204" pitchFamily="18" charset="0"/>
            </a:endParaRPr>
          </a:p>
          <a:p>
            <a:pPr fontAlgn="base"/>
            <a:endParaRPr lang="cs-CZ" sz="1600" b="1" i="0" dirty="0">
              <a:solidFill>
                <a:srgbClr val="0000FF"/>
              </a:solidFill>
              <a:effectLst/>
              <a:latin typeface="Arial Black" panose="020B0A04020102020204" pitchFamily="34" charset="0"/>
              <a:ea typeface="Cambria Math" panose="02040503050406030204" pitchFamily="18" charset="0"/>
            </a:endParaRPr>
          </a:p>
          <a:p>
            <a:pPr algn="l" fontAlgn="base"/>
            <a:r>
              <a:rPr lang="cs-CZ" sz="100" b="0" i="0" dirty="0">
                <a:solidFill>
                  <a:srgbClr val="0000FF"/>
                </a:solidFill>
                <a:effectLst/>
              </a:rPr>
              <a:t> </a:t>
            </a:r>
          </a:p>
          <a:p>
            <a:pPr algn="l" fontAlgn="base"/>
            <a:r>
              <a:rPr lang="cs-CZ" sz="3600" b="0" i="0" dirty="0">
                <a:solidFill>
                  <a:srgbClr val="0000FF"/>
                </a:solidFill>
                <a:effectLst/>
              </a:rPr>
              <a:t>     Pro počítání s l</a:t>
            </a:r>
            <a:r>
              <a:rPr lang="cs-CZ" sz="3600" dirty="0">
                <a:solidFill>
                  <a:srgbClr val="0000FF"/>
                </a:solidFill>
              </a:rPr>
              <a:t>om</a:t>
            </a:r>
            <a:r>
              <a:rPr lang="cs-CZ" sz="3600" b="0" i="0" dirty="0">
                <a:solidFill>
                  <a:srgbClr val="0000FF"/>
                </a:solidFill>
                <a:effectLst/>
              </a:rPr>
              <a:t>enými a iracionálními výrazy je nutno  před výpočtem na určit podmínky, pro které mají výrazy smysl ( </a:t>
            </a:r>
            <a:r>
              <a:rPr lang="cs-CZ" sz="3600" b="1" dirty="0">
                <a:solidFill>
                  <a:srgbClr val="FF00FF"/>
                </a:solidFill>
              </a:rPr>
              <a:t>určit množinu všech čísel, pro která lze výraz spočítat   </a:t>
            </a:r>
            <a:r>
              <a:rPr lang="cs-CZ" sz="3600" b="1" dirty="0">
                <a:solidFill>
                  <a:srgbClr val="0000FF"/>
                </a:solidFill>
              </a:rPr>
              <a:t>⇒</a:t>
            </a:r>
            <a:r>
              <a:rPr lang="cs-CZ" sz="3600" b="1" dirty="0">
                <a:solidFill>
                  <a:srgbClr val="FF00FF"/>
                </a:solidFill>
              </a:rPr>
              <a:t>  </a:t>
            </a:r>
            <a:r>
              <a:rPr lang="cs-CZ" sz="3600" dirty="0">
                <a:solidFill>
                  <a:srgbClr val="0000FF"/>
                </a:solidFill>
              </a:rPr>
              <a:t>vyloučit všechna čísla, pro která nelze výraz spočítat ) </a:t>
            </a:r>
            <a:r>
              <a:rPr lang="cs-CZ" sz="3600" b="0" i="0" dirty="0">
                <a:solidFill>
                  <a:srgbClr val="0000FF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0786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2500" y="257175"/>
            <a:ext cx="10066020" cy="809625"/>
          </a:xfrm>
        </p:spPr>
        <p:txBody>
          <a:bodyPr>
            <a:noAutofit/>
          </a:bodyPr>
          <a:lstStyle/>
          <a:p>
            <a:r>
              <a:rPr lang="cs-CZ" sz="4800" u="sng" dirty="0">
                <a:solidFill>
                  <a:srgbClr val="37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Cvičení</a:t>
            </a:r>
            <a:endParaRPr lang="en-US" sz="4800" u="sng" dirty="0">
              <a:solidFill>
                <a:srgbClr val="3709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49852" y="1181100"/>
            <a:ext cx="10066020" cy="5153797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cs-C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1.)</a:t>
            </a:r>
          </a:p>
          <a:p>
            <a:pPr marL="45720" indent="0">
              <a:buNone/>
            </a:pPr>
            <a:r>
              <a:rPr lang="cs-CZ" sz="3400" b="1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Didaktis</a:t>
            </a:r>
            <a:r>
              <a:rPr lang="cs-CZ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pracovní sešit 2</a:t>
            </a:r>
          </a:p>
          <a:p>
            <a:pPr marL="45720" indent="0">
              <a:buNone/>
            </a:pPr>
            <a:r>
              <a:rPr lang="cs-CZ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   </a:t>
            </a:r>
            <a:r>
              <a:rPr lang="cs-CZ" sz="3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Algebraické výrazy    </a:t>
            </a:r>
            <a:r>
              <a:rPr lang="cs-CZ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03,04 /9 ;  05-07 /10 </a:t>
            </a:r>
          </a:p>
          <a:p>
            <a:pPr marL="45720" indent="0">
              <a:buNone/>
            </a:pPr>
            <a:r>
              <a:rPr lang="cs-CZ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   </a:t>
            </a:r>
            <a:r>
              <a:rPr lang="cs-CZ" sz="3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Mnohočleny    </a:t>
            </a:r>
            <a:r>
              <a:rPr lang="cs-CZ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01-03, 05, 06 /11 ; 07-09 /12 </a:t>
            </a:r>
            <a:endParaRPr lang="cs-CZ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cs-CZ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cs-C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2.)</a:t>
            </a:r>
          </a:p>
          <a:p>
            <a:pPr marL="45720" indent="0">
              <a:buNone/>
            </a:pPr>
            <a:r>
              <a:rPr lang="cs-CZ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www.umimematiku.cz</a:t>
            </a:r>
            <a:r>
              <a:rPr lang="cs-CZ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cviceni  </a:t>
            </a:r>
          </a:p>
          <a:p>
            <a:pPr marL="45720" indent="0">
              <a:buNone/>
            </a:pPr>
            <a:r>
              <a:rPr lang="cs-CZ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cs-CZ" sz="3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Dosazování do výrazu</a:t>
            </a:r>
          </a:p>
          <a:p>
            <a:pPr marL="45720" indent="0">
              <a:buNone/>
            </a:pPr>
            <a:r>
              <a:rPr lang="cs-CZ" sz="3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Úpravy výrazů s jednou proměnnou</a:t>
            </a:r>
          </a:p>
          <a:p>
            <a:pPr marL="45720" indent="0">
              <a:buNone/>
            </a:pPr>
            <a:r>
              <a:rPr lang="cs-CZ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cs-CZ" sz="3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Úpravy výrazů s více proměnnými</a:t>
            </a:r>
            <a:endParaRPr lang="en-US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133003"/>
      </p:ext>
    </p:extLst>
  </p:cSld>
  <p:clrMapOvr>
    <a:masterClrMapping/>
  </p:clrMapOvr>
</p:sld>
</file>

<file path=ppt/theme/theme1.xml><?xml version="1.0" encoding="utf-8"?>
<a:theme xmlns:a="http://schemas.openxmlformats.org/drawingml/2006/main" name="Základ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TM03457444[[fn=Základ]]</Template>
  <TotalTime>2340</TotalTime>
  <Words>203</Words>
  <Application>Microsoft Office PowerPoint</Application>
  <PresentationFormat>Širokoúhlá obrazovka</PresentationFormat>
  <Paragraphs>42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Corbel</vt:lpstr>
      <vt:lpstr>Times New Roman</vt:lpstr>
      <vt:lpstr>Základ</vt:lpstr>
      <vt:lpstr>Prezentace aplikace PowerPoint</vt:lpstr>
      <vt:lpstr>Prezentace aplikace PowerPoint</vt:lpstr>
      <vt:lpstr>Prezentace aplikace PowerPoint</vt:lpstr>
      <vt:lpstr>Prezentace aplikace PowerPoint</vt:lpstr>
      <vt:lpstr>Cvičení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Šimon Hajník</dc:creator>
  <cp:lastModifiedBy>Hajník Mojmír</cp:lastModifiedBy>
  <cp:revision>67</cp:revision>
  <dcterms:created xsi:type="dcterms:W3CDTF">2023-02-07T15:00:08Z</dcterms:created>
  <dcterms:modified xsi:type="dcterms:W3CDTF">2023-04-04T12:40:14Z</dcterms:modified>
</cp:coreProperties>
</file>