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9B7"/>
    <a:srgbClr val="E36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98988" y="-58405"/>
            <a:ext cx="12382662" cy="69748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" y="58405"/>
            <a:ext cx="12175349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71351" y="741405"/>
            <a:ext cx="697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 -  1. ročník</a:t>
            </a:r>
          </a:p>
          <a:p>
            <a:endParaRPr lang="cs-CZ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536" y="1589904"/>
            <a:ext cx="3649362" cy="304252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209536" y="1721708"/>
            <a:ext cx="36493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b="1" dirty="0" smtClean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OPAKOVÁNÍ MATEMATIKY  –  1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561" y="63205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Mojmír Hajník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2" y="194470"/>
            <a:ext cx="160995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Prvočísla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" indent="0">
                  <a:buNone/>
                </a:pPr>
                <a:r>
                  <a:rPr lang="en-US" sz="3200" b="1" noProof="1" smtClean="0">
                    <a:solidFill>
                      <a:srgbClr val="C00000"/>
                    </a:solidFill>
                  </a:rPr>
                  <a:t>Prvočíselný rozklad </a:t>
                </a:r>
                <a:r>
                  <a:rPr lang="cs-CZ" sz="3200" b="1" noProof="1" smtClean="0">
                    <a:solidFill>
                      <a:srgbClr val="C00000"/>
                    </a:solidFill>
                  </a:rPr>
                  <a:t>  </a:t>
                </a:r>
                <a:r>
                  <a:rPr lang="cs-CZ" sz="3200" noProof="1" smtClean="0">
                    <a:solidFill>
                      <a:srgbClr val="0070C0"/>
                    </a:solidFill>
                  </a:rPr>
                  <a:t>-  </a:t>
                </a:r>
                <a:r>
                  <a:rPr lang="en-US" sz="3200" noProof="1" smtClean="0">
                    <a:solidFill>
                      <a:srgbClr val="0070C0"/>
                    </a:solidFill>
                  </a:rPr>
                  <a:t>vyjádření přirozeného čísla jako součinu mocnin prvočísel</a:t>
                </a:r>
                <a:endParaRPr lang="cs-CZ" sz="3200" noProof="1" smtClean="0">
                  <a:solidFill>
                    <a:srgbClr val="0070C0"/>
                  </a:solidFill>
                </a:endParaRPr>
              </a:p>
              <a:p>
                <a:pPr marL="45720" indent="0">
                  <a:buNone/>
                </a:pPr>
                <a:endParaRPr lang="cs-CZ" sz="3200" dirty="0">
                  <a:solidFill>
                    <a:srgbClr val="0070C0"/>
                  </a:solidFill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rgbClr val="3709B7"/>
                        </a:solidFill>
                        <a:latin typeface="Cambria Math" panose="02040503050406030204" pitchFamily="18" charset="0"/>
                      </a:rPr>
                      <m:t>  252</m:t>
                    </m:r>
                  </m:oMath>
                </a14:m>
                <a:r>
                  <a:rPr lang="cs-CZ" sz="3200" dirty="0" smtClean="0">
                    <a:solidFill>
                      <a:srgbClr val="3709B7"/>
                    </a:solidFill>
                  </a:rPr>
                  <a:t> 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b="0" i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b="0" i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sz="3200" b="0" i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3200" b="0" i="1" smtClean="0">
                        <a:solidFill>
                          <a:srgbClr val="3709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3200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sz="3200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3200" i="1">
                        <a:solidFill>
                          <a:srgbClr val="3709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3200" b="0" i="1" smtClean="0">
                        <a:solidFill>
                          <a:srgbClr val="3709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cs-CZ" sz="3200" dirty="0" smtClean="0">
                  <a:solidFill>
                    <a:srgbClr val="3709B7"/>
                  </a:solidFill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cs-CZ" sz="3200" i="1">
                        <a:solidFill>
                          <a:srgbClr val="3709B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3200" b="0" i="1" smtClean="0">
                        <a:solidFill>
                          <a:srgbClr val="3709B7"/>
                        </a:solidFill>
                        <a:latin typeface="Cambria Math" panose="02040503050406030204" pitchFamily="18" charset="0"/>
                      </a:rPr>
                      <m:t> 450</m:t>
                    </m:r>
                  </m:oMath>
                </a14:m>
                <a:r>
                  <a:rPr lang="cs-CZ" sz="3200" dirty="0">
                    <a:solidFill>
                      <a:srgbClr val="3709B7"/>
                    </a:solidFill>
                  </a:rPr>
                  <a:t> </a:t>
                </a:r>
                <a:r>
                  <a:rPr lang="cs-CZ" sz="3200" dirty="0" smtClean="0">
                    <a:solidFill>
                      <a:srgbClr val="3709B7"/>
                    </a:solidFill>
                  </a:rPr>
                  <a:t>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b="0" i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cs-CZ" sz="3200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3200" b="0" i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sz="3200" b="0" i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3200" i="1">
                        <a:solidFill>
                          <a:srgbClr val="3709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3200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b="0" i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  5</m:t>
                        </m:r>
                      </m:e>
                      <m:sup>
                        <m:r>
                          <a:rPr lang="cs-CZ" sz="3200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3200" dirty="0" smtClean="0">
                  <a:solidFill>
                    <a:srgbClr val="3709B7"/>
                  </a:solidFill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cs-CZ" sz="3200" i="1">
                        <a:solidFill>
                          <a:srgbClr val="3709B7"/>
                        </a:solidFill>
                        <a:latin typeface="Cambria Math" panose="02040503050406030204" pitchFamily="18" charset="0"/>
                      </a:rPr>
                      <m:t>1320 </m:t>
                    </m:r>
                  </m:oMath>
                </a14:m>
                <a:r>
                  <a:rPr lang="cs-CZ" sz="3200" dirty="0">
                    <a:solidFill>
                      <a:srgbClr val="3709B7"/>
                    </a:solidFill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sz="3200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sz="3200" i="1">
                        <a:solidFill>
                          <a:srgbClr val="3709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∙3∙5∙11</m:t>
                    </m:r>
                  </m:oMath>
                </a14:m>
                <a:endParaRPr lang="cs-CZ" sz="3200" dirty="0">
                  <a:solidFill>
                    <a:srgbClr val="3709B7"/>
                  </a:solidFill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cs-CZ" sz="3200" i="1">
                        <a:solidFill>
                          <a:srgbClr val="3709B7"/>
                        </a:solidFill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cs-CZ" sz="3200" dirty="0">
                    <a:solidFill>
                      <a:srgbClr val="3709B7"/>
                    </a:solidFill>
                  </a:rPr>
                  <a:t>86 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3200" b="0" i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3200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</m:t>
                        </m:r>
                      </m:e>
                      <m:sup>
                        <m:r>
                          <a:rPr lang="cs-CZ" sz="3200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3200" i="1">
                        <a:solidFill>
                          <a:srgbClr val="3709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∙7∙11 </m:t>
                    </m:r>
                  </m:oMath>
                </a14:m>
                <a:endParaRPr lang="cs-CZ" sz="3200" dirty="0">
                  <a:solidFill>
                    <a:srgbClr val="3709B7"/>
                  </a:solidFill>
                </a:endParaRPr>
              </a:p>
              <a:p>
                <a:pPr marL="45720" indent="0">
                  <a:buNone/>
                </a:pPr>
                <a:endParaRPr lang="en-US" sz="3200" dirty="0">
                  <a:solidFill>
                    <a:srgbClr val="3709B7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2" t="-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22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Největší  společný dělitel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664043"/>
            <a:ext cx="10282881" cy="490975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sz="4400" b="1" noProof="1" smtClean="0">
                <a:solidFill>
                  <a:srgbClr val="C00000"/>
                </a:solidFill>
              </a:rPr>
              <a:t>D  </a:t>
            </a:r>
            <a:r>
              <a:rPr lang="cs-CZ" sz="3200" noProof="1" smtClean="0">
                <a:solidFill>
                  <a:srgbClr val="0070C0"/>
                </a:solidFill>
              </a:rPr>
              <a:t>-  </a:t>
            </a:r>
            <a:r>
              <a:rPr lang="cs-CZ" sz="3200" noProof="1">
                <a:solidFill>
                  <a:srgbClr val="0070C0"/>
                </a:solidFill>
              </a:rPr>
              <a:t>n</a:t>
            </a:r>
            <a:r>
              <a:rPr lang="en-US" sz="3200" noProof="1" smtClean="0">
                <a:solidFill>
                  <a:srgbClr val="0070C0"/>
                </a:solidFill>
              </a:rPr>
              <a:t>e</a:t>
            </a:r>
            <a:r>
              <a:rPr lang="cs-CZ" sz="3200" noProof="1" smtClean="0">
                <a:solidFill>
                  <a:srgbClr val="0070C0"/>
                </a:solidFill>
              </a:rPr>
              <a:t>jvětš</a:t>
            </a:r>
            <a:r>
              <a:rPr lang="en-US" sz="3200" noProof="1" smtClean="0">
                <a:solidFill>
                  <a:srgbClr val="0070C0"/>
                </a:solidFill>
              </a:rPr>
              <a:t>í</a:t>
            </a:r>
            <a:r>
              <a:rPr lang="cs-CZ" sz="3200" noProof="1" smtClean="0">
                <a:solidFill>
                  <a:srgbClr val="0070C0"/>
                </a:solidFill>
              </a:rPr>
              <a:t> číslo, které beze zbytku dělí dvě (i více) čísel</a:t>
            </a:r>
            <a:r>
              <a:rPr lang="en-US" sz="3200" noProof="1" smtClean="0">
                <a:solidFill>
                  <a:srgbClr val="0070C0"/>
                </a:solidFill>
              </a:rPr>
              <a:t> </a:t>
            </a:r>
            <a:endParaRPr lang="cs-CZ" sz="3200" noProof="1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cs-CZ" sz="44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cs-CZ" sz="4400" b="1" dirty="0" smtClean="0">
                <a:solidFill>
                  <a:srgbClr val="C00000"/>
                </a:solidFill>
              </a:rPr>
              <a:t>Nejmenší  </a:t>
            </a:r>
            <a:r>
              <a:rPr lang="cs-CZ" sz="4400" b="1" dirty="0">
                <a:solidFill>
                  <a:srgbClr val="C00000"/>
                </a:solidFill>
              </a:rPr>
              <a:t>společný </a:t>
            </a:r>
            <a:r>
              <a:rPr lang="cs-CZ" sz="4400" b="1" dirty="0" smtClean="0">
                <a:solidFill>
                  <a:srgbClr val="C00000"/>
                </a:solidFill>
              </a:rPr>
              <a:t>násobek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cs-CZ" sz="4400" b="1" noProof="1" smtClean="0">
                <a:solidFill>
                  <a:srgbClr val="C00000"/>
                </a:solidFill>
              </a:rPr>
              <a:t> n  </a:t>
            </a:r>
            <a:r>
              <a:rPr lang="cs-CZ" sz="3200" noProof="1">
                <a:solidFill>
                  <a:srgbClr val="0070C0"/>
                </a:solidFill>
              </a:rPr>
              <a:t>- </a:t>
            </a:r>
            <a:r>
              <a:rPr lang="cs-CZ" sz="3200" noProof="1" smtClean="0">
                <a:solidFill>
                  <a:srgbClr val="0070C0"/>
                </a:solidFill>
              </a:rPr>
              <a:t> n.s.n.  dvou (i více) </a:t>
            </a:r>
            <a:r>
              <a:rPr lang="cs-CZ" sz="3200" noProof="1">
                <a:solidFill>
                  <a:srgbClr val="0070C0"/>
                </a:solidFill>
              </a:rPr>
              <a:t>celých  </a:t>
            </a:r>
            <a:r>
              <a:rPr lang="cs-CZ" sz="3200" noProof="1" smtClean="0">
                <a:solidFill>
                  <a:srgbClr val="0070C0"/>
                </a:solidFill>
              </a:rPr>
              <a:t>čísel je nejmenší číslo, které	 	 je beze zbytku dělitelné oběma čísly</a:t>
            </a:r>
          </a:p>
          <a:p>
            <a:pPr marL="45720" indent="0">
              <a:buNone/>
            </a:pPr>
            <a:endParaRPr lang="cs-CZ" sz="3200" noProof="1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cs-CZ" sz="4000" noProof="1" smtClean="0">
                <a:solidFill>
                  <a:srgbClr val="7030A0"/>
                </a:solidFill>
              </a:rPr>
              <a:t>N</a:t>
            </a:r>
            <a:r>
              <a:rPr lang="en-US" sz="4000" noProof="1">
                <a:solidFill>
                  <a:srgbClr val="7030A0"/>
                </a:solidFill>
              </a:rPr>
              <a:t>ejvětšího společného dělitele </a:t>
            </a:r>
            <a:r>
              <a:rPr lang="cs-CZ" sz="4000" noProof="1" smtClean="0">
                <a:solidFill>
                  <a:srgbClr val="7030A0"/>
                </a:solidFill>
              </a:rPr>
              <a:t> i  nejmenší společný násobek </a:t>
            </a:r>
            <a:r>
              <a:rPr lang="en-US" sz="4000" noProof="1" smtClean="0">
                <a:solidFill>
                  <a:srgbClr val="7030A0"/>
                </a:solidFill>
              </a:rPr>
              <a:t>urč</a:t>
            </a:r>
            <a:r>
              <a:rPr lang="cs-CZ" sz="4000" noProof="1">
                <a:solidFill>
                  <a:srgbClr val="7030A0"/>
                </a:solidFill>
              </a:rPr>
              <a:t>ujeme</a:t>
            </a:r>
            <a:r>
              <a:rPr lang="en-US" sz="4000" noProof="1">
                <a:solidFill>
                  <a:srgbClr val="7030A0"/>
                </a:solidFill>
              </a:rPr>
              <a:t> pomocí </a:t>
            </a:r>
            <a:r>
              <a:rPr lang="en-US" sz="4000" noProof="1" smtClean="0">
                <a:solidFill>
                  <a:srgbClr val="7030A0"/>
                </a:solidFill>
              </a:rPr>
              <a:t>prvočíselného </a:t>
            </a:r>
            <a:r>
              <a:rPr lang="en-US" sz="4000" noProof="1">
                <a:solidFill>
                  <a:srgbClr val="7030A0"/>
                </a:solidFill>
              </a:rPr>
              <a:t>rozkladu.</a:t>
            </a:r>
            <a:r>
              <a:rPr lang="cs-CZ" sz="4000" noProof="1">
                <a:solidFill>
                  <a:srgbClr val="7030A0"/>
                </a:solidFill>
              </a:rPr>
              <a:t>  </a:t>
            </a:r>
          </a:p>
          <a:p>
            <a:pPr marL="45720" indent="0"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sz="3200" noProof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7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Kombinace  operací  při počítání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 s celými čísly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sz="3200" noProof="1" smtClean="0">
                <a:solidFill>
                  <a:srgbClr val="0070C0"/>
                </a:solidFill>
              </a:rPr>
              <a:t>    Příklady  vyhodnocujeme  a  řešíme v tomto  pořadí :</a:t>
            </a:r>
            <a:endParaRPr lang="cs-CZ" sz="3200" dirty="0"/>
          </a:p>
          <a:p>
            <a:pPr marL="45720" indent="0">
              <a:buNone/>
            </a:pPr>
            <a:r>
              <a:rPr lang="cs-CZ" sz="3200" dirty="0" smtClean="0">
                <a:solidFill>
                  <a:srgbClr val="0070C0"/>
                </a:solidFill>
              </a:rPr>
              <a:t>     </a:t>
            </a:r>
            <a:r>
              <a:rPr lang="cs-CZ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3200" dirty="0" smtClean="0">
                <a:solidFill>
                  <a:srgbClr val="0070C0"/>
                </a:solidFill>
              </a:rPr>
              <a:t>.  </a:t>
            </a:r>
            <a:r>
              <a:rPr lang="en-GB" sz="3200" noProof="1" smtClean="0">
                <a:solidFill>
                  <a:srgbClr val="0070C0"/>
                </a:solidFill>
              </a:rPr>
              <a:t>závorky ,</a:t>
            </a:r>
          </a:p>
          <a:p>
            <a:pPr marL="45720" indent="0">
              <a:buNone/>
            </a:pPr>
            <a:r>
              <a:rPr lang="en-GB" sz="3200" noProof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r>
              <a:rPr lang="en-GB" sz="3200" noProof="1" smtClean="0">
                <a:solidFill>
                  <a:srgbClr val="0070C0"/>
                </a:solidFill>
              </a:rPr>
              <a:t>.  násobení a dělení ,</a:t>
            </a:r>
          </a:p>
          <a:p>
            <a:pPr marL="45720" indent="0">
              <a:buNone/>
            </a:pPr>
            <a:r>
              <a:rPr lang="en-GB" sz="3200" noProof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r>
              <a:rPr lang="en-GB" sz="3200" noProof="1" smtClean="0">
                <a:solidFill>
                  <a:srgbClr val="0070C0"/>
                </a:solidFill>
              </a:rPr>
              <a:t>.  sčítání a odčítání 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3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69773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Zlomky.  Smíšená čísla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30875" y="1779373"/>
                <a:ext cx="10618573" cy="4316627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en-US" sz="3200" b="1" noProof="1" smtClean="0">
                    <a:solidFill>
                      <a:srgbClr val="C00000"/>
                    </a:solidFill>
                  </a:rPr>
                  <a:t>Pr</a:t>
                </a:r>
                <a:r>
                  <a:rPr lang="cs-CZ" sz="3200" b="1" noProof="1" smtClean="0">
                    <a:solidFill>
                      <a:srgbClr val="C00000"/>
                    </a:solidFill>
                  </a:rPr>
                  <a:t>a</a:t>
                </a:r>
                <a:r>
                  <a:rPr lang="en-US" sz="3200" b="1" noProof="1" smtClean="0">
                    <a:solidFill>
                      <a:srgbClr val="C00000"/>
                    </a:solidFill>
                  </a:rPr>
                  <a:t>vý </a:t>
                </a:r>
                <a:r>
                  <a:rPr lang="cs-CZ" sz="3200" b="1" noProof="1" smtClean="0">
                    <a:solidFill>
                      <a:srgbClr val="C00000"/>
                    </a:solidFill>
                  </a:rPr>
                  <a:t> zl</a:t>
                </a:r>
                <a:r>
                  <a:rPr lang="en-US" sz="3200" b="1" noProof="1" smtClean="0">
                    <a:solidFill>
                      <a:srgbClr val="C00000"/>
                    </a:solidFill>
                  </a:rPr>
                  <a:t>o</a:t>
                </a:r>
                <a:r>
                  <a:rPr lang="cs-CZ" sz="3200" b="1" noProof="1" smtClean="0">
                    <a:solidFill>
                      <a:srgbClr val="C00000"/>
                    </a:solidFill>
                  </a:rPr>
                  <a:t>mek</a:t>
                </a:r>
                <a:r>
                  <a:rPr lang="en-US" sz="3200" b="1" noProof="1" smtClean="0">
                    <a:solidFill>
                      <a:srgbClr val="C00000"/>
                    </a:solidFill>
                  </a:rPr>
                  <a:t> </a:t>
                </a:r>
                <a:r>
                  <a:rPr lang="cs-CZ" sz="3200" b="1" noProof="1" smtClean="0">
                    <a:solidFill>
                      <a:srgbClr val="C00000"/>
                    </a:solidFill>
                  </a:rPr>
                  <a:t> </a:t>
                </a:r>
                <a:r>
                  <a:rPr lang="cs-CZ" sz="3200" noProof="1" smtClean="0">
                    <a:solidFill>
                      <a:srgbClr val="0070C0"/>
                    </a:solidFill>
                  </a:rPr>
                  <a:t>-  čitatel ve zlomku  je menší  než  jmenovatel</a:t>
                </a:r>
              </a:p>
              <a:p>
                <a:pPr marL="45720" indent="0">
                  <a:buNone/>
                </a:pPr>
                <a:r>
                  <a:rPr lang="cs-CZ" sz="3200" b="1" noProof="1" smtClean="0">
                    <a:solidFill>
                      <a:srgbClr val="C00000"/>
                    </a:solidFill>
                  </a:rPr>
                  <a:t>Smíšené</a:t>
                </a:r>
                <a:r>
                  <a:rPr lang="en-US" sz="3200" b="1" noProof="1" smtClean="0">
                    <a:solidFill>
                      <a:srgbClr val="C00000"/>
                    </a:solidFill>
                  </a:rPr>
                  <a:t> </a:t>
                </a:r>
                <a:r>
                  <a:rPr lang="cs-CZ" sz="3200" b="1" noProof="1" smtClean="0">
                    <a:solidFill>
                      <a:srgbClr val="C00000"/>
                    </a:solidFill>
                  </a:rPr>
                  <a:t> čísl</a:t>
                </a:r>
                <a:r>
                  <a:rPr lang="en-US" sz="3200" b="1" noProof="1" smtClean="0">
                    <a:solidFill>
                      <a:srgbClr val="C00000"/>
                    </a:solidFill>
                  </a:rPr>
                  <a:t>o </a:t>
                </a:r>
                <a:r>
                  <a:rPr lang="cs-CZ" sz="3200" b="1" noProof="1" smtClean="0">
                    <a:solidFill>
                      <a:srgbClr val="C00000"/>
                    </a:solidFill>
                  </a:rPr>
                  <a:t> </a:t>
                </a:r>
                <a:r>
                  <a:rPr lang="cs-CZ" sz="3200" noProof="1">
                    <a:solidFill>
                      <a:srgbClr val="0070C0"/>
                    </a:solidFill>
                  </a:rPr>
                  <a:t>-  </a:t>
                </a:r>
                <a:r>
                  <a:rPr lang="en-GB" sz="3200" noProof="1" smtClean="0">
                    <a:solidFill>
                      <a:srgbClr val="0070C0"/>
                    </a:solidFill>
                  </a:rPr>
                  <a:t>převod nepravého zlomku </a:t>
                </a:r>
                <a:r>
                  <a:rPr lang="cs-CZ" sz="3200" noProof="1" smtClean="0">
                    <a:solidFill>
                      <a:srgbClr val="0070C0"/>
                    </a:solidFill>
                  </a:rPr>
                  <a:t>(</a:t>
                </a:r>
                <a:r>
                  <a:rPr lang="cs-CZ" sz="3200" i="1" noProof="1" smtClean="0">
                    <a:solidFill>
                      <a:srgbClr val="0070C0"/>
                    </a:solidFill>
                  </a:rPr>
                  <a:t>čitatel zlomku je větší </a:t>
                </a:r>
                <a:r>
                  <a:rPr lang="cs-CZ" sz="3200" i="1" noProof="1">
                    <a:solidFill>
                      <a:srgbClr val="0070C0"/>
                    </a:solidFill>
                  </a:rPr>
                  <a:t>než </a:t>
                </a:r>
                <a:r>
                  <a:rPr lang="cs-CZ" sz="3200" i="1" noProof="1" smtClean="0">
                    <a:solidFill>
                      <a:srgbClr val="0070C0"/>
                    </a:solidFill>
                  </a:rPr>
                  <a:t>jmenovatel</a:t>
                </a:r>
                <a:r>
                  <a:rPr lang="cs-CZ" sz="3200" noProof="1" smtClean="0">
                    <a:solidFill>
                      <a:srgbClr val="0070C0"/>
                    </a:solidFill>
                  </a:rPr>
                  <a:t>) </a:t>
                </a:r>
                <a:r>
                  <a:rPr lang="en-GB" sz="3200" noProof="1" smtClean="0">
                    <a:solidFill>
                      <a:srgbClr val="0070C0"/>
                    </a:solidFill>
                  </a:rPr>
                  <a:t>na smíšené číslo </a:t>
                </a:r>
                <a:r>
                  <a:rPr lang="cs-CZ" sz="3200" noProof="1">
                    <a:solidFill>
                      <a:srgbClr val="0070C0"/>
                    </a:solidFill>
                  </a:rPr>
                  <a:t>s</a:t>
                </a:r>
                <a:r>
                  <a:rPr lang="en-GB" sz="3200" noProof="1" smtClean="0">
                    <a:solidFill>
                      <a:srgbClr val="0070C0"/>
                    </a:solidFill>
                  </a:rPr>
                  <a:t>e </a:t>
                </a:r>
                <a:r>
                  <a:rPr lang="cs-CZ" sz="3200" noProof="1" smtClean="0">
                    <a:solidFill>
                      <a:srgbClr val="0070C0"/>
                    </a:solidFill>
                  </a:rPr>
                  <a:t>provádí </a:t>
                </a:r>
                <a:r>
                  <a:rPr lang="en-GB" sz="3200" noProof="1" smtClean="0">
                    <a:solidFill>
                      <a:srgbClr val="0070C0"/>
                    </a:solidFill>
                  </a:rPr>
                  <a:t>pomocí </a:t>
                </a:r>
                <a:r>
                  <a:rPr lang="cs-CZ" sz="3200" b="1" noProof="1" smtClean="0">
                    <a:solidFill>
                      <a:srgbClr val="3709B7"/>
                    </a:solidFill>
                  </a:rPr>
                  <a:t>dělení se zbytkem</a:t>
                </a:r>
                <a:r>
                  <a:rPr lang="cs-CZ" sz="3200" noProof="1" smtClean="0">
                    <a:solidFill>
                      <a:srgbClr val="3709B7"/>
                    </a:solidFill>
                  </a:rPr>
                  <a:t>.  </a:t>
                </a:r>
                <a:r>
                  <a:rPr lang="en-GB" sz="3200" noProof="1" smtClean="0">
                    <a:solidFill>
                      <a:srgbClr val="0070C0"/>
                    </a:solidFill>
                  </a:rPr>
                  <a:t>Celá část smíšeného čísla odpovídá podílu, čitatel zbylého zlomku odpovídá zbytku</a:t>
                </a:r>
                <a:r>
                  <a:rPr lang="cs-CZ" sz="3200" noProof="1" smtClean="0">
                    <a:solidFill>
                      <a:srgbClr val="0070C0"/>
                    </a:solidFill>
                  </a:rPr>
                  <a:t> nepravého zlomku</a:t>
                </a:r>
                <a:r>
                  <a:rPr lang="en-GB" sz="3200" noProof="1" smtClean="0">
                    <a:solidFill>
                      <a:srgbClr val="0070C0"/>
                    </a:solidFill>
                  </a:rPr>
                  <a:t>. </a:t>
                </a:r>
              </a:p>
              <a:p>
                <a:pPr marL="45720" indent="0">
                  <a:buNone/>
                </a:pPr>
                <a:r>
                  <a:rPr lang="cs-CZ" sz="3200" noProof="1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i="1" noProof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0" i="1" noProof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cs-CZ" sz="4000" b="0" i="1" noProof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3200" noProof="1" smtClean="0">
                    <a:solidFill>
                      <a:srgbClr val="0070C0"/>
                    </a:solidFill>
                  </a:rPr>
                  <a:t>   =  </a:t>
                </a:r>
                <a14:m>
                  <m:oMath xmlns:m="http://schemas.openxmlformats.org/officeDocument/2006/math">
                    <m:r>
                      <a:rPr lang="cs-CZ" sz="4000" b="0" i="1" noProof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cs-CZ" sz="4000" b="0" i="1" noProof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0" i="1" noProof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4000" b="0" i="1" noProof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cs-CZ" sz="4000" noProof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0875" y="1779373"/>
                <a:ext cx="10618573" cy="4316627"/>
              </a:xfrm>
              <a:blipFill rotWithShape="0">
                <a:blip r:embed="rId2"/>
                <a:stretch>
                  <a:fillRect l="-1033" t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65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Násobení  a  dělení  zlomků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680519"/>
                <a:ext cx="9872872" cy="4415481"/>
              </a:xfrm>
            </p:spPr>
            <p:txBody>
              <a:bodyPr>
                <a:normAutofit lnSpcReduction="10000"/>
              </a:bodyPr>
              <a:lstStyle/>
              <a:p>
                <a:pPr marL="45720" indent="0">
                  <a:buNone/>
                </a:pPr>
                <a:endParaRPr lang="cs-CZ" sz="3200" b="1" noProof="1" smtClean="0">
                  <a:solidFill>
                    <a:srgbClr val="0070C0"/>
                  </a:solidFill>
                </a:endParaRPr>
              </a:p>
              <a:p>
                <a:pPr marL="45720" indent="0">
                  <a:buNone/>
                </a:pPr>
                <a:r>
                  <a:rPr lang="cs-CZ" sz="3200" b="1" noProof="1" smtClean="0">
                    <a:solidFill>
                      <a:srgbClr val="0070C0"/>
                    </a:solidFill>
                  </a:rPr>
                  <a:t>S</a:t>
                </a:r>
                <a:r>
                  <a:rPr lang="en-GB" sz="3200" b="1" noProof="1" smtClean="0">
                    <a:solidFill>
                      <a:srgbClr val="0070C0"/>
                    </a:solidFill>
                  </a:rPr>
                  <a:t>o</a:t>
                </a:r>
                <a:r>
                  <a:rPr lang="cs-CZ" sz="3200" b="1" noProof="1" smtClean="0">
                    <a:solidFill>
                      <a:srgbClr val="0070C0"/>
                    </a:solidFill>
                  </a:rPr>
                  <a:t>uči</a:t>
                </a:r>
                <a:r>
                  <a:rPr lang="en-GB" sz="3200" b="1" noProof="1" smtClean="0">
                    <a:solidFill>
                      <a:srgbClr val="0070C0"/>
                    </a:solidFill>
                  </a:rPr>
                  <a:t>n zlomků</a:t>
                </a:r>
                <a:r>
                  <a:rPr lang="cs-CZ" sz="3200" noProof="1" smtClean="0">
                    <a:solidFill>
                      <a:srgbClr val="0070C0"/>
                    </a:solidFill>
                  </a:rPr>
                  <a:t>	</a:t>
                </a:r>
                <a:r>
                  <a:rPr lang="en-GB" sz="4400" noProof="1" smtClean="0">
                    <a:solidFill>
                      <a:srgbClr val="0070C0"/>
                    </a:solidFill>
                  </a:rPr>
                  <a:t> </a:t>
                </a:r>
                <a:r>
                  <a:rPr lang="cs-CZ" sz="4400" noProof="1" smtClean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40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4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cs-CZ" sz="44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cs-CZ" sz="4400" noProof="1" smtClean="0">
                    <a:solidFill>
                      <a:srgbClr val="3709B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4400" i="1" noProof="1" smtClean="0">
                        <a:solidFill>
                          <a:srgbClr val="3709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440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4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cs-CZ" sz="44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cs-CZ" sz="4400" noProof="1" smtClean="0">
                    <a:solidFill>
                      <a:srgbClr val="3709B7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40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4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44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cs-CZ" sz="44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cs-CZ" sz="44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44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sz="44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cs-CZ" sz="44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cs-CZ" sz="4400" noProof="1" smtClean="0">
                  <a:solidFill>
                    <a:srgbClr val="0070C0"/>
                  </a:solidFill>
                </a:endParaRPr>
              </a:p>
              <a:p>
                <a:pPr marL="45720" indent="0">
                  <a:buNone/>
                </a:pPr>
                <a:r>
                  <a:rPr lang="cs-CZ" sz="3200" noProof="1" smtClean="0">
                    <a:solidFill>
                      <a:srgbClr val="0070C0"/>
                    </a:solidFill>
                  </a:rPr>
                  <a:t>Matematicky správně  je dříve ještě </a:t>
                </a:r>
                <a:r>
                  <a:rPr lang="en-GB" sz="3200" noProof="1" smtClean="0">
                    <a:solidFill>
                      <a:srgbClr val="0070C0"/>
                    </a:solidFill>
                  </a:rPr>
                  <a:t>zlomky </a:t>
                </a:r>
                <a:r>
                  <a:rPr lang="cs-CZ" sz="3200" noProof="1" smtClean="0">
                    <a:solidFill>
                      <a:srgbClr val="0070C0"/>
                    </a:solidFill>
                  </a:rPr>
                  <a:t>vy</a:t>
                </a:r>
                <a:r>
                  <a:rPr lang="en-GB" sz="3200" noProof="1" smtClean="0">
                    <a:solidFill>
                      <a:srgbClr val="0070C0"/>
                    </a:solidFill>
                  </a:rPr>
                  <a:t>krátit</a:t>
                </a:r>
                <a:r>
                  <a:rPr lang="cs-CZ" sz="3200" noProof="1" smtClean="0">
                    <a:solidFill>
                      <a:srgbClr val="0070C0"/>
                    </a:solidFill>
                  </a:rPr>
                  <a:t> </a:t>
                </a:r>
                <a:r>
                  <a:rPr lang="en-GB" sz="3200" noProof="1" smtClean="0">
                    <a:solidFill>
                      <a:srgbClr val="0070C0"/>
                    </a:solidFill>
                  </a:rPr>
                  <a:t>.</a:t>
                </a:r>
              </a:p>
              <a:p>
                <a:endParaRPr lang="en-GB" noProof="1" smtClean="0"/>
              </a:p>
              <a:p>
                <a:pPr marL="45720" indent="0">
                  <a:buNone/>
                </a:pPr>
                <a:r>
                  <a:rPr lang="en-GB" sz="3200" b="1" noProof="1" smtClean="0">
                    <a:solidFill>
                      <a:srgbClr val="0070C0"/>
                    </a:solidFill>
                  </a:rPr>
                  <a:t>Dělení zlomků</a:t>
                </a:r>
                <a:r>
                  <a:rPr lang="en-GB" sz="3200" noProof="1" smtClean="0">
                    <a:solidFill>
                      <a:srgbClr val="0070C0"/>
                    </a:solidFill>
                  </a:rPr>
                  <a:t> </a:t>
                </a:r>
                <a:r>
                  <a:rPr lang="cs-CZ" sz="3200" noProof="1" smtClean="0">
                    <a:solidFill>
                      <a:srgbClr val="0070C0"/>
                    </a:solidFill>
                  </a:rPr>
                  <a:t> –  první zlomek se vy</a:t>
                </a:r>
                <a:r>
                  <a:rPr lang="en-GB" sz="3200" noProof="1" smtClean="0">
                    <a:solidFill>
                      <a:srgbClr val="0070C0"/>
                    </a:solidFill>
                  </a:rPr>
                  <a:t>násobí převrácen</a:t>
                </a:r>
                <a:r>
                  <a:rPr lang="cs-CZ" sz="3200" noProof="1" smtClean="0">
                    <a:solidFill>
                      <a:srgbClr val="0070C0"/>
                    </a:solidFill>
                  </a:rPr>
                  <a:t>ou hodnotou druhého</a:t>
                </a:r>
                <a:r>
                  <a:rPr lang="en-GB" sz="3200" noProof="1" smtClean="0">
                    <a:solidFill>
                      <a:srgbClr val="0070C0"/>
                    </a:solidFill>
                  </a:rPr>
                  <a:t> zlomk</a:t>
                </a:r>
                <a:r>
                  <a:rPr lang="cs-CZ" sz="3200" noProof="1" smtClean="0">
                    <a:solidFill>
                      <a:srgbClr val="0070C0"/>
                    </a:solidFill>
                  </a:rPr>
                  <a:t>u</a:t>
                </a:r>
              </a:p>
              <a:p>
                <a:pPr marL="45720" indent="0">
                  <a:buNone/>
                </a:pPr>
                <a:r>
                  <a:rPr lang="cs-CZ" sz="4400" noProof="1" smtClean="0">
                    <a:solidFill>
                      <a:srgbClr val="0070C0"/>
                    </a:solidFill>
                  </a:rPr>
                  <a:t>			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4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4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cs-CZ" sz="44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cs-CZ" sz="4400" noProof="1">
                    <a:solidFill>
                      <a:srgbClr val="3709B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b="0" i="1" noProof="1" smtClean="0">
                        <a:solidFill>
                          <a:srgbClr val="3709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sz="4400" noProof="1" smtClean="0">
                    <a:solidFill>
                      <a:srgbClr val="3709B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4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4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cs-CZ" sz="44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cs-CZ" sz="4400" noProof="1">
                    <a:solidFill>
                      <a:srgbClr val="3709B7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4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4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44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 ∙</m:t>
                        </m:r>
                        <m:r>
                          <a:rPr lang="cs-CZ" sz="44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cs-CZ" sz="44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44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sz="44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cs-CZ" sz="44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680519"/>
                <a:ext cx="9872872" cy="4415481"/>
              </a:xfrm>
              <a:blipFill rotWithShape="0">
                <a:blip r:embed="rId2"/>
                <a:stretch>
                  <a:fillRect l="-1112" b="-2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28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Sčítání  a  odčítání  zlomků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72065" y="1515763"/>
                <a:ext cx="10043807" cy="4819134"/>
              </a:xfrm>
            </p:spPr>
            <p:txBody>
              <a:bodyPr>
                <a:normAutofit fontScale="25000" lnSpcReduction="20000"/>
              </a:bodyPr>
              <a:lstStyle/>
              <a:p>
                <a:pPr marL="45720" indent="0">
                  <a:buNone/>
                </a:pPr>
                <a:endParaRPr lang="cs-CZ" sz="1200" noProof="1" smtClean="0">
                  <a:solidFill>
                    <a:srgbClr val="0070C0"/>
                  </a:solidFill>
                </a:endParaRPr>
              </a:p>
              <a:p>
                <a:pPr marL="45720" indent="0">
                  <a:buNone/>
                </a:pPr>
                <a:endParaRPr lang="cs-CZ" sz="4600" noProof="1" smtClean="0">
                  <a:solidFill>
                    <a:srgbClr val="0070C0"/>
                  </a:solidFill>
                </a:endParaRPr>
              </a:p>
              <a:p>
                <a:pPr marL="45720" indent="0">
                  <a:buNone/>
                </a:pPr>
                <a:r>
                  <a:rPr lang="en-US" sz="12800" noProof="1" smtClean="0">
                    <a:solidFill>
                      <a:srgbClr val="0070C0"/>
                    </a:solidFill>
                  </a:rPr>
                  <a:t>Pokud mají sčítané zlomky různé jmenovatele, musíme je nejprve rozšířit tak, aby měly stejného jmenovatele. </a:t>
                </a:r>
                <a:endParaRPr lang="cs-CZ" sz="12800" noProof="1" smtClean="0">
                  <a:solidFill>
                    <a:srgbClr val="0070C0"/>
                  </a:solidFill>
                </a:endParaRPr>
              </a:p>
              <a:p>
                <a:pPr marL="45720" indent="0">
                  <a:buNone/>
                </a:pPr>
                <a:r>
                  <a:rPr lang="en-US" sz="12800" noProof="1" smtClean="0">
                    <a:solidFill>
                      <a:srgbClr val="0070C0"/>
                    </a:solidFill>
                  </a:rPr>
                  <a:t>Nejvýhodnější </a:t>
                </a:r>
                <a:r>
                  <a:rPr lang="cs-CZ" sz="12800" noProof="1" smtClean="0">
                    <a:solidFill>
                      <a:srgbClr val="0070C0"/>
                    </a:solidFill>
                  </a:rPr>
                  <a:t> </a:t>
                </a:r>
                <a:r>
                  <a:rPr lang="en-US" sz="12800" noProof="1" smtClean="0">
                    <a:solidFill>
                      <a:srgbClr val="0070C0"/>
                    </a:solidFill>
                  </a:rPr>
                  <a:t>je rozšířit zlomky na </a:t>
                </a:r>
                <a:r>
                  <a:rPr lang="cs-CZ" sz="12800" noProof="1" smtClean="0">
                    <a:solidFill>
                      <a:srgbClr val="0070C0"/>
                    </a:solidFill>
                  </a:rPr>
                  <a:t>nejmenší společný násobek </a:t>
                </a:r>
                <a:r>
                  <a:rPr lang="en-US" sz="12800" noProof="1" smtClean="0">
                    <a:solidFill>
                      <a:srgbClr val="0070C0"/>
                    </a:solidFill>
                  </a:rPr>
                  <a:t>původních jmenovatelů</a:t>
                </a:r>
                <a:r>
                  <a:rPr lang="en-US" sz="12800" dirty="0" smtClean="0">
                    <a:solidFill>
                      <a:srgbClr val="0070C0"/>
                    </a:solidFill>
                  </a:rPr>
                  <a:t>.</a:t>
                </a:r>
                <a:r>
                  <a:rPr lang="cs-CZ" sz="128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45720" indent="0">
                  <a:buNone/>
                </a:pPr>
                <a:endParaRPr lang="cs-CZ" sz="6200" dirty="0" smtClean="0">
                  <a:solidFill>
                    <a:srgbClr val="0070C0"/>
                  </a:solidFill>
                </a:endParaRPr>
              </a:p>
              <a:p>
                <a:pPr marL="45720" indent="0">
                  <a:buNone/>
                </a:pPr>
                <a:r>
                  <a:rPr lang="cs-CZ" sz="16000" noProof="1" smtClean="0">
                    <a:solidFill>
                      <a:srgbClr val="3709B7"/>
                    </a:solidFill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16000" noProof="1">
                    <a:solidFill>
                      <a:srgbClr val="3709B7"/>
                    </a:solidFill>
                  </a:rPr>
                  <a:t>  </a:t>
                </a:r>
                <a:r>
                  <a:rPr lang="cs-CZ" sz="16000" noProof="1" smtClean="0">
                    <a:solidFill>
                      <a:srgbClr val="3709B7"/>
                    </a:solidFill>
                  </a:rPr>
                  <a:t> +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16000" noProof="1">
                    <a:solidFill>
                      <a:srgbClr val="3709B7"/>
                    </a:solidFill>
                  </a:rPr>
                  <a:t> </a:t>
                </a:r>
                <a:r>
                  <a:rPr lang="cs-CZ" sz="16000" noProof="1" smtClean="0">
                    <a:solidFill>
                      <a:srgbClr val="3709B7"/>
                    </a:solidFill>
                  </a:rPr>
                  <a:t> </a:t>
                </a:r>
                <a:r>
                  <a:rPr lang="cs-CZ" sz="16000" noProof="1">
                    <a:solidFill>
                      <a:srgbClr val="3709B7"/>
                    </a:solidFill>
                  </a:rPr>
                  <a:t> </a:t>
                </a:r>
                <a:r>
                  <a:rPr lang="cs-CZ" sz="16000" noProof="1">
                    <a:solidFill>
                      <a:srgbClr val="3709B7"/>
                    </a:solidFill>
                  </a:rPr>
                  <a:t> </a:t>
                </a:r>
                <a:r>
                  <a:rPr lang="cs-CZ" sz="16000" noProof="1" smtClean="0">
                    <a:solidFill>
                      <a:srgbClr val="3709B7"/>
                    </a:solidFill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cs-CZ" sz="16000" b="1" noProof="1" smtClean="0">
                    <a:solidFill>
                      <a:srgbClr val="0070C0"/>
                    </a:solidFill>
                  </a:rPr>
                  <a:t>       		</a:t>
                </a:r>
              </a:p>
              <a:p>
                <a:pPr marL="45720" indent="0">
                  <a:buNone/>
                </a:pPr>
                <a:endParaRPr lang="cs-CZ" sz="11200" b="1" noProof="1">
                  <a:solidFill>
                    <a:srgbClr val="0070C0"/>
                  </a:solidFill>
                </a:endParaRPr>
              </a:p>
              <a:p>
                <a:pPr marL="45720" indent="0">
                  <a:buNone/>
                </a:pPr>
                <a:r>
                  <a:rPr lang="cs-CZ" sz="16000" b="1" noProof="1" smtClean="0">
                    <a:solidFill>
                      <a:srgbClr val="0070C0"/>
                    </a:solidFill>
                  </a:rPr>
                  <a:t>  </a:t>
                </a:r>
                <a:r>
                  <a:rPr lang="cs-CZ" sz="16000" noProof="1" smtClean="0">
                    <a:solidFill>
                      <a:srgbClr val="3709B7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16000" b="1" noProof="1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s-CZ" sz="12800" b="1" i="1" noProof="1" smtClean="0">
                        <a:solidFill>
                          <a:srgbClr val="3709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16000" b="1" noProof="1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16000" b="1" noProof="1" smtClean="0">
                    <a:solidFill>
                      <a:srgbClr val="0070C0"/>
                    </a:solidFill>
                  </a:rPr>
                  <a:t>  </a:t>
                </a:r>
                <a:r>
                  <a:rPr lang="cs-CZ" sz="16000" noProof="1">
                    <a:solidFill>
                      <a:srgbClr val="3709B7"/>
                    </a:solidFill>
                  </a:rPr>
                  <a:t> </a:t>
                </a:r>
                <a:r>
                  <a:rPr lang="cs-CZ" sz="16000" noProof="1" smtClean="0">
                    <a:solidFill>
                      <a:srgbClr val="3709B7"/>
                    </a:solidFill>
                  </a:rPr>
                  <a:t>= </a:t>
                </a:r>
                <a:r>
                  <a:rPr lang="cs-CZ" sz="16000" b="1" noProof="1" smtClean="0">
                    <a:solidFill>
                      <a:srgbClr val="0070C0"/>
                    </a:solidFill>
                  </a:rPr>
                  <a:t> </a:t>
                </a:r>
                <a:r>
                  <a:rPr lang="cs-CZ" sz="16000" noProof="1" smtClean="0">
                    <a:solidFill>
                      <a:srgbClr val="3709B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16000" b="1" noProof="1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s-CZ" sz="12800" b="1" i="1" noProof="1">
                        <a:solidFill>
                          <a:srgbClr val="3709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16000" b="1" noProof="1" smtClean="0">
                    <a:solidFill>
                      <a:srgbClr val="0070C0"/>
                    </a:solidFill>
                  </a:rPr>
                  <a:t> </a:t>
                </a:r>
                <a:r>
                  <a:rPr lang="cs-CZ" sz="16000" noProof="1">
                    <a:solidFill>
                      <a:srgbClr val="3709B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16000" b="1" noProof="1" smtClean="0">
                    <a:solidFill>
                      <a:srgbClr val="0070C0"/>
                    </a:solidFill>
                  </a:rPr>
                  <a:t>   </a:t>
                </a:r>
                <a:r>
                  <a:rPr lang="cs-CZ" sz="16000" noProof="1" smtClean="0">
                    <a:solidFill>
                      <a:srgbClr val="3709B7"/>
                    </a:solidFill>
                  </a:rPr>
                  <a:t>= </a:t>
                </a:r>
                <a:r>
                  <a:rPr lang="cs-CZ" sz="16000" b="1" noProof="1" smtClean="0">
                    <a:solidFill>
                      <a:srgbClr val="0070C0"/>
                    </a:solidFill>
                  </a:rPr>
                  <a:t> </a:t>
                </a:r>
                <a:r>
                  <a:rPr lang="cs-CZ" sz="16000" noProof="1" smtClean="0">
                    <a:solidFill>
                      <a:srgbClr val="3709B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0" b="0" i="1" noProof="1" smtClean="0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16000" i="1" noProof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cs-CZ" sz="16000" b="1" noProof="1">
                  <a:solidFill>
                    <a:srgbClr val="0070C0"/>
                  </a:solidFill>
                </a:endParaRPr>
              </a:p>
              <a:p>
                <a:pPr marL="45720" indent="0">
                  <a:buNone/>
                </a:pPr>
                <a:endParaRPr lang="cs-CZ" sz="3200" b="1" noProof="1" smtClean="0">
                  <a:solidFill>
                    <a:srgbClr val="0070C0"/>
                  </a:solidFill>
                </a:endParaRPr>
              </a:p>
              <a:p>
                <a:pPr marL="45720" indent="0">
                  <a:buNone/>
                </a:pPr>
                <a:r>
                  <a:rPr lang="cs-CZ" sz="4400" noProof="1" smtClean="0">
                    <a:solidFill>
                      <a:srgbClr val="0070C0"/>
                    </a:solidFill>
                  </a:rPr>
                  <a:t>			</a:t>
                </a:r>
                <a:endParaRPr lang="en-US" sz="44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2065" y="1515763"/>
                <a:ext cx="10043807" cy="4819134"/>
              </a:xfrm>
              <a:blipFill rotWithShape="0">
                <a:blip r:embed="rId2"/>
                <a:stretch>
                  <a:fillRect l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78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en-US" u="sng" dirty="0">
              <a:solidFill>
                <a:srgbClr val="37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655805"/>
            <a:ext cx="9872871" cy="4440195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cs-CZ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</a:t>
            </a:r>
          </a:p>
          <a:p>
            <a:pPr marL="45720" indent="0">
              <a:buNone/>
            </a:pPr>
            <a:r>
              <a:rPr lang="cs-CZ" sz="3600" b="1" dirty="0" err="1" smtClean="0">
                <a:solidFill>
                  <a:srgbClr val="C00000"/>
                </a:solidFill>
              </a:rPr>
              <a:t>Didaktis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r>
              <a:rPr lang="cs-CZ" sz="3600" dirty="0" smtClean="0">
                <a:solidFill>
                  <a:srgbClr val="C00000"/>
                </a:solidFill>
              </a:rPr>
              <a:t>, pracovní sešit </a:t>
            </a:r>
            <a:r>
              <a:rPr lang="cs-CZ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4572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   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02,03 /14   				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   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03,04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</a:p>
          <a:p>
            <a:pPr marL="4572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  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05,07 /22  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  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03,04,06 /29 ; 10 /30 </a:t>
            </a:r>
          </a:p>
          <a:p>
            <a:pPr marL="4572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   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04,05,06 /35 ; 11/37	  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  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01 - 11 /41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</a:t>
            </a:r>
          </a:p>
          <a:p>
            <a:pPr marL="4572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   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; 11 /50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  <a:endParaRPr lang="cs-CZ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3300" b="1" dirty="0" smtClean="0">
                <a:solidFill>
                  <a:srgbClr val="C00000"/>
                </a:solidFill>
              </a:rPr>
              <a:t>www.umimematiku.cz/</a:t>
            </a:r>
            <a:r>
              <a:rPr lang="cs-CZ" sz="3300" dirty="0" smtClean="0">
                <a:solidFill>
                  <a:srgbClr val="C00000"/>
                </a:solidFill>
              </a:rPr>
              <a:t>cviceni-zlomky   </a:t>
            </a:r>
            <a:endParaRPr lang="en-US" sz="3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3300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363</TotalTime>
  <Words>216</Words>
  <Application>Microsoft Office PowerPoint</Application>
  <PresentationFormat>Širokoúhlá obrazovka</PresentationFormat>
  <Paragraphs>56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Corbel</vt:lpstr>
      <vt:lpstr>Times New Roman</vt:lpstr>
      <vt:lpstr>Základ</vt:lpstr>
      <vt:lpstr>Prezentace aplikace PowerPoint</vt:lpstr>
      <vt:lpstr>Prvočísla</vt:lpstr>
      <vt:lpstr>Největší  společný dělitel</vt:lpstr>
      <vt:lpstr>Kombinace  operací  při počítání  s celými čísly</vt:lpstr>
      <vt:lpstr>Zlomky.  Smíšená čísla</vt:lpstr>
      <vt:lpstr>Násobení  a  dělení  zlomků</vt:lpstr>
      <vt:lpstr>Sčítání  a  odčítání  zlomků</vt:lpstr>
      <vt:lpstr>Cvičení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Šimon Hajník</cp:lastModifiedBy>
  <cp:revision>37</cp:revision>
  <dcterms:created xsi:type="dcterms:W3CDTF">2023-02-07T15:00:08Z</dcterms:created>
  <dcterms:modified xsi:type="dcterms:W3CDTF">2023-02-09T11:13:45Z</dcterms:modified>
</cp:coreProperties>
</file>