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2"/>
  </p:notesMasterIdLst>
  <p:sldIdLst>
    <p:sldId id="267" r:id="rId2"/>
    <p:sldId id="274" r:id="rId3"/>
    <p:sldId id="295" r:id="rId4"/>
    <p:sldId id="296" r:id="rId5"/>
    <p:sldId id="297" r:id="rId6"/>
    <p:sldId id="299" r:id="rId7"/>
    <p:sldId id="300" r:id="rId8"/>
    <p:sldId id="265" r:id="rId9"/>
    <p:sldId id="304" r:id="rId10"/>
    <p:sldId id="30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ník Mojmír" initials="HM" lastIdx="1" clrIdx="0">
    <p:extLst>
      <p:ext uri="{19B8F6BF-5375-455C-9EA6-DF929625EA0E}">
        <p15:presenceInfo xmlns:p15="http://schemas.microsoft.com/office/powerpoint/2012/main" userId="S::mojmir.hajnik@vsem.cz::fb680f7b-2ce5-4d05-b9ec-d56dcd2b9f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FF7"/>
    <a:srgbClr val="FD2BDF"/>
    <a:srgbClr val="FFFFFF"/>
    <a:srgbClr val="0000FF"/>
    <a:srgbClr val="CC3399"/>
    <a:srgbClr val="0066FF"/>
    <a:srgbClr val="EF5F47"/>
    <a:srgbClr val="FF7C80"/>
    <a:srgbClr val="3366FF"/>
    <a:srgbClr val="582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87" autoAdjust="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74DC7-AE15-467B-9AF6-85C44FDBAAB1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34901-6AB7-4814-B932-77C706B21F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81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web.cz/interva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_</a:t>
            </a:r>
            <a:r>
              <a:rPr lang="cs-CZ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cs-CZ" dirty="0">
                <a:hlinkClick r:id="rId3"/>
              </a:rPr>
              <a:t>Interval — Matematika </a:t>
            </a:r>
            <a:r>
              <a:rPr lang="cs-CZ" dirty="0" err="1">
                <a:hlinkClick r:id="rId3"/>
              </a:rPr>
              <a:t>polopatě</a:t>
            </a:r>
            <a:r>
              <a:rPr lang="cs-CZ" dirty="0">
                <a:hlinkClick r:id="rId3"/>
              </a:rPr>
              <a:t> (matweb.cz)</a:t>
            </a:r>
            <a:r>
              <a:rPr lang="cs-CZ" dirty="0"/>
              <a:t>   https//www.matweb.cz/interval/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34901-6AB7-4814-B932-77C706B21F9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00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79" y="1400176"/>
            <a:ext cx="4105019" cy="342241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68154" y="1400176"/>
            <a:ext cx="419074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OPAKOVÁNÍ MATEMATIKY    –    </a:t>
            </a:r>
            <a:r>
              <a:rPr lang="cs-CZ" sz="2000" b="1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INTERVALY</a:t>
            </a:r>
            <a:endParaRPr lang="en-US" sz="17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9B2FC0-2B0F-58BC-6135-82CB81580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64160"/>
            <a:ext cx="11064240" cy="58318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3.)  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číselné ose znázorněte a jako interval zapište tyto množiny:</a:t>
            </a:r>
          </a:p>
          <a:p>
            <a:pPr marL="45720" indent="0">
              <a:buNone/>
            </a:pP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{𝑥 ∈ 𝑅; −9 ≤ 𝑥 &lt; −5} 		b)  {𝑥 ∈ 𝑅; −2 ≤ 𝑥 ≤ 4} 		      c)  {𝑥 ∈ 𝑅; 𝑥 ≤ 3} 				d)  {𝑥 ∈ 𝑅; 4 &lt; 𝑥 &lt; 8} 		       e)  {𝑥 ∈ 𝑅; 0 &lt; 𝑥 ≤ 6}			 f)  {𝑥 ∈ 𝑅; 𝑥 &gt; −4} </a:t>
            </a:r>
          </a:p>
          <a:p>
            <a:pPr marL="45720" indent="0">
              <a:buNone/>
            </a:pPr>
            <a:endParaRPr lang="cs-C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4.)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Určete sjednocení a průnik intervalů: </a:t>
            </a:r>
          </a:p>
          <a:p>
            <a:pPr marL="45720" indent="0">
              <a:buNone/>
            </a:pP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𝐴 = 〈−2; 3〉, 𝐵 = 〈1; 4〉 		b)  𝐴 = 〈−2; 3〉, 𝐵 = 〈3; 4〉 	      c)  𝐴 = 〈−2; 3〉, 𝐵 = (3; 4) 		d)  𝐴 = 〈−2; 1〉, 𝐵 = (2; +∞) 	       e)  𝐴 = 〈−3; 2〉, 𝐵 = (1; 4⟩ 		 f)  𝐴 = ⟨−3; 4), 𝐵 = ⟨4; 6) 	       g)  𝐴 = (−4; −2), 𝐵 = (−2; 5⟩ 		h)  𝐴 = 〈−5; 1〉, 𝐵 = ⟨1; 3)</a:t>
            </a:r>
          </a:p>
        </p:txBody>
      </p:sp>
    </p:spTree>
    <p:extLst>
      <p:ext uri="{BB962C8B-B14F-4D97-AF65-F5344CB8AC3E}">
        <p14:creationId xmlns:p14="http://schemas.microsoft.com/office/powerpoint/2010/main" val="396782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C07CFF2-A1A6-52D9-C022-5193BE285B02}"/>
              </a:ext>
            </a:extLst>
          </p:cNvPr>
          <p:cNvSpPr txBox="1"/>
          <p:nvPr/>
        </p:nvSpPr>
        <p:spPr>
          <a:xfrm>
            <a:off x="934066" y="363793"/>
            <a:ext cx="1043589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3200" b="1" dirty="0">
              <a:solidFill>
                <a:srgbClr val="C00000"/>
              </a:solidFill>
              <a:latin typeface="+mj-lt"/>
            </a:endParaRPr>
          </a:p>
          <a:p>
            <a:pPr fontAlgn="base"/>
            <a:r>
              <a:rPr lang="cs-CZ" sz="4400" b="1" dirty="0">
                <a:solidFill>
                  <a:srgbClr val="C00000"/>
                </a:solidFill>
                <a:latin typeface="+mj-lt"/>
              </a:rPr>
              <a:t>Intervaly</a:t>
            </a:r>
            <a:endParaRPr lang="cs-CZ" sz="4400" b="1" i="0" dirty="0">
              <a:solidFill>
                <a:srgbClr val="0000FF"/>
              </a:solidFill>
              <a:effectLst/>
              <a:latin typeface="+mj-lt"/>
            </a:endParaRPr>
          </a:p>
          <a:p>
            <a:pPr algn="l" fontAlgn="base"/>
            <a:endParaRPr lang="cs-CZ" dirty="0">
              <a:solidFill>
                <a:srgbClr val="0000FF"/>
              </a:solidFill>
            </a:endParaRPr>
          </a:p>
          <a:p>
            <a:pPr fontAlgn="base"/>
            <a:r>
              <a:rPr lang="cs-CZ" sz="3600" b="1" i="0" dirty="0">
                <a:solidFill>
                  <a:srgbClr val="0000FF"/>
                </a:solidFill>
                <a:effectLst/>
              </a:rPr>
              <a:t>Interval   </a:t>
            </a:r>
            <a:r>
              <a:rPr lang="cs-CZ" sz="3600" i="0" dirty="0">
                <a:solidFill>
                  <a:srgbClr val="0000FF"/>
                </a:solidFill>
                <a:effectLst/>
              </a:rPr>
              <a:t>je mn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ožina / podmnožina  reálných čísel , které lze na číselné ose zobrazit přímkou, polopřímkou nebo úsečkou, přičemž počáteční </a:t>
            </a:r>
            <a:r>
              <a:rPr lang="cs-CZ" sz="3600" dirty="0">
                <a:solidFill>
                  <a:srgbClr val="0000FF"/>
                </a:solidFill>
              </a:rPr>
              <a:t>bod polopřímky či krajní body úsečky k ní mohou,  ale i nemusí patřit.</a:t>
            </a:r>
          </a:p>
          <a:p>
            <a:pPr fontAlgn="base"/>
            <a:endParaRPr lang="cs-CZ" sz="2000" dirty="0">
              <a:solidFill>
                <a:srgbClr val="0000FF"/>
              </a:solidFill>
            </a:endParaRPr>
          </a:p>
          <a:p>
            <a:pPr fontAlgn="base"/>
            <a:r>
              <a:rPr lang="cs-CZ" sz="3600" b="1" dirty="0">
                <a:solidFill>
                  <a:srgbClr val="0000FF"/>
                </a:solidFill>
              </a:rPr>
              <a:t>    </a:t>
            </a:r>
            <a:r>
              <a:rPr lang="cs-CZ" sz="3600" b="1" i="1" dirty="0">
                <a:solidFill>
                  <a:srgbClr val="FD2BDF"/>
                </a:solidFill>
              </a:rPr>
              <a:t>Intervaly existují v oborech přirozených, celých a</a:t>
            </a:r>
          </a:p>
          <a:p>
            <a:pPr fontAlgn="base"/>
            <a:r>
              <a:rPr lang="cs-CZ" sz="3600" b="1" i="1" dirty="0">
                <a:solidFill>
                  <a:srgbClr val="FD2BDF"/>
                </a:solidFill>
              </a:rPr>
              <a:t>    reálných čísel, v jiných číselných oborech intervaly</a:t>
            </a:r>
          </a:p>
          <a:p>
            <a:pPr fontAlgn="base"/>
            <a:r>
              <a:rPr lang="cs-CZ" sz="3600" b="1" i="1" dirty="0">
                <a:solidFill>
                  <a:srgbClr val="FD2BDF"/>
                </a:solidFill>
              </a:rPr>
              <a:t>    neexistují   </a:t>
            </a:r>
            <a:r>
              <a:rPr lang="cs-CZ" sz="3600" b="1" dirty="0">
                <a:solidFill>
                  <a:srgbClr val="FD2BDF"/>
                </a:solidFill>
              </a:rPr>
              <a:t>!!!</a:t>
            </a:r>
            <a:r>
              <a:rPr lang="cs-CZ" sz="3600" b="1" i="1" dirty="0">
                <a:solidFill>
                  <a:srgbClr val="FD2BDF"/>
                </a:solidFill>
              </a:rPr>
              <a:t>  .</a:t>
            </a:r>
          </a:p>
          <a:p>
            <a:pPr fontAlgn="base"/>
            <a:endParaRPr lang="cs-CZ" sz="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BF230EB-6E5F-C1A9-1E88-CACA9904BAD2}"/>
              </a:ext>
            </a:extLst>
          </p:cNvPr>
          <p:cNvSpPr txBox="1"/>
          <p:nvPr/>
        </p:nvSpPr>
        <p:spPr>
          <a:xfrm>
            <a:off x="785091" y="323273"/>
            <a:ext cx="10621817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>
                <a:solidFill>
                  <a:srgbClr val="C00000"/>
                </a:solidFill>
              </a:rPr>
              <a:t>Dělení  intervalů</a:t>
            </a:r>
          </a:p>
          <a:p>
            <a:pPr fontAlgn="base"/>
            <a:endParaRPr lang="cs-CZ" sz="1200" b="1" dirty="0">
              <a:solidFill>
                <a:srgbClr val="C00000"/>
              </a:solidFill>
            </a:endParaRPr>
          </a:p>
          <a:p>
            <a:pPr fontAlgn="base"/>
            <a:r>
              <a:rPr lang="cs-CZ" sz="3200" b="1" dirty="0">
                <a:solidFill>
                  <a:srgbClr val="C00000"/>
                </a:solidFill>
              </a:rPr>
              <a:t>   </a:t>
            </a: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cs-CZ" sz="3200" b="1" dirty="0">
                <a:solidFill>
                  <a:srgbClr val="0000FF"/>
                </a:solidFill>
              </a:rPr>
              <a:t>uzavřené  </a:t>
            </a:r>
            <a:r>
              <a:rPr lang="cs-CZ" sz="3200" dirty="0">
                <a:solidFill>
                  <a:srgbClr val="0000FF"/>
                </a:solidFill>
              </a:rPr>
              <a:t>-  </a:t>
            </a:r>
            <a:r>
              <a:rPr lang="cs-CZ" sz="3200" i="1" dirty="0">
                <a:solidFill>
                  <a:srgbClr val="0000FF"/>
                </a:solidFill>
              </a:rPr>
              <a:t>k úsečce patří oba krajní body</a:t>
            </a:r>
            <a:endParaRPr lang="cs-CZ" sz="3200" b="1" i="1" dirty="0">
              <a:solidFill>
                <a:srgbClr val="0000FF"/>
              </a:solidFill>
            </a:endParaRPr>
          </a:p>
          <a:p>
            <a:pPr fontAlgn="base"/>
            <a:r>
              <a:rPr lang="cs-CZ" sz="3200" b="1" dirty="0">
                <a:solidFill>
                  <a:srgbClr val="0000FF"/>
                </a:solidFill>
              </a:rPr>
              <a:t>   </a:t>
            </a: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dirty="0">
                <a:solidFill>
                  <a:srgbClr val="0000FF"/>
                </a:solidFill>
              </a:rPr>
              <a:t>polouzavřené</a:t>
            </a:r>
            <a:r>
              <a:rPr lang="cs-CZ" sz="3200" dirty="0">
                <a:solidFill>
                  <a:srgbClr val="0000FF"/>
                </a:solidFill>
              </a:rPr>
              <a:t>  -  </a:t>
            </a:r>
            <a:r>
              <a:rPr lang="cs-CZ" sz="3200" i="1" dirty="0">
                <a:solidFill>
                  <a:srgbClr val="0000FF"/>
                </a:solidFill>
              </a:rPr>
              <a:t>k úsečce/polopřímce patří jen </a:t>
            </a:r>
            <a:r>
              <a:rPr lang="cs-CZ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3200" i="1" dirty="0">
                <a:solidFill>
                  <a:srgbClr val="0000FF"/>
                </a:solidFill>
              </a:rPr>
              <a:t> krajní bod</a:t>
            </a:r>
            <a:endParaRPr lang="cs-CZ" sz="3200" b="1" i="1" dirty="0">
              <a:solidFill>
                <a:srgbClr val="0000FF"/>
              </a:solidFill>
            </a:endParaRPr>
          </a:p>
          <a:p>
            <a:pPr fontAlgn="base"/>
            <a:r>
              <a:rPr lang="cs-CZ" sz="3200" b="1" dirty="0">
                <a:solidFill>
                  <a:srgbClr val="C00000"/>
                </a:solidFill>
              </a:rPr>
              <a:t>   </a:t>
            </a: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cs-CZ" sz="3200" b="1" dirty="0">
                <a:solidFill>
                  <a:srgbClr val="0000FF"/>
                </a:solidFill>
              </a:rPr>
              <a:t>otevřené  </a:t>
            </a:r>
            <a:r>
              <a:rPr lang="cs-CZ" sz="3200" dirty="0">
                <a:solidFill>
                  <a:srgbClr val="0000FF"/>
                </a:solidFill>
              </a:rPr>
              <a:t>- </a:t>
            </a:r>
            <a:r>
              <a:rPr lang="cs-CZ" sz="3200" i="1" dirty="0">
                <a:solidFill>
                  <a:srgbClr val="0000FF"/>
                </a:solidFill>
              </a:rPr>
              <a:t>k úsečce/polopřímce nepatří žádný krajní bod</a:t>
            </a: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endParaRPr lang="cs-CZ" sz="1200" b="1" dirty="0">
              <a:solidFill>
                <a:srgbClr val="C00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4. </a:t>
            </a:r>
            <a:r>
              <a:rPr lang="cs-CZ" sz="3200" b="1" dirty="0">
                <a:solidFill>
                  <a:srgbClr val="0000FF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Ne</a:t>
            </a:r>
            <a:r>
              <a:rPr lang="cs-CZ" sz="3200" b="1" dirty="0">
                <a:solidFill>
                  <a:srgbClr val="0000FF"/>
                </a:solidFill>
              </a:rPr>
              <a:t>omezený  interval  </a:t>
            </a:r>
            <a:r>
              <a:rPr lang="cs-CZ" sz="3200" dirty="0">
                <a:solidFill>
                  <a:srgbClr val="0000FF"/>
                </a:solidFill>
              </a:rPr>
              <a:t>-  </a:t>
            </a:r>
            <a:r>
              <a:rPr lang="cs-CZ" sz="3200" i="1" dirty="0">
                <a:solidFill>
                  <a:srgbClr val="0000FF"/>
                </a:solidFill>
              </a:rPr>
              <a:t>má je jednu mez, od které směřuje </a:t>
            </a:r>
          </a:p>
          <a:p>
            <a:r>
              <a:rPr lang="cs-CZ" sz="3200" i="1" dirty="0">
                <a:solidFill>
                  <a:srgbClr val="0000FF"/>
                </a:solidFill>
              </a:rPr>
              <a:t>        k  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 </a:t>
            </a:r>
            <a:r>
              <a:rPr lang="cs-CZ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∞ </a:t>
            </a:r>
            <a:r>
              <a:rPr lang="cs-CZ" sz="3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</a:t>
            </a:r>
            <a:r>
              <a:rPr lang="cs-CZ" sz="3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číselné ose se znázorňuje polopřímkou.</a:t>
            </a:r>
          </a:p>
          <a:p>
            <a:r>
              <a:rPr lang="cs-CZ" sz="3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31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Oboustranně neomezený interval </a:t>
            </a:r>
            <a:r>
              <a:rPr lang="cs-CZ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∞,</a:t>
            </a:r>
            <a:r>
              <a:rPr lang="cs-CZ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∞</a:t>
            </a:r>
            <a:r>
              <a:rPr lang="cs-CZ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cs-CZ" sz="3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zahrnuje všechna</a:t>
            </a:r>
          </a:p>
          <a:p>
            <a:r>
              <a:rPr lang="cs-CZ" sz="3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reálná čísla  </a:t>
            </a:r>
            <a:r>
              <a:rPr lang="cs-CZ" sz="3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R</a:t>
            </a:r>
            <a:r>
              <a:rPr lang="cs-CZ" sz="3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endParaRPr lang="cs-CZ" sz="1600" i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cs-CZ" sz="3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sz="3600" b="1" dirty="0">
                <a:solidFill>
                  <a:srgbClr val="C00000"/>
                </a:solidFill>
                <a:cs typeface="Calibri" panose="020F0502020204030204" pitchFamily="34" charset="0"/>
              </a:rPr>
              <a:t>Jiné d</a:t>
            </a:r>
            <a:r>
              <a:rPr lang="cs-CZ" sz="3600" b="1" dirty="0">
                <a:solidFill>
                  <a:srgbClr val="C00000"/>
                </a:solidFill>
              </a:rPr>
              <a:t>ělení  intervalů</a:t>
            </a:r>
          </a:p>
          <a:p>
            <a:pPr fontAlgn="base"/>
            <a:r>
              <a:rPr lang="cs-CZ" sz="3200" b="1" dirty="0">
                <a:solidFill>
                  <a:srgbClr val="C00000"/>
                </a:solidFill>
              </a:rPr>
              <a:t>    </a:t>
            </a: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cs-CZ" sz="3200" b="1" dirty="0">
                <a:solidFill>
                  <a:srgbClr val="0000FF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ome</a:t>
            </a:r>
            <a:r>
              <a:rPr lang="cs-CZ" sz="3200" b="1" dirty="0">
                <a:solidFill>
                  <a:srgbClr val="0000FF"/>
                </a:solidFill>
              </a:rPr>
              <a:t>zené  </a:t>
            </a:r>
            <a:r>
              <a:rPr lang="cs-CZ" sz="3200" dirty="0">
                <a:solidFill>
                  <a:srgbClr val="0000FF"/>
                </a:solidFill>
              </a:rPr>
              <a:t>-  </a:t>
            </a:r>
            <a:r>
              <a:rPr lang="cs-CZ" sz="3200" i="1" dirty="0">
                <a:solidFill>
                  <a:srgbClr val="0000FF"/>
                </a:solidFill>
              </a:rPr>
              <a:t>lze je znázornit úsečkou</a:t>
            </a:r>
          </a:p>
          <a:p>
            <a:pPr fontAlgn="base"/>
            <a:r>
              <a:rPr lang="cs-CZ" sz="3200" b="1" dirty="0">
                <a:solidFill>
                  <a:srgbClr val="0000FF"/>
                </a:solidFill>
              </a:rPr>
              <a:t>    </a:t>
            </a: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dirty="0">
                <a:solidFill>
                  <a:srgbClr val="0000FF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neome</a:t>
            </a:r>
            <a:r>
              <a:rPr lang="cs-CZ" sz="3200" b="1" dirty="0">
                <a:solidFill>
                  <a:srgbClr val="0000FF"/>
                </a:solidFill>
              </a:rPr>
              <a:t>zené  </a:t>
            </a:r>
            <a:r>
              <a:rPr lang="cs-CZ" sz="3200" dirty="0">
                <a:solidFill>
                  <a:srgbClr val="0000FF"/>
                </a:solidFill>
              </a:rPr>
              <a:t>-  </a:t>
            </a:r>
            <a:r>
              <a:rPr lang="cs-CZ" sz="3200" i="1" dirty="0">
                <a:solidFill>
                  <a:srgbClr val="0000FF"/>
                </a:solidFill>
              </a:rPr>
              <a:t>lze je znázornit přímkou nebo polopřímkou</a:t>
            </a:r>
            <a:endParaRPr lang="cs-CZ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1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830CA2-AD32-9476-CDA9-0AE7A2CB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11" y="677333"/>
            <a:ext cx="10502955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AB23F3-FAE1-10C9-07DC-1E1984673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3" y="295853"/>
            <a:ext cx="8112638" cy="6323068"/>
          </a:xfrm>
          <a:prstGeom prst="rect">
            <a:avLst/>
          </a:prstGeom>
          <a:ln w="28575">
            <a:solidFill>
              <a:srgbClr val="483FF7"/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318104A-1EF9-0FF4-6980-C8753DC6C5AB}"/>
              </a:ext>
            </a:extLst>
          </p:cNvPr>
          <p:cNvSpPr/>
          <p:nvPr/>
        </p:nvSpPr>
        <p:spPr>
          <a:xfrm>
            <a:off x="10651067" y="415713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64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556F3F6-7B28-365B-0875-FCB8E7E5058F}"/>
              </a:ext>
            </a:extLst>
          </p:cNvPr>
          <p:cNvSpPr/>
          <p:nvPr/>
        </p:nvSpPr>
        <p:spPr>
          <a:xfrm flipH="1">
            <a:off x="916567" y="1376515"/>
            <a:ext cx="6231483" cy="3127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6D1A24-C229-90A9-D2ED-439D9994E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68" y="280219"/>
            <a:ext cx="6437960" cy="4224048"/>
          </a:xfrm>
          <a:prstGeom prst="rect">
            <a:avLst/>
          </a:prstGeom>
          <a:ln w="28575">
            <a:solidFill>
              <a:srgbClr val="483FF7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56D7CB-72F0-A0EF-81BB-6A899007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38" y="4591664"/>
            <a:ext cx="5368413" cy="1986117"/>
          </a:xfrm>
          <a:prstGeom prst="rect">
            <a:avLst/>
          </a:prstGeom>
          <a:ln w="28575">
            <a:solidFill>
              <a:srgbClr val="483FF7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156EAE4-1845-F43D-4CA5-8A32C8B1F468}"/>
              </a:ext>
            </a:extLst>
          </p:cNvPr>
          <p:cNvSpPr txBox="1"/>
          <p:nvPr/>
        </p:nvSpPr>
        <p:spPr>
          <a:xfrm>
            <a:off x="916568" y="4965289"/>
            <a:ext cx="86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0br</a:t>
            </a:r>
            <a:r>
              <a:rPr lang="cs-CZ" sz="2000" i="1" dirty="0"/>
              <a:t>.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383F17B-E7B8-E88E-B7D1-0561BACD5CD6}"/>
              </a:ext>
            </a:extLst>
          </p:cNvPr>
          <p:cNvSpPr txBox="1"/>
          <p:nvPr/>
        </p:nvSpPr>
        <p:spPr>
          <a:xfrm>
            <a:off x="7354528" y="4591663"/>
            <a:ext cx="44638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u="sng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0br.4</a:t>
            </a:r>
            <a:r>
              <a:rPr lang="cs-CZ" sz="2200" b="1" u="sng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200" b="1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1.) </a:t>
            </a:r>
            <a:r>
              <a:rPr lang="cs-CZ" sz="2200" b="1" i="1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Průnikem intervalů je </a:t>
            </a:r>
            <a:r>
              <a:rPr lang="cs-CZ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cs-CZ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1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protože patří do obou intervalů.</a:t>
            </a:r>
          </a:p>
          <a:p>
            <a:endParaRPr lang="cs-CZ" sz="1200" b="1" dirty="0">
              <a:solidFill>
                <a:srgbClr val="483F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b="1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  <a:r>
              <a:rPr lang="cs-CZ" sz="2200" b="1" i="1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Protože </a:t>
            </a:r>
            <a:r>
              <a:rPr lang="cs-CZ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sz="2200" b="1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1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patří jen do prvního intervalu, je průnikem dvojice intervalu prázdná množina </a:t>
            </a:r>
            <a:r>
              <a:rPr lang="el-GR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cs-CZ" sz="2200" b="1" i="1" dirty="0">
                <a:solidFill>
                  <a:srgbClr val="483F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i="1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5615FF-81BB-3D1D-4A80-BD0C90E16E24}"/>
              </a:ext>
            </a:extLst>
          </p:cNvPr>
          <p:cNvSpPr txBox="1"/>
          <p:nvPr/>
        </p:nvSpPr>
        <p:spPr>
          <a:xfrm>
            <a:off x="7580671" y="1376515"/>
            <a:ext cx="41492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u="sng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0br.3</a:t>
            </a:r>
            <a:r>
              <a:rPr lang="cs-CZ" sz="2200" b="1" u="sng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200" b="1" i="1" u="sng" dirty="0">
              <a:solidFill>
                <a:srgbClr val="483F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b="1" i="1" dirty="0">
                <a:solidFill>
                  <a:srgbClr val="483F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důležité při určování průniku intervalů, které mají stejnou mez, věnovat pozornost tomu, zda tento krajní bod patří do obou intervalů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315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B1A2631-2FC4-1889-2E80-4E870494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49" y="226145"/>
            <a:ext cx="6129332" cy="3806840"/>
          </a:xfrm>
          <a:prstGeom prst="rect">
            <a:avLst/>
          </a:prstGeom>
          <a:ln w="28575">
            <a:solidFill>
              <a:srgbClr val="483FF7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E3449C-DDD6-3179-2DD5-D5CC355DF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49" y="4109386"/>
            <a:ext cx="6129332" cy="2522469"/>
          </a:xfrm>
          <a:prstGeom prst="rect">
            <a:avLst/>
          </a:prstGeom>
          <a:ln w="28575">
            <a:solidFill>
              <a:srgbClr val="483FF7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2F302D3-71F3-FBE1-5ED7-9ACDC7000549}"/>
              </a:ext>
            </a:extLst>
          </p:cNvPr>
          <p:cNvSpPr/>
          <p:nvPr/>
        </p:nvSpPr>
        <p:spPr>
          <a:xfrm>
            <a:off x="8881533" y="489373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483FF7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2572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47700"/>
          </a:xfrm>
        </p:spPr>
        <p:txBody>
          <a:bodyPr>
            <a:normAutofit fontScale="90000"/>
          </a:bodyPr>
          <a:lstStyle/>
          <a:p>
            <a:r>
              <a:rPr lang="cs-CZ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5840" y="1371599"/>
            <a:ext cx="10495280" cy="496329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32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1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Intervaly  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– 13 / 103-105 </a:t>
            </a:r>
          </a:p>
          <a:p>
            <a:pPr marL="45720" indent="0">
              <a:buNone/>
            </a:pPr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rgbClr val="C00000"/>
                </a:solidFill>
              </a:rPr>
              <a:t>www.umimematiku.cz/</a:t>
            </a:r>
            <a:r>
              <a:rPr lang="cs-CZ" sz="3000" dirty="0">
                <a:solidFill>
                  <a:srgbClr val="C00000"/>
                </a:solidFill>
              </a:rPr>
              <a:t>cviceni   </a:t>
            </a:r>
          </a:p>
          <a:p>
            <a:pPr marL="45720" indent="0"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Nerovnice: 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řešení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cs-CZ" sz="2800" i="1" u="sng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Rozhodovačka</a:t>
            </a:r>
            <a:r>
              <a:rPr lang="cs-CZ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</a:t>
            </a: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Krok po kroku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79800-3CB1-8CED-AEAD-104DB4A4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93040"/>
            <a:ext cx="11094720" cy="637032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cs-CZ" sz="4000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4000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0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cs-CZ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 </a:t>
            </a: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Zapište jako interval:</a:t>
            </a:r>
          </a:p>
          <a:p>
            <a:pPr marL="45720" indent="0">
              <a:buNone/>
            </a:pP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množinu všech reálných čísel  větších než   3 ,</a:t>
            </a:r>
          </a:p>
          <a:p>
            <a:pPr marL="45720" indent="0">
              <a:buNone/>
            </a:pP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množinu všech reálných čísel menších než  4 , </a:t>
            </a:r>
          </a:p>
          <a:p>
            <a:pPr marL="45720" indent="0">
              <a:buNone/>
            </a:pP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množinu všech kladných reálných čísel menších nebo rovných 8 , </a:t>
            </a:r>
          </a:p>
          <a:p>
            <a:pPr marL="45720" indent="0">
              <a:buNone/>
            </a:pP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množinu všech záporných reálných čísel větších než  −10 , </a:t>
            </a:r>
          </a:p>
          <a:p>
            <a:pPr marL="45720" indent="0">
              <a:buNone/>
            </a:pP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množinu všech reálných čísel menších nebo rovných −2  a větších než 7 .</a:t>
            </a:r>
          </a:p>
          <a:p>
            <a:pPr marL="45720" indent="0">
              <a:buNone/>
            </a:pPr>
            <a:endParaRPr lang="cs-CZ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 </a:t>
            </a: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číselné ose znázorněte a jako interval zapište tyto množiny:</a:t>
            </a:r>
          </a:p>
          <a:p>
            <a:pPr marL="45720" indent="0">
              <a:buNone/>
            </a:pP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{𝑥 ∈ 𝑅; −9 ≤ 𝑥 &lt; −5} 		 b)  {𝑥 ∈ 𝑅; −2 ≤ 𝑥 ≤ 4} </a:t>
            </a:r>
          </a:p>
          <a:p>
            <a:pPr marL="45720" indent="0">
              <a:buNone/>
            </a:pP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{𝑥 ∈ 𝑅; 𝑥 ≤ 3} 				 d)  {𝑥 ∈ 𝑅; 4 &lt; 𝑥 &lt; 8} </a:t>
            </a:r>
          </a:p>
          <a:p>
            <a:pPr marL="45720" indent="0">
              <a:buNone/>
            </a:pPr>
            <a:r>
              <a:rPr lang="cs-CZ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{𝑥 ∈ 𝑅; 0 &lt; 𝑥 ≤ 6} 			  f)  {𝑥 ∈ 𝑅; 𝑥 &gt; −4} </a:t>
            </a:r>
          </a:p>
          <a:p>
            <a:pPr marL="45720" indent="0">
              <a:buNone/>
            </a:pPr>
            <a:endParaRPr lang="cs-CZ" sz="1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0120" indent="-914400">
              <a:buAutoNum type="alphaLcParenR"/>
            </a:pPr>
            <a:endParaRPr lang="cs-CZ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0120" indent="-914400">
              <a:buAutoNum type="alphaLcParenR"/>
            </a:pPr>
            <a:endParaRPr lang="cs-CZ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2032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2369</TotalTime>
  <Words>752</Words>
  <Application>Microsoft Office PowerPoint</Application>
  <PresentationFormat>Širokoúhlá obrazovka</PresentationFormat>
  <Paragraphs>63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Corbel</vt:lpstr>
      <vt:lpstr>Roboto</vt:lpstr>
      <vt:lpstr>Times New Roman</vt:lpstr>
      <vt:lpstr>Základ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68</cp:revision>
  <dcterms:created xsi:type="dcterms:W3CDTF">2023-02-07T15:00:08Z</dcterms:created>
  <dcterms:modified xsi:type="dcterms:W3CDTF">2023-03-30T11:57:16Z</dcterms:modified>
</cp:coreProperties>
</file>