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67" r:id="rId2"/>
    <p:sldId id="257" r:id="rId3"/>
    <p:sldId id="258" r:id="rId4"/>
    <p:sldId id="269" r:id="rId5"/>
    <p:sldId id="259" r:id="rId6"/>
    <p:sldId id="26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09B7"/>
    <a:srgbClr val="E368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98988" y="-58405"/>
            <a:ext cx="12382662" cy="69748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1" y="58405"/>
            <a:ext cx="12175349" cy="68580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471351" y="741405"/>
            <a:ext cx="6975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37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MATEMATIKA  -  1. ročník</a:t>
            </a:r>
          </a:p>
          <a:p>
            <a:endParaRPr lang="cs-CZ" sz="2800" b="1" dirty="0">
              <a:solidFill>
                <a:srgbClr val="370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rgbClr val="370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536" y="1589904"/>
            <a:ext cx="3649362" cy="3042523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4209536" y="1721708"/>
            <a:ext cx="3649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700" b="1" dirty="0" smtClean="0">
                <a:solidFill>
                  <a:srgbClr val="37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OPAKOVÁNÍ MATEMATIKY  –  </a:t>
            </a:r>
            <a:r>
              <a:rPr lang="cs-CZ" sz="2000" b="1" dirty="0" smtClean="0">
                <a:solidFill>
                  <a:srgbClr val="37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cs-CZ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6561" y="632056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Mojmír Hajník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52" y="194470"/>
            <a:ext cx="1609950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Poměr  </a:t>
            </a:r>
            <a:r>
              <a:rPr lang="cs-CZ" noProof="1" smtClean="0">
                <a:solidFill>
                  <a:srgbClr val="0070C0"/>
                </a:solidFill>
              </a:rPr>
              <a:t>-  </a:t>
            </a:r>
            <a:r>
              <a:rPr lang="cs-CZ" sz="3200" dirty="0" smtClean="0">
                <a:solidFill>
                  <a:srgbClr val="0070C0"/>
                </a:solidFill>
              </a:rPr>
              <a:t>vztah </a:t>
            </a:r>
            <a:r>
              <a:rPr lang="cs-CZ" sz="3200" dirty="0">
                <a:solidFill>
                  <a:srgbClr val="0070C0"/>
                </a:solidFill>
              </a:rPr>
              <a:t>mezi dvěma </a:t>
            </a:r>
            <a:r>
              <a:rPr lang="cs-CZ" sz="3200" dirty="0" smtClean="0">
                <a:solidFill>
                  <a:srgbClr val="0070C0"/>
                </a:solidFill>
              </a:rPr>
              <a:t>veličinami,  vyjadřuje </a:t>
            </a:r>
            <a:r>
              <a:rPr lang="cs-CZ" sz="3200" dirty="0">
                <a:solidFill>
                  <a:srgbClr val="0070C0"/>
                </a:solidFill>
              </a:rPr>
              <a:t>vzájemný podíl mezi dvěma kladnými hodnotami </a:t>
            </a:r>
            <a:r>
              <a:rPr lang="cs-CZ" sz="3200" dirty="0" smtClean="0">
                <a:solidFill>
                  <a:srgbClr val="0070C0"/>
                </a:solidFill>
              </a:rPr>
              <a:t>čísel</a:t>
            </a:r>
            <a:endParaRPr lang="en-US" sz="32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2034746"/>
                <a:ext cx="10282881" cy="4061254"/>
              </a:xfrm>
            </p:spPr>
            <p:txBody>
              <a:bodyPr>
                <a:normAutofit fontScale="55000" lnSpcReduction="20000"/>
              </a:bodyPr>
              <a:lstStyle/>
              <a:p>
                <a:pPr marL="45720" lvl="0" indent="0">
                  <a:buNone/>
                </a:pPr>
                <a:r>
                  <a:rPr lang="cs-CZ" sz="5800" dirty="0" smtClean="0">
                    <a:solidFill>
                      <a:srgbClr val="0070C0"/>
                    </a:solidFill>
                  </a:rPr>
                  <a:t>-  </a:t>
                </a:r>
                <a:r>
                  <a:rPr lang="cs-CZ" sz="5800" dirty="0" smtClean="0">
                    <a:solidFill>
                      <a:srgbClr val="0070C0"/>
                    </a:solidFill>
                  </a:rPr>
                  <a:t>zapisuje se obvykle jako   </a:t>
                </a:r>
                <a:r>
                  <a:rPr lang="cs-CZ" sz="58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cs-CZ" sz="5800" dirty="0" smtClean="0">
                    <a:solidFill>
                      <a:srgbClr val="0070C0"/>
                    </a:solidFill>
                  </a:rPr>
                  <a:t> : </a:t>
                </a:r>
                <a:r>
                  <a:rPr lang="cs-CZ" sz="58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cs-CZ" sz="5800" dirty="0" smtClean="0">
                    <a:solidFill>
                      <a:srgbClr val="0070C0"/>
                    </a:solidFill>
                  </a:rPr>
                  <a:t>   nebo   v podobě zlomku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7300" b="0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sz="7300" b="0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den>
                    </m:f>
                  </m:oMath>
                </a14:m>
                <a:r>
                  <a:rPr lang="cs-CZ" sz="5800" b="1" dirty="0">
                    <a:solidFill>
                      <a:srgbClr val="0070C0"/>
                    </a:solidFill>
                  </a:rPr>
                  <a:t>  </a:t>
                </a:r>
                <a:endParaRPr lang="en-US" sz="5800" b="1" dirty="0">
                  <a:solidFill>
                    <a:srgbClr val="0070C0"/>
                  </a:solidFill>
                </a:endParaRPr>
              </a:p>
              <a:p>
                <a:pPr marL="45720" lvl="0" indent="0">
                  <a:buNone/>
                </a:pPr>
                <a:r>
                  <a:rPr lang="cs-CZ" sz="5800" dirty="0" smtClean="0">
                    <a:solidFill>
                      <a:srgbClr val="0070C0"/>
                    </a:solidFill>
                  </a:rPr>
                  <a:t>-  převrácený </a:t>
                </a:r>
                <a:r>
                  <a:rPr lang="cs-CZ" sz="5800" dirty="0">
                    <a:solidFill>
                      <a:srgbClr val="0070C0"/>
                    </a:solidFill>
                  </a:rPr>
                  <a:t>poměr   </a:t>
                </a:r>
                <a:r>
                  <a:rPr lang="cs-CZ" sz="5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: </a:t>
                </a:r>
                <a:r>
                  <a:rPr lang="cs-CZ" sz="58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  <a:p>
                <a:pPr marL="45720" lvl="0" indent="0">
                  <a:buNone/>
                </a:pPr>
                <a:r>
                  <a:rPr lang="cs-CZ" sz="5800" dirty="0" smtClean="0">
                    <a:solidFill>
                      <a:srgbClr val="0070C0"/>
                    </a:solidFill>
                  </a:rPr>
                  <a:t>-  postupný </a:t>
                </a:r>
                <a:r>
                  <a:rPr lang="cs-CZ" sz="5800" dirty="0">
                    <a:solidFill>
                      <a:srgbClr val="0070C0"/>
                    </a:solidFill>
                  </a:rPr>
                  <a:t>poměr, porovnávají se tři a více údajů   </a:t>
                </a:r>
                <a:r>
                  <a:rPr lang="cs-CZ" sz="5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: b : c</a:t>
                </a:r>
                <a:endParaRPr lang="en-US" sz="5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Tx/>
                  <a:buChar char="-"/>
                </a:pPr>
                <a:endParaRPr lang="cs-CZ" sz="3200" noProof="1" smtClean="0">
                  <a:solidFill>
                    <a:srgbClr val="0070C0"/>
                  </a:solidFill>
                </a:endParaRPr>
              </a:p>
              <a:p>
                <a:pPr marL="45720" indent="0">
                  <a:buNone/>
                </a:pPr>
                <a:endParaRPr lang="cs-CZ" sz="3200" dirty="0" smtClean="0">
                  <a:solidFill>
                    <a:srgbClr val="0070C0"/>
                  </a:solidFill>
                </a:endParaRPr>
              </a:p>
              <a:p>
                <a:pPr marL="45720" indent="0">
                  <a:buNone/>
                </a:pPr>
                <a:r>
                  <a:rPr lang="cs-CZ" sz="7600" b="1" dirty="0" smtClean="0">
                    <a:solidFill>
                      <a:srgbClr val="C00000"/>
                    </a:solidFill>
                  </a:rPr>
                  <a:t>M</a:t>
                </a:r>
                <a:r>
                  <a:rPr lang="cs-CZ" sz="7600" b="1" dirty="0" smtClean="0">
                    <a:solidFill>
                      <a:srgbClr val="C00000"/>
                    </a:solidFill>
                  </a:rPr>
                  <a:t>ěřítko</a:t>
                </a:r>
                <a:r>
                  <a:rPr lang="cs-CZ" sz="8000" b="1" dirty="0" smtClean="0">
                    <a:solidFill>
                      <a:srgbClr val="C00000"/>
                    </a:solidFill>
                  </a:rPr>
                  <a:t>  </a:t>
                </a:r>
                <a:r>
                  <a:rPr lang="cs-CZ" sz="8000" noProof="1" smtClean="0">
                    <a:solidFill>
                      <a:srgbClr val="0070C0"/>
                    </a:solidFill>
                  </a:rPr>
                  <a:t>-  </a:t>
                </a:r>
                <a:r>
                  <a:rPr lang="cs-CZ" sz="5800" dirty="0" smtClean="0">
                    <a:solidFill>
                      <a:srgbClr val="0070C0"/>
                    </a:solidFill>
                  </a:rPr>
                  <a:t>udává </a:t>
                </a:r>
                <a:r>
                  <a:rPr lang="cs-CZ" sz="5800" dirty="0">
                    <a:solidFill>
                      <a:srgbClr val="0070C0"/>
                    </a:solidFill>
                  </a:rPr>
                  <a:t>poměr </a:t>
                </a:r>
                <a:r>
                  <a:rPr lang="cs-CZ" sz="5800" dirty="0" smtClean="0">
                    <a:solidFill>
                      <a:srgbClr val="0070C0"/>
                    </a:solidFill>
                  </a:rPr>
                  <a:t>vzdáleností na  mapě / plánu </a:t>
                </a:r>
              </a:p>
              <a:p>
                <a:pPr marL="45720" indent="0">
                  <a:buNone/>
                </a:pPr>
                <a:r>
                  <a:rPr lang="cs-CZ" sz="5800" dirty="0">
                    <a:solidFill>
                      <a:srgbClr val="0070C0"/>
                    </a:solidFill>
                  </a:rPr>
                  <a:t>	</a:t>
                </a:r>
                <a:r>
                  <a:rPr lang="cs-CZ" sz="5800" dirty="0" smtClean="0">
                    <a:solidFill>
                      <a:srgbClr val="0070C0"/>
                    </a:solidFill>
                  </a:rPr>
                  <a:t>	        </a:t>
                </a:r>
                <a:r>
                  <a:rPr lang="cs-CZ" sz="5800" dirty="0" smtClean="0">
                    <a:solidFill>
                      <a:srgbClr val="0070C0"/>
                    </a:solidFill>
                  </a:rPr>
                  <a:t>ke vzdálenosti reálné. </a:t>
                </a:r>
                <a:endParaRPr lang="en-US" sz="5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2034746"/>
                <a:ext cx="10282881" cy="4061254"/>
              </a:xfrm>
              <a:blipFill rotWithShape="0">
                <a:blip r:embed="rId2"/>
                <a:stretch>
                  <a:fillRect l="-1839" t="-2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221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0303" y="642550"/>
            <a:ext cx="10371438" cy="1323409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Úměrnost</a:t>
            </a:r>
            <a:r>
              <a:rPr lang="cs-CZ" sz="6000" b="1" dirty="0" smtClean="0">
                <a:solidFill>
                  <a:srgbClr val="C00000"/>
                </a:solidFill>
              </a:rPr>
              <a:t>  </a:t>
            </a:r>
            <a:r>
              <a:rPr lang="cs-CZ" sz="3600" noProof="1">
                <a:solidFill>
                  <a:srgbClr val="0070C0"/>
                </a:solidFill>
              </a:rPr>
              <a:t>-  </a:t>
            </a:r>
            <a:r>
              <a:rPr lang="cs-CZ" sz="3600" dirty="0">
                <a:solidFill>
                  <a:srgbClr val="0070C0"/>
                </a:solidFill>
              </a:rPr>
              <a:t>matematická závislost , která zachovává konstantní poměr nebo součin dvou veličin. </a:t>
            </a:r>
            <a:endParaRPr lang="en-GB" sz="3600" noProof="1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0304" y="1965959"/>
            <a:ext cx="10445578" cy="4607836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endParaRPr lang="cs-CZ" sz="4400" b="1" noProof="1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cs-CZ" sz="4400" b="1" dirty="0">
                <a:solidFill>
                  <a:srgbClr val="C00000"/>
                </a:solidFill>
              </a:rPr>
              <a:t>P</a:t>
            </a:r>
            <a:r>
              <a:rPr lang="en-GB" sz="4400" b="1" noProof="1">
                <a:solidFill>
                  <a:srgbClr val="C00000"/>
                </a:solidFill>
              </a:rPr>
              <a:t>římá úměrnost  </a:t>
            </a:r>
            <a:r>
              <a:rPr lang="en-GB" sz="3500" b="1" noProof="1">
                <a:solidFill>
                  <a:srgbClr val="C00000"/>
                </a:solidFill>
              </a:rPr>
              <a:t> </a:t>
            </a:r>
            <a:r>
              <a:rPr lang="en-GB" sz="3500" noProof="1">
                <a:solidFill>
                  <a:srgbClr val="0070C0"/>
                </a:solidFill>
              </a:rPr>
              <a:t>-</a:t>
            </a:r>
            <a:r>
              <a:rPr lang="en-GB" sz="3500" b="1" noProof="1">
                <a:solidFill>
                  <a:srgbClr val="C00000"/>
                </a:solidFill>
              </a:rPr>
              <a:t>  </a:t>
            </a:r>
            <a:r>
              <a:rPr lang="en-GB" sz="3500" noProof="1">
                <a:solidFill>
                  <a:srgbClr val="0070C0"/>
                </a:solidFill>
              </a:rPr>
              <a:t>úměrnost mezi dvěma  veličinami, které společně rostou ve stále </a:t>
            </a:r>
            <a:r>
              <a:rPr lang="en-GB" sz="3500" noProof="1">
                <a:solidFill>
                  <a:srgbClr val="0070C0"/>
                </a:solidFill>
              </a:rPr>
              <a:t>stejném </a:t>
            </a:r>
            <a:r>
              <a:rPr lang="en-GB" sz="3500" noProof="1" smtClean="0">
                <a:solidFill>
                  <a:srgbClr val="0070C0"/>
                </a:solidFill>
              </a:rPr>
              <a:t>poměru</a:t>
            </a:r>
            <a:endParaRPr lang="cs-CZ" sz="3500" noProof="1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cs-CZ" sz="3500" b="1" noProof="1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en-GB" sz="4300" b="1" noProof="1" smtClean="0">
                <a:solidFill>
                  <a:srgbClr val="C00000"/>
                </a:solidFill>
              </a:rPr>
              <a:t>Nepřímá úměrnost</a:t>
            </a:r>
            <a:r>
              <a:rPr lang="en-GB" sz="4300" noProof="1" smtClean="0">
                <a:solidFill>
                  <a:srgbClr val="C00000"/>
                </a:solidFill>
              </a:rPr>
              <a:t> </a:t>
            </a:r>
            <a:r>
              <a:rPr lang="en-GB" sz="4300" b="1" noProof="1" smtClean="0">
                <a:solidFill>
                  <a:srgbClr val="C00000"/>
                </a:solidFill>
              </a:rPr>
              <a:t> </a:t>
            </a:r>
            <a:r>
              <a:rPr lang="en-GB" sz="3500" noProof="1" smtClean="0">
                <a:solidFill>
                  <a:srgbClr val="0070C0"/>
                </a:solidFill>
              </a:rPr>
              <a:t>- </a:t>
            </a:r>
            <a:r>
              <a:rPr lang="en-GB" sz="3500" noProof="1" smtClean="0"/>
              <a:t> </a:t>
            </a:r>
            <a:r>
              <a:rPr lang="en-GB" sz="3500" noProof="1" smtClean="0">
                <a:solidFill>
                  <a:srgbClr val="0070C0"/>
                </a:solidFill>
              </a:rPr>
              <a:t>závislost mezi dvěma veličinami, pro kterou </a:t>
            </a:r>
            <a:r>
              <a:rPr lang="en-GB" sz="3500" noProof="1" smtClean="0">
                <a:solidFill>
                  <a:srgbClr val="0070C0"/>
                </a:solidFill>
              </a:rPr>
              <a:t>platí</a:t>
            </a:r>
            <a:r>
              <a:rPr lang="cs-CZ" sz="3500" noProof="1" smtClean="0">
                <a:solidFill>
                  <a:srgbClr val="0070C0"/>
                </a:solidFill>
              </a:rPr>
              <a:t> :    </a:t>
            </a:r>
            <a:r>
              <a:rPr lang="en-GB" sz="3500" noProof="1" smtClean="0">
                <a:solidFill>
                  <a:srgbClr val="0070C0"/>
                </a:solidFill>
              </a:rPr>
              <a:t> </a:t>
            </a:r>
            <a:r>
              <a:rPr lang="cs-CZ" sz="3500" noProof="1" smtClean="0">
                <a:solidFill>
                  <a:srgbClr val="0070C0"/>
                </a:solidFill>
              </a:rPr>
              <a:t>„</a:t>
            </a:r>
            <a:r>
              <a:rPr lang="cs-CZ" sz="3500" noProof="1" smtClean="0">
                <a:solidFill>
                  <a:srgbClr val="0070C0"/>
                </a:solidFill>
              </a:rPr>
              <a:t>K</a:t>
            </a:r>
            <a:r>
              <a:rPr lang="en-GB" sz="3500" noProof="1" smtClean="0">
                <a:solidFill>
                  <a:srgbClr val="0070C0"/>
                </a:solidFill>
              </a:rPr>
              <a:t>olikrát </a:t>
            </a:r>
            <a:r>
              <a:rPr lang="en-GB" sz="3500" noProof="1" smtClean="0">
                <a:solidFill>
                  <a:srgbClr val="0070C0"/>
                </a:solidFill>
              </a:rPr>
              <a:t>se zvětší hodnota jedné veličiny, tolikrát se zmenší hodnota </a:t>
            </a:r>
            <a:r>
              <a:rPr lang="en-GB" sz="3500" noProof="1" smtClean="0">
                <a:solidFill>
                  <a:srgbClr val="0070C0"/>
                </a:solidFill>
              </a:rPr>
              <a:t>druhé</a:t>
            </a:r>
            <a:r>
              <a:rPr lang="cs-CZ" sz="3500" noProof="1" smtClean="0">
                <a:solidFill>
                  <a:srgbClr val="0070C0"/>
                </a:solidFill>
              </a:rPr>
              <a:t>.</a:t>
            </a:r>
            <a:r>
              <a:rPr lang="cs-CZ" sz="3500" i="1" noProof="1" smtClean="0">
                <a:solidFill>
                  <a:srgbClr val="0070C0"/>
                </a:solidFill>
              </a:rPr>
              <a:t>"</a:t>
            </a:r>
            <a:endParaRPr lang="cs-CZ" sz="3500" i="1" noProof="1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cs-CZ" sz="3200" noProof="1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en-US" sz="3200" noProof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71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0303" y="642550"/>
            <a:ext cx="10371438" cy="1845277"/>
          </a:xfrm>
        </p:spPr>
        <p:txBody>
          <a:bodyPr>
            <a:normAutofit fontScale="90000"/>
          </a:bodyPr>
          <a:lstStyle/>
          <a:p>
            <a:r>
              <a:rPr lang="cs-CZ" sz="3200" b="1" noProof="1" smtClean="0">
                <a:solidFill>
                  <a:srgbClr val="C00000"/>
                </a:solidFill>
              </a:rPr>
              <a:t/>
            </a:r>
            <a:br>
              <a:rPr lang="cs-CZ" sz="3200" b="1" noProof="1" smtClean="0">
                <a:solidFill>
                  <a:srgbClr val="C00000"/>
                </a:solidFill>
              </a:rPr>
            </a:br>
            <a:r>
              <a:rPr lang="cs-CZ" b="1" noProof="1" smtClean="0">
                <a:solidFill>
                  <a:srgbClr val="C00000"/>
                </a:solidFill>
              </a:rPr>
              <a:t>T</a:t>
            </a:r>
            <a:r>
              <a:rPr lang="en-GB" b="1" noProof="1">
                <a:solidFill>
                  <a:srgbClr val="C00000"/>
                </a:solidFill>
              </a:rPr>
              <a:t>ro</a:t>
            </a:r>
            <a:r>
              <a:rPr lang="cs-CZ" b="1" noProof="1">
                <a:solidFill>
                  <a:srgbClr val="C00000"/>
                </a:solidFill>
              </a:rPr>
              <a:t>jčlenka</a:t>
            </a:r>
            <a:r>
              <a:rPr lang="en-GB" noProof="1">
                <a:solidFill>
                  <a:srgbClr val="C00000"/>
                </a:solidFill>
              </a:rPr>
              <a:t> </a:t>
            </a:r>
            <a:r>
              <a:rPr lang="en-GB" b="1" noProof="1">
                <a:solidFill>
                  <a:srgbClr val="C00000"/>
                </a:solidFill>
              </a:rPr>
              <a:t> </a:t>
            </a:r>
            <a:r>
              <a:rPr lang="en-GB" noProof="1">
                <a:solidFill>
                  <a:srgbClr val="C00000"/>
                </a:solidFill>
              </a:rPr>
              <a:t>-  </a:t>
            </a:r>
            <a:r>
              <a:rPr lang="en-GB" sz="3600" noProof="1">
                <a:solidFill>
                  <a:srgbClr val="0070C0"/>
                </a:solidFill>
              </a:rPr>
              <a:t>matematická úloha, která obsahuje dvojice na sobě závislých veličin (přímo nebo nepřímo), </a:t>
            </a:r>
            <a:r>
              <a:rPr lang="cs-CZ" sz="3600" noProof="1">
                <a:solidFill>
                  <a:srgbClr val="0070C0"/>
                </a:solidFill>
              </a:rPr>
              <a:t> </a:t>
            </a:r>
            <a:r>
              <a:rPr lang="en-GB" sz="3600" noProof="1">
                <a:solidFill>
                  <a:srgbClr val="0070C0"/>
                </a:solidFill>
              </a:rPr>
              <a:t>z nichž </a:t>
            </a:r>
            <a:r>
              <a:rPr lang="cs-CZ" sz="3600" noProof="1">
                <a:solidFill>
                  <a:srgbClr val="0070C0"/>
                </a:solidFill>
              </a:rPr>
              <a:t> </a:t>
            </a:r>
            <a:r>
              <a:rPr lang="en-GB" sz="3600" noProof="1">
                <a:solidFill>
                  <a:srgbClr val="0070C0"/>
                </a:solidFill>
              </a:rPr>
              <a:t>tři údaje jsou známé </a:t>
            </a:r>
            <a:r>
              <a:rPr lang="cs-CZ" sz="3600" noProof="1">
                <a:solidFill>
                  <a:srgbClr val="0070C0"/>
                </a:solidFill>
              </a:rPr>
              <a:t> </a:t>
            </a:r>
            <a:r>
              <a:rPr lang="en-GB" sz="3600" noProof="1">
                <a:solidFill>
                  <a:srgbClr val="0070C0"/>
                </a:solidFill>
              </a:rPr>
              <a:t>a </a:t>
            </a:r>
            <a:r>
              <a:rPr lang="cs-CZ" sz="3600" noProof="1">
                <a:solidFill>
                  <a:srgbClr val="0070C0"/>
                </a:solidFill>
              </a:rPr>
              <a:t> </a:t>
            </a:r>
            <a:r>
              <a:rPr lang="en-GB" sz="3600" noProof="1">
                <a:solidFill>
                  <a:srgbClr val="0070C0"/>
                </a:solidFill>
              </a:rPr>
              <a:t>čtvrtý je třeba vypočítat</a:t>
            </a:r>
            <a:br>
              <a:rPr lang="en-GB" sz="3600" noProof="1">
                <a:solidFill>
                  <a:srgbClr val="0070C0"/>
                </a:solidFill>
              </a:rPr>
            </a:br>
            <a:r>
              <a:rPr lang="cs-CZ" sz="3600" noProof="1" smtClean="0">
                <a:solidFill>
                  <a:srgbClr val="0070C0"/>
                </a:solidFill>
              </a:rPr>
              <a:t> </a:t>
            </a:r>
            <a:endParaRPr lang="en-US" sz="3600" noProof="1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0304" y="2430161"/>
            <a:ext cx="10445578" cy="414363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cs-CZ" sz="3200" b="1" noProof="1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cs-CZ" sz="4000" b="1" dirty="0">
                <a:solidFill>
                  <a:srgbClr val="C00000"/>
                </a:solidFill>
              </a:rPr>
              <a:t>Procento</a:t>
            </a:r>
            <a:r>
              <a:rPr lang="cs-CZ" sz="4000" dirty="0">
                <a:solidFill>
                  <a:srgbClr val="C00000"/>
                </a:solidFill>
              </a:rPr>
              <a:t>   -  </a:t>
            </a:r>
            <a:r>
              <a:rPr lang="cs-CZ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4000" b="1" dirty="0">
                <a:solidFill>
                  <a:srgbClr val="C00000"/>
                </a:solidFill>
              </a:rPr>
              <a:t>%</a:t>
            </a:r>
            <a:r>
              <a:rPr lang="cs-CZ" sz="4000" dirty="0">
                <a:solidFill>
                  <a:srgbClr val="C00000"/>
                </a:solidFill>
              </a:rPr>
              <a:t> </a:t>
            </a:r>
            <a:r>
              <a:rPr lang="cs-CZ" sz="3200" noProof="1">
                <a:solidFill>
                  <a:srgbClr val="0070C0"/>
                </a:solidFill>
              </a:rPr>
              <a:t>,  s</a:t>
            </a:r>
            <a:r>
              <a:rPr lang="en-GB" sz="3200" noProof="1">
                <a:solidFill>
                  <a:srgbClr val="0070C0"/>
                </a:solidFill>
              </a:rPr>
              <a:t>e</a:t>
            </a:r>
            <a:r>
              <a:rPr lang="cs-CZ" sz="3200" noProof="1">
                <a:solidFill>
                  <a:srgbClr val="0070C0"/>
                </a:solidFill>
              </a:rPr>
              <a:t>t</a:t>
            </a:r>
            <a:r>
              <a:rPr lang="en-GB" sz="3200" noProof="1">
                <a:solidFill>
                  <a:srgbClr val="0070C0"/>
                </a:solidFill>
              </a:rPr>
              <a:t>i</a:t>
            </a:r>
            <a:r>
              <a:rPr lang="cs-CZ" sz="3200" noProof="1">
                <a:solidFill>
                  <a:srgbClr val="0070C0"/>
                </a:solidFill>
              </a:rPr>
              <a:t>na celku (bezrozměrná jednotka) </a:t>
            </a:r>
            <a:r>
              <a:rPr lang="en-US" sz="3200" noProof="1">
                <a:solidFill>
                  <a:srgbClr val="0070C0"/>
                </a:solidFill>
              </a:rPr>
              <a:t>Vyjádření </a:t>
            </a:r>
            <a:r>
              <a:rPr lang="cs-CZ" sz="3200" noProof="1">
                <a:solidFill>
                  <a:srgbClr val="0070C0"/>
                </a:solidFill>
              </a:rPr>
              <a:t> </a:t>
            </a:r>
            <a:r>
              <a:rPr lang="en-US" sz="3200" noProof="1">
                <a:solidFill>
                  <a:srgbClr val="0070C0"/>
                </a:solidFill>
              </a:rPr>
              <a:t>v procentech </a:t>
            </a:r>
            <a:r>
              <a:rPr lang="cs-CZ" sz="3200" noProof="1">
                <a:solidFill>
                  <a:srgbClr val="0070C0"/>
                </a:solidFill>
              </a:rPr>
              <a:t> </a:t>
            </a:r>
            <a:r>
              <a:rPr lang="en-US" sz="3200" noProof="1">
                <a:solidFill>
                  <a:srgbClr val="0070C0"/>
                </a:solidFill>
              </a:rPr>
              <a:t>je způsob, jak vyjádřit část </a:t>
            </a:r>
            <a:r>
              <a:rPr lang="en-US" sz="3200" noProof="1">
                <a:solidFill>
                  <a:srgbClr val="0070C0"/>
                </a:solidFill>
              </a:rPr>
              <a:t>celku</a:t>
            </a:r>
            <a:r>
              <a:rPr lang="en-US" sz="3200" noProof="1" smtClean="0">
                <a:solidFill>
                  <a:srgbClr val="0070C0"/>
                </a:solidFill>
              </a:rPr>
              <a:t>.</a:t>
            </a:r>
            <a:endParaRPr lang="cs-CZ" sz="3200" noProof="1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cs-CZ" sz="3200" b="1" noProof="1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cs-CZ" sz="4000" b="1" dirty="0">
                <a:solidFill>
                  <a:srgbClr val="C00000"/>
                </a:solidFill>
              </a:rPr>
              <a:t>Promile</a:t>
            </a:r>
            <a:r>
              <a:rPr lang="cs-CZ" sz="4000" dirty="0">
                <a:solidFill>
                  <a:srgbClr val="C00000"/>
                </a:solidFill>
              </a:rPr>
              <a:t> </a:t>
            </a:r>
            <a:r>
              <a:rPr lang="cs-CZ" sz="4000" dirty="0" smtClean="0">
                <a:solidFill>
                  <a:srgbClr val="C00000"/>
                </a:solidFill>
              </a:rPr>
              <a:t> </a:t>
            </a:r>
            <a:r>
              <a:rPr lang="cs-CZ" sz="4000" dirty="0">
                <a:solidFill>
                  <a:srgbClr val="C00000"/>
                </a:solidFill>
              </a:rPr>
              <a:t>- </a:t>
            </a:r>
            <a:r>
              <a:rPr lang="cs-CZ" sz="4000" b="1" dirty="0">
                <a:solidFill>
                  <a:srgbClr val="C00000"/>
                </a:solidFill>
              </a:rPr>
              <a:t> </a:t>
            </a:r>
            <a:r>
              <a:rPr lang="cs-CZ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40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b="1" dirty="0">
                <a:solidFill>
                  <a:srgbClr val="C00000"/>
                </a:solidFill>
              </a:rPr>
              <a:t>‰ </a:t>
            </a:r>
            <a:r>
              <a:rPr lang="cs-CZ" sz="3200" noProof="1" smtClean="0">
                <a:solidFill>
                  <a:srgbClr val="0070C0"/>
                </a:solidFill>
              </a:rPr>
              <a:t>,  </a:t>
            </a:r>
            <a:r>
              <a:rPr lang="cs-CZ" sz="3200" dirty="0" smtClean="0">
                <a:solidFill>
                  <a:srgbClr val="0070C0"/>
                </a:solidFill>
              </a:rPr>
              <a:t>tisícina </a:t>
            </a:r>
            <a:r>
              <a:rPr lang="cs-CZ" sz="3200" dirty="0">
                <a:solidFill>
                  <a:srgbClr val="0070C0"/>
                </a:solidFill>
              </a:rPr>
              <a:t>celku, desetina procenta </a:t>
            </a:r>
            <a:endParaRPr lang="cs-CZ" sz="3200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cs-CZ" sz="3200" noProof="1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en-US" sz="3200" noProof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830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683741"/>
                <a:ext cx="9872871" cy="5412259"/>
              </a:xfrm>
            </p:spPr>
            <p:txBody>
              <a:bodyPr>
                <a:normAutofit fontScale="70000" lnSpcReduction="20000"/>
              </a:bodyPr>
              <a:lstStyle/>
              <a:p>
                <a:pPr marL="45720" indent="0">
                  <a:buNone/>
                </a:pPr>
                <a:endParaRPr lang="cs-CZ" sz="4800" b="1" noProof="1" smtClean="0">
                  <a:solidFill>
                    <a:srgbClr val="C00000"/>
                  </a:solidFill>
                </a:endParaRPr>
              </a:p>
              <a:p>
                <a:pPr marL="45720" indent="0">
                  <a:buNone/>
                </a:pPr>
                <a:r>
                  <a:rPr lang="cs-CZ" sz="5700" b="1" noProof="1" smtClean="0">
                    <a:solidFill>
                      <a:srgbClr val="C00000"/>
                    </a:solidFill>
                  </a:rPr>
                  <a:t>Abs</a:t>
                </a:r>
                <a:r>
                  <a:rPr lang="en-GB" sz="5700" b="1" noProof="1">
                    <a:solidFill>
                      <a:srgbClr val="C00000"/>
                    </a:solidFill>
                  </a:rPr>
                  <a:t>o</a:t>
                </a:r>
                <a:r>
                  <a:rPr lang="cs-CZ" sz="5700" b="1" noProof="1">
                    <a:solidFill>
                      <a:srgbClr val="C00000"/>
                    </a:solidFill>
                  </a:rPr>
                  <a:t>lutní  hodnota</a:t>
                </a:r>
                <a:r>
                  <a:rPr lang="en-GB" sz="5700" noProof="1">
                    <a:solidFill>
                      <a:srgbClr val="C00000"/>
                    </a:solidFill>
                  </a:rPr>
                  <a:t> </a:t>
                </a:r>
                <a:r>
                  <a:rPr lang="en-GB" sz="5700" b="1" noProof="1">
                    <a:solidFill>
                      <a:srgbClr val="C00000"/>
                    </a:solidFill>
                  </a:rPr>
                  <a:t> </a:t>
                </a:r>
                <a:r>
                  <a:rPr lang="cs-CZ" sz="5700" b="1" noProof="1">
                    <a:solidFill>
                      <a:srgbClr val="C00000"/>
                    </a:solidFill>
                  </a:rPr>
                  <a:t> </a:t>
                </a:r>
                <a:r>
                  <a:rPr lang="en-GB" sz="4600" noProof="1">
                    <a:solidFill>
                      <a:srgbClr val="0070C0"/>
                    </a:solidFill>
                  </a:rPr>
                  <a:t>- </a:t>
                </a:r>
                <a:r>
                  <a:rPr lang="en-GB" sz="4600" noProof="1"/>
                  <a:t> </a:t>
                </a:r>
                <a:r>
                  <a:rPr lang="cs-CZ" sz="4600" dirty="0">
                    <a:solidFill>
                      <a:srgbClr val="0070C0"/>
                    </a:solidFill>
                  </a:rPr>
                  <a:t>vyjadřuje vzdálenost </a:t>
                </a:r>
                <a:r>
                  <a:rPr lang="cs-CZ" sz="4600" dirty="0" smtClean="0">
                    <a:solidFill>
                      <a:srgbClr val="0070C0"/>
                    </a:solidFill>
                  </a:rPr>
                  <a:t>obrazu</a:t>
                </a:r>
              </a:p>
              <a:p>
                <a:pPr marL="45720" indent="0">
                  <a:buNone/>
                </a:pPr>
                <a:r>
                  <a:rPr lang="cs-CZ" sz="4600" dirty="0" smtClean="0">
                    <a:solidFill>
                      <a:srgbClr val="0070C0"/>
                    </a:solidFill>
                  </a:rPr>
                  <a:t>nějakého </a:t>
                </a:r>
                <a:r>
                  <a:rPr lang="cs-CZ" sz="4600" dirty="0">
                    <a:solidFill>
                      <a:srgbClr val="0070C0"/>
                    </a:solidFill>
                  </a:rPr>
                  <a:t>čísla od nuly na číselné ose.</a:t>
                </a:r>
              </a:p>
              <a:p>
                <a:pPr marL="45720" indent="0">
                  <a:buNone/>
                </a:pPr>
                <a:r>
                  <a:rPr lang="cs-CZ" sz="4600" dirty="0">
                    <a:solidFill>
                      <a:srgbClr val="0070C0"/>
                    </a:solidFill>
                  </a:rPr>
                  <a:t>Absolutní hodnota  je číslo  </a:t>
                </a:r>
                <a:r>
                  <a:rPr lang="cs-CZ" sz="4600" b="1" dirty="0">
                    <a:solidFill>
                      <a:srgbClr val="0070C0"/>
                    </a:solidFill>
                  </a:rPr>
                  <a:t>vždy </a:t>
                </a:r>
                <a:r>
                  <a:rPr lang="cs-CZ" sz="4600" dirty="0">
                    <a:solidFill>
                      <a:srgbClr val="0070C0"/>
                    </a:solidFill>
                  </a:rPr>
                  <a:t> </a:t>
                </a:r>
                <a:r>
                  <a:rPr lang="cs-CZ" sz="4600" b="1" dirty="0">
                    <a:solidFill>
                      <a:srgbClr val="0070C0"/>
                    </a:solidFill>
                  </a:rPr>
                  <a:t>nezáporné</a:t>
                </a:r>
                <a:r>
                  <a:rPr lang="cs-CZ" sz="4600" dirty="0">
                    <a:solidFill>
                      <a:srgbClr val="0070C0"/>
                    </a:solidFill>
                  </a:rPr>
                  <a:t> </a:t>
                </a:r>
                <a:r>
                  <a:rPr lang="cs-CZ" sz="4000" dirty="0">
                    <a:solidFill>
                      <a:srgbClr val="0070C0"/>
                    </a:solidFill>
                  </a:rPr>
                  <a:t>.</a:t>
                </a:r>
                <a:endParaRPr lang="cs-CZ" sz="3800" u="sng" noProof="1" smtClean="0">
                  <a:solidFill>
                    <a:srgbClr val="C00000"/>
                  </a:solidFill>
                </a:endParaRPr>
              </a:p>
              <a:p>
                <a:pPr marL="45720" indent="0">
                  <a:buNone/>
                </a:pPr>
                <a:endParaRPr lang="cs-CZ" sz="3800" u="sng" noProof="1" smtClean="0">
                  <a:solidFill>
                    <a:srgbClr val="C00000"/>
                  </a:solidFill>
                </a:endParaRPr>
              </a:p>
              <a:p>
                <a:pPr marL="45720" indent="0">
                  <a:buNone/>
                </a:pPr>
                <a:r>
                  <a:rPr lang="en-US" sz="5100" u="sng" noProof="1" smtClean="0">
                    <a:solidFill>
                      <a:srgbClr val="C00000"/>
                    </a:solidFill>
                  </a:rPr>
                  <a:t>Definice</a:t>
                </a:r>
                <a:r>
                  <a:rPr lang="cs-CZ" sz="5100" u="sng" noProof="1" smtClean="0">
                    <a:solidFill>
                      <a:srgbClr val="C00000"/>
                    </a:solidFill>
                  </a:rPr>
                  <a:t> </a:t>
                </a:r>
                <a:r>
                  <a:rPr lang="en-US" sz="5100" u="sng" noProof="1" smtClean="0">
                    <a:solidFill>
                      <a:srgbClr val="C00000"/>
                    </a:solidFill>
                  </a:rPr>
                  <a:t> </a:t>
                </a:r>
                <a:r>
                  <a:rPr lang="en-US" sz="5100" u="sng" noProof="1" smtClean="0">
                    <a:solidFill>
                      <a:srgbClr val="C00000"/>
                    </a:solidFill>
                  </a:rPr>
                  <a:t>absolutní</a:t>
                </a:r>
                <a:r>
                  <a:rPr lang="cs-CZ" sz="5100" u="sng" noProof="1" smtClean="0">
                    <a:solidFill>
                      <a:srgbClr val="C00000"/>
                    </a:solidFill>
                  </a:rPr>
                  <a:t> </a:t>
                </a:r>
                <a:r>
                  <a:rPr lang="en-US" sz="5100" u="sng" noProof="1" smtClean="0">
                    <a:solidFill>
                      <a:srgbClr val="C00000"/>
                    </a:solidFill>
                  </a:rPr>
                  <a:t> hodnoty</a:t>
                </a:r>
                <a:r>
                  <a:rPr lang="cs-CZ" sz="5100" noProof="1" smtClean="0">
                    <a:solidFill>
                      <a:srgbClr val="C00000"/>
                    </a:solidFill>
                  </a:rPr>
                  <a:t>  </a:t>
                </a:r>
                <a:r>
                  <a:rPr lang="en-US" sz="5100" dirty="0" smtClean="0">
                    <a:solidFill>
                      <a:srgbClr val="C00000"/>
                    </a:solidFill>
                  </a:rPr>
                  <a:t>:</a:t>
                </a:r>
                <a:r>
                  <a:rPr lang="en-US" sz="4600" dirty="0">
                    <a:solidFill>
                      <a:srgbClr val="C00000"/>
                    </a:solidFill>
                  </a:rPr>
                  <a:t>	</a:t>
                </a:r>
                <a:endParaRPr lang="cs-CZ" sz="4600" dirty="0" smtClean="0">
                  <a:solidFill>
                    <a:srgbClr val="C00000"/>
                  </a:solidFill>
                </a:endParaRPr>
              </a:p>
              <a:p>
                <a:pPr marL="45720" indent="0">
                  <a:buNone/>
                </a:pPr>
                <a:endParaRPr lang="cs-CZ" sz="1600" dirty="0">
                  <a:solidFill>
                    <a:srgbClr val="C00000"/>
                  </a:solidFill>
                </a:endParaRPr>
              </a:p>
              <a:p>
                <a:pPr marL="45720" indent="0">
                  <a:buNone/>
                </a:pPr>
                <a:r>
                  <a:rPr lang="en-US" sz="3200" dirty="0"/>
                  <a:t>	</a:t>
                </a:r>
                <a:r>
                  <a:rPr lang="en-US" sz="4600" dirty="0" smtClean="0">
                    <a:solidFill>
                      <a:srgbClr val="3709B7"/>
                    </a:solidFill>
                  </a:rPr>
                  <a:t> •</a:t>
                </a:r>
                <a:r>
                  <a:rPr lang="cs-CZ" sz="4600" dirty="0" smtClean="0">
                    <a:solidFill>
                      <a:srgbClr val="3709B7"/>
                    </a:solidFill>
                  </a:rPr>
                  <a:t>   </a:t>
                </a:r>
                <a:r>
                  <a:rPr lang="cs-CZ" sz="4600" dirty="0" smtClean="0">
                    <a:solidFill>
                      <a:srgbClr val="0070C0"/>
                    </a:solidFill>
                  </a:rPr>
                  <a:t> </a:t>
                </a:r>
                <a:r>
                  <a:rPr lang="cs-CZ" sz="4600" dirty="0">
                    <a:solidFill>
                      <a:srgbClr val="0070C0"/>
                    </a:solidFill>
                  </a:rPr>
                  <a:t>J</a:t>
                </a:r>
                <a:r>
                  <a:rPr lang="en-US" sz="4600" dirty="0" smtClean="0">
                    <a:solidFill>
                      <a:srgbClr val="0070C0"/>
                    </a:solidFill>
                  </a:rPr>
                  <a:t>e-li   </a:t>
                </a:r>
                <a14:m>
                  <m:oMath xmlns:m="http://schemas.openxmlformats.org/officeDocument/2006/math">
                    <m:r>
                      <a:rPr lang="en-US" sz="4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≥0</m:t>
                    </m:r>
                  </m:oMath>
                </a14:m>
                <a:r>
                  <a:rPr lang="en-US" sz="4600" dirty="0">
                    <a:solidFill>
                      <a:srgbClr val="0070C0"/>
                    </a:solidFill>
                  </a:rPr>
                  <a:t>   , </a:t>
                </a:r>
                <a:r>
                  <a:rPr lang="en-US" sz="46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4600" noProof="1" smtClean="0">
                    <a:solidFill>
                      <a:srgbClr val="0070C0"/>
                    </a:solidFill>
                  </a:rPr>
                  <a:t>pak </a:t>
                </a:r>
                <a:r>
                  <a:rPr lang="en-US" sz="4600" dirty="0" smtClean="0">
                    <a:solidFill>
                      <a:srgbClr val="0070C0"/>
                    </a:solidFill>
                  </a:rPr>
                  <a:t> </a:t>
                </a:r>
                <a:r>
                  <a:rPr lang="cs-CZ" sz="4600" dirty="0" smtClean="0">
                    <a:solidFill>
                      <a:srgbClr val="0070C0"/>
                    </a:solidFill>
                  </a:rPr>
                  <a:t>    </a:t>
                </a:r>
                <a:r>
                  <a:rPr lang="en-US" sz="46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600" b="1" i="1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1" i="1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sz="4600" b="1" i="1">
                        <a:solidFill>
                          <a:srgbClr val="3709B7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4600" b="1" i="1">
                        <a:solidFill>
                          <a:srgbClr val="3709B7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cs-CZ" sz="4600" dirty="0" smtClean="0">
                    <a:solidFill>
                      <a:srgbClr val="3709B7"/>
                    </a:solidFill>
                  </a:rPr>
                  <a:t>   </a:t>
                </a:r>
                <a:r>
                  <a:rPr lang="cs-CZ" sz="4600" dirty="0" smtClean="0">
                    <a:solidFill>
                      <a:srgbClr val="3709B7"/>
                    </a:solidFill>
                  </a:rPr>
                  <a:t>      .</a:t>
                </a:r>
                <a:endParaRPr lang="cs-CZ" sz="4600" dirty="0">
                  <a:solidFill>
                    <a:srgbClr val="3709B7"/>
                  </a:solidFill>
                </a:endParaRPr>
              </a:p>
              <a:p>
                <a:pPr marL="45720" indent="0">
                  <a:buNone/>
                </a:pPr>
                <a:r>
                  <a:rPr lang="en-US" sz="4600" dirty="0" smtClean="0">
                    <a:solidFill>
                      <a:srgbClr val="3709B7"/>
                    </a:solidFill>
                  </a:rPr>
                  <a:t> </a:t>
                </a:r>
                <a:r>
                  <a:rPr lang="en-US" sz="4600" dirty="0">
                    <a:solidFill>
                      <a:srgbClr val="3709B7"/>
                    </a:solidFill>
                  </a:rPr>
                  <a:t>	</a:t>
                </a:r>
                <a:endParaRPr lang="cs-CZ" sz="4600" dirty="0" smtClean="0">
                  <a:solidFill>
                    <a:srgbClr val="3709B7"/>
                  </a:solidFill>
                </a:endParaRPr>
              </a:p>
              <a:p>
                <a:pPr marL="45720" indent="0">
                  <a:buNone/>
                </a:pPr>
                <a:r>
                  <a:rPr lang="cs-CZ" sz="4600" dirty="0">
                    <a:solidFill>
                      <a:srgbClr val="3709B7"/>
                    </a:solidFill>
                  </a:rPr>
                  <a:t>	</a:t>
                </a:r>
                <a:r>
                  <a:rPr lang="en-US" sz="4600" dirty="0" smtClean="0">
                    <a:solidFill>
                      <a:srgbClr val="3709B7"/>
                    </a:solidFill>
                  </a:rPr>
                  <a:t> •</a:t>
                </a:r>
                <a:r>
                  <a:rPr lang="cs-CZ" sz="4600" dirty="0" smtClean="0">
                    <a:solidFill>
                      <a:srgbClr val="3709B7"/>
                    </a:solidFill>
                  </a:rPr>
                  <a:t>    </a:t>
                </a:r>
                <a:r>
                  <a:rPr lang="cs-CZ" sz="4600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sz="4600" dirty="0" smtClean="0">
                    <a:solidFill>
                      <a:srgbClr val="0070C0"/>
                    </a:solidFill>
                  </a:rPr>
                  <a:t>e-li</a:t>
                </a:r>
                <a:r>
                  <a:rPr lang="en-US" sz="4600" dirty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4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4600" dirty="0">
                    <a:solidFill>
                      <a:srgbClr val="0070C0"/>
                    </a:solidFill>
                  </a:rPr>
                  <a:t>    ,  </a:t>
                </a:r>
                <a:r>
                  <a:rPr lang="en-US" sz="4600" noProof="1" smtClean="0">
                    <a:solidFill>
                      <a:srgbClr val="0070C0"/>
                    </a:solidFill>
                  </a:rPr>
                  <a:t>pak </a:t>
                </a:r>
                <a:r>
                  <a:rPr lang="cs-CZ" sz="4600" dirty="0" smtClean="0">
                    <a:solidFill>
                      <a:srgbClr val="0070C0"/>
                    </a:solidFill>
                  </a:rPr>
                  <a:t>   </a:t>
                </a:r>
                <a:r>
                  <a:rPr lang="en-US" sz="4600" dirty="0" smtClean="0">
                    <a:solidFill>
                      <a:srgbClr val="0070C0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600" b="1" i="1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1" i="1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sz="4600" b="1" i="1">
                        <a:solidFill>
                          <a:srgbClr val="3709B7"/>
                        </a:solidFill>
                        <a:latin typeface="Cambria Math" panose="02040503050406030204" pitchFamily="18" charset="0"/>
                      </a:rPr>
                      <m:t> = − </m:t>
                    </m:r>
                    <m:r>
                      <a:rPr lang="en-US" sz="4600" b="1" i="1">
                        <a:solidFill>
                          <a:srgbClr val="3709B7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600" dirty="0">
                    <a:solidFill>
                      <a:srgbClr val="3709B7"/>
                    </a:solidFill>
                  </a:rPr>
                  <a:t>  </a:t>
                </a:r>
                <a:r>
                  <a:rPr lang="cs-CZ" sz="4600" dirty="0" smtClean="0">
                    <a:solidFill>
                      <a:srgbClr val="3709B7"/>
                    </a:solidFill>
                  </a:rPr>
                  <a:t>    .</a:t>
                </a:r>
                <a:endParaRPr lang="en-US" sz="4600" dirty="0">
                  <a:solidFill>
                    <a:srgbClr val="3709B7"/>
                  </a:solidFill>
                </a:endParaRPr>
              </a:p>
              <a:p>
                <a:pPr marL="45720" indent="0">
                  <a:buNone/>
                </a:pPr>
                <a:r>
                  <a:rPr lang="cs-CZ" sz="3200" noProof="1" smtClean="0">
                    <a:solidFill>
                      <a:srgbClr val="0070C0"/>
                    </a:solidFill>
                  </a:rPr>
                  <a:t>    </a:t>
                </a:r>
              </a:p>
              <a:p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683741"/>
                <a:ext cx="9872871" cy="5412259"/>
              </a:xfrm>
              <a:blipFill rotWithShape="0">
                <a:blip r:embed="rId2"/>
                <a:stretch>
                  <a:fillRect l="-1729" r="-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331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>
                <a:solidFill>
                  <a:srgbClr val="37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Cvičení</a:t>
            </a:r>
            <a:endParaRPr lang="en-US" u="sng" dirty="0">
              <a:solidFill>
                <a:srgbClr val="3709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1655805"/>
            <a:ext cx="9872871" cy="4679092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endParaRPr lang="cs-CZ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cs-CZ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cs-CZ" sz="8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cs-CZ" sz="12000" b="1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Didaktis</a:t>
            </a:r>
            <a:r>
              <a:rPr lang="cs-CZ" sz="1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pracovní sešit 1</a:t>
            </a:r>
          </a:p>
          <a:p>
            <a:pPr marL="45720" indent="0">
              <a:buNone/>
            </a:pPr>
            <a:r>
              <a:rPr lang="cs-CZ" sz="8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3.10   </a:t>
            </a:r>
            <a:r>
              <a:rPr lang="cs-CZ" sz="8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04 - 10 /52 ; 13 - 17 /55 		</a:t>
            </a:r>
          </a:p>
          <a:p>
            <a:pPr marL="45720" indent="0">
              <a:buNone/>
            </a:pPr>
            <a:r>
              <a:rPr lang="cs-CZ" sz="8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3.11   </a:t>
            </a:r>
            <a:r>
              <a:rPr lang="cs-CZ" sz="8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  <a:r>
              <a:rPr lang="cs-CZ" sz="8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8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cs-CZ" sz="8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8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 </a:t>
            </a:r>
            <a:r>
              <a:rPr lang="cs-CZ" sz="8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8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cs-CZ" sz="8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- 17 </a:t>
            </a:r>
            <a:r>
              <a:rPr lang="cs-CZ" sz="8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/60 </a:t>
            </a:r>
            <a:endParaRPr lang="en-US" sz="8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cs-CZ" sz="8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3.12   </a:t>
            </a:r>
            <a:r>
              <a:rPr lang="cs-CZ" sz="8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01 - 05 /</a:t>
            </a:r>
            <a:r>
              <a:rPr lang="cs-CZ" sz="8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cs-CZ" sz="8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8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8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 </a:t>
            </a:r>
            <a:r>
              <a:rPr lang="cs-CZ" sz="8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8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cs-CZ" sz="8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8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 ; 18 </a:t>
            </a:r>
            <a:r>
              <a:rPr lang="cs-CZ" sz="8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8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cs-CZ" sz="8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8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 </a:t>
            </a:r>
          </a:p>
          <a:p>
            <a:pPr marL="45720" indent="0">
              <a:buNone/>
            </a:pPr>
            <a:r>
              <a:rPr lang="cs-CZ" sz="8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     </a:t>
            </a:r>
            <a:r>
              <a:rPr lang="cs-CZ" sz="8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03 - 06 /74</a:t>
            </a:r>
          </a:p>
          <a:p>
            <a:pPr marL="45720" indent="0">
              <a:buNone/>
            </a:pPr>
            <a:r>
              <a:rPr lang="cs-CZ" sz="8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     </a:t>
            </a:r>
            <a:r>
              <a:rPr lang="cs-CZ" sz="8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cs-CZ" sz="8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8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 </a:t>
            </a:r>
            <a:r>
              <a:rPr lang="cs-CZ" sz="8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8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en-US" sz="8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cs-CZ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cs-CZ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cs-CZ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2.)</a:t>
            </a:r>
            <a:endParaRPr lang="cs-CZ" sz="8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cs-CZ" sz="11200" b="1" dirty="0" smtClean="0">
                <a:solidFill>
                  <a:srgbClr val="C00000"/>
                </a:solidFill>
              </a:rPr>
              <a:t>www.umimematiku.cz/</a:t>
            </a:r>
            <a:r>
              <a:rPr lang="cs-CZ" sz="11200" dirty="0" smtClean="0">
                <a:solidFill>
                  <a:srgbClr val="C00000"/>
                </a:solidFill>
              </a:rPr>
              <a:t>cviceni</a:t>
            </a:r>
            <a:r>
              <a:rPr lang="cs-CZ" sz="8000" dirty="0" smtClean="0">
                <a:solidFill>
                  <a:srgbClr val="C00000"/>
                </a:solidFill>
              </a:rPr>
              <a:t>   </a:t>
            </a:r>
            <a:endParaRPr lang="en-US" sz="8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133003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767</TotalTime>
  <Words>180</Words>
  <Application>Microsoft Office PowerPoint</Application>
  <PresentationFormat>Širokoúhlá obrazovka</PresentationFormat>
  <Paragraphs>45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Cambria Math</vt:lpstr>
      <vt:lpstr>Corbel</vt:lpstr>
      <vt:lpstr>Times New Roman</vt:lpstr>
      <vt:lpstr>Základ</vt:lpstr>
      <vt:lpstr>Prezentace aplikace PowerPoint</vt:lpstr>
      <vt:lpstr>Poměr  -  vztah mezi dvěma veličinami,  vyjadřuje vzájemný podíl mezi dvěma kladnými hodnotami čísel</vt:lpstr>
      <vt:lpstr>Úměrnost  -  matematická závislost , která zachovává konstantní poměr nebo součin dvou veličin. </vt:lpstr>
      <vt:lpstr> Trojčlenka  -  matematická úloha, která obsahuje dvojice na sobě závislých veličin (přímo nebo nepřímo),  z nichž  tři údaje jsou známé  a  čtvrtý je třeba vypočítat  </vt:lpstr>
      <vt:lpstr>Prezentace aplikace PowerPoint</vt:lpstr>
      <vt:lpstr>Cvičení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Šimon Hajník</dc:creator>
  <cp:lastModifiedBy>Šimon Hajník</cp:lastModifiedBy>
  <cp:revision>51</cp:revision>
  <dcterms:created xsi:type="dcterms:W3CDTF">2023-02-07T15:00:08Z</dcterms:created>
  <dcterms:modified xsi:type="dcterms:W3CDTF">2023-02-15T11:58:10Z</dcterms:modified>
</cp:coreProperties>
</file>