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95" r:id="rId3"/>
    <p:sldId id="307" r:id="rId4"/>
    <p:sldId id="297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2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3399"/>
    <a:srgbClr val="FFFFCC"/>
    <a:srgbClr val="FFFF99"/>
    <a:srgbClr val="FFFFFF"/>
    <a:srgbClr val="FD2BDF"/>
    <a:srgbClr val="CC00CC"/>
    <a:srgbClr val="0066FF"/>
    <a:srgbClr val="EF5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imematiku.cz/cviceni-nerovnice" TargetMode="External"/><Relationship Id="rId2" Type="http://schemas.openxmlformats.org/officeDocument/2006/relationships/hyperlink" Target="http://www.umimematiku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079" y="1414306"/>
            <a:ext cx="4127867" cy="34414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552826" y="1504950"/>
            <a:ext cx="4524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I N E Á R N Í   N E R O V N I C E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704851" y="257176"/>
            <a:ext cx="1118235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  LINEÁRNÍ  NEROVNICE</a:t>
            </a:r>
            <a:endParaRPr lang="cs-CZ" sz="12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mbria Math" panose="02040503050406030204" pitchFamily="18" charset="0"/>
              </a:rPr>
              <a:t>	</a:t>
            </a:r>
            <a:endParaRPr lang="cs-CZ" sz="1200" b="1" i="1" dirty="0">
              <a:solidFill>
                <a:srgbClr val="FD2BDF"/>
              </a:solidFill>
            </a:endParaRPr>
          </a:p>
          <a:p>
            <a:pPr fontAlgn="base"/>
            <a:r>
              <a:rPr lang="cs-CZ" sz="3200" b="1" i="1" dirty="0">
                <a:solidFill>
                  <a:srgbClr val="FD2BDF"/>
                </a:solidFill>
              </a:rPr>
              <a:t>	</a:t>
            </a:r>
            <a:r>
              <a:rPr lang="cs-CZ" sz="3600" b="1" i="1" dirty="0">
                <a:solidFill>
                  <a:srgbClr val="C00000"/>
                </a:solidFill>
              </a:rPr>
              <a:t>Příkladem  základního tvaru  lineární nerovnice  je  </a:t>
            </a:r>
          </a:p>
          <a:p>
            <a:pPr fontAlgn="base"/>
            <a:r>
              <a:rPr lang="cs-CZ" sz="3600" b="1" i="1" dirty="0">
                <a:solidFill>
                  <a:srgbClr val="C00000"/>
                </a:solidFill>
              </a:rPr>
              <a:t>	zápis  nerovnosti  dvou výrazů  </a:t>
            </a:r>
            <a:r>
              <a:rPr lang="cs-CZ" sz="3600" b="1" dirty="0">
                <a:solidFill>
                  <a:srgbClr val="C00000"/>
                </a:solidFill>
              </a:rPr>
              <a:t>:</a:t>
            </a:r>
          </a:p>
          <a:p>
            <a:pPr fontAlgn="base"/>
            <a:endParaRPr lang="cs-CZ" sz="1200" b="1" dirty="0">
              <a:solidFill>
                <a:srgbClr val="C00000"/>
              </a:solidFill>
            </a:endParaRPr>
          </a:p>
          <a:p>
            <a:pPr fontAlgn="base"/>
            <a:r>
              <a:rPr lang="cs-CZ" sz="3600" b="1" i="1" dirty="0">
                <a:solidFill>
                  <a:srgbClr val="C00000"/>
                </a:solidFill>
              </a:rPr>
              <a:t>					</a:t>
            </a:r>
            <a:r>
              <a:rPr lang="cs-CZ" sz="4000" b="1" i="1" dirty="0">
                <a:solidFill>
                  <a:srgbClr val="FF00FF"/>
                </a:solidFill>
              </a:rPr>
              <a:t>a </a:t>
            </a:r>
            <a:r>
              <a:rPr lang="cs-CZ" sz="4000" b="1" i="1" dirty="0">
                <a:solidFill>
                  <a:srgbClr val="0000FF"/>
                </a:solidFill>
              </a:rPr>
              <a:t>x</a:t>
            </a:r>
            <a:r>
              <a:rPr lang="cs-CZ" sz="4000" b="1" i="1" dirty="0">
                <a:solidFill>
                  <a:srgbClr val="FF00FF"/>
                </a:solidFill>
              </a:rPr>
              <a:t>  +  b   </a:t>
            </a:r>
            <a:r>
              <a:rPr lang="cs-CZ" sz="4000" b="0" i="1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&gt;</a:t>
            </a:r>
            <a:r>
              <a:rPr lang="cs-CZ" sz="4000" b="1" i="1" dirty="0">
                <a:solidFill>
                  <a:srgbClr val="FF00FF"/>
                </a:solidFill>
              </a:rPr>
              <a:t> </a:t>
            </a:r>
            <a:r>
              <a:rPr lang="cs-CZ" sz="4000" b="1" dirty="0">
                <a:solidFill>
                  <a:srgbClr val="FF00FF"/>
                </a:solidFill>
              </a:rPr>
              <a:t>  </a:t>
            </a:r>
            <a:r>
              <a:rPr lang="cs-CZ" sz="4000" b="1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		</a:t>
            </a:r>
            <a:r>
              <a:rPr lang="cs-CZ" sz="4000" b="1" i="1" dirty="0">
                <a:solidFill>
                  <a:srgbClr val="FF00FF"/>
                </a:solidFill>
              </a:rPr>
              <a:t>a</a:t>
            </a:r>
            <a:r>
              <a:rPr lang="cs-CZ" sz="4000" b="1" baseline="-25000" dirty="0">
                <a:solidFill>
                  <a:srgbClr val="FF00FF"/>
                </a:solidFill>
              </a:rPr>
              <a:t>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;</a:t>
            </a:r>
            <a:r>
              <a:rPr lang="cs-CZ" sz="4000" baseline="-25000" dirty="0">
                <a:solidFill>
                  <a:srgbClr val="0000FF"/>
                </a:solidFill>
              </a:rPr>
              <a:t> </a:t>
            </a:r>
            <a:r>
              <a:rPr lang="cs-CZ" sz="4000" b="1" i="1" dirty="0">
                <a:solidFill>
                  <a:srgbClr val="FF00FF"/>
                </a:solidFill>
              </a:rPr>
              <a:t>b</a:t>
            </a:r>
            <a:r>
              <a:rPr lang="cs-CZ" sz="4000" b="1" baseline="-25000" dirty="0">
                <a:solidFill>
                  <a:srgbClr val="FF00FF"/>
                </a:solidFill>
              </a:rPr>
              <a:t>   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</a:rPr>
              <a:t>∈</a:t>
            </a:r>
            <a:r>
              <a:rPr lang="cs-CZ" sz="40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cs-CZ" sz="3600" dirty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endParaRPr lang="cs-CZ" sz="3600" dirty="0">
              <a:solidFill>
                <a:srgbClr val="0000FF"/>
              </a:solidFill>
            </a:endParaRPr>
          </a:p>
          <a:p>
            <a:pPr fontAlgn="base"/>
            <a:r>
              <a:rPr lang="cs-CZ" sz="1200" dirty="0">
                <a:solidFill>
                  <a:srgbClr val="0000FF"/>
                </a:solidFill>
              </a:rPr>
              <a:t> </a:t>
            </a:r>
          </a:p>
          <a:p>
            <a:pPr fontAlgn="base"/>
            <a:r>
              <a:rPr lang="cs-CZ" sz="4000" b="1" i="1" dirty="0">
                <a:solidFill>
                  <a:srgbClr val="C00000"/>
                </a:solidFill>
              </a:rPr>
              <a:t>	</a:t>
            </a:r>
            <a:r>
              <a:rPr lang="cs-CZ" sz="3600" b="1" i="1" dirty="0">
                <a:solidFill>
                  <a:srgbClr val="C00000"/>
                </a:solidFill>
              </a:rPr>
              <a:t> Stejně tak je možno  zapsat nerovnosti dvou výrazů 	 		 pomocí  znamének    </a:t>
            </a:r>
            <a:r>
              <a:rPr lang="cs-CZ" sz="4000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&lt;</a:t>
            </a:r>
            <a:r>
              <a:rPr lang="cs-CZ" sz="4000" b="1" i="1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cs-CZ" sz="4000" b="1" i="1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4000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≤</a:t>
            </a:r>
            <a:r>
              <a:rPr lang="cs-CZ" sz="4000" b="1" i="1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cs-CZ" sz="3600" b="1" i="1" dirty="0">
                <a:solidFill>
                  <a:srgbClr val="CC3399"/>
                </a:solidFill>
              </a:rPr>
              <a:t>i</a:t>
            </a:r>
            <a:r>
              <a:rPr lang="cs-CZ" sz="4000" b="1" i="1" dirty="0">
                <a:solidFill>
                  <a:srgbClr val="CC3399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cs-CZ" sz="4000" b="1" i="1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4000" i="1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≥  </a:t>
            </a:r>
            <a:r>
              <a:rPr lang="cs-CZ" sz="40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40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endParaRPr lang="cs-CZ" sz="1000" b="1" dirty="0">
              <a:solidFill>
                <a:srgbClr val="FF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endParaRPr lang="cs-CZ" sz="14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cs-CZ" sz="36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cs-CZ" sz="3200" dirty="0">
                <a:solidFill>
                  <a:srgbClr val="0000FF"/>
                </a:solidFill>
                <a:ea typeface="Cambria Math" panose="02040503050406030204" pitchFamily="18" charset="0"/>
              </a:rPr>
              <a:t>Řešením nerovnic  je pak nalezení  všech intervalů  v číselných 	oborech zadání , pro které  splňují hodnoty proměnné danou 	  	nerovnost</a:t>
            </a:r>
            <a:r>
              <a:rPr lang="cs-CZ" sz="3600" dirty="0">
                <a:solidFill>
                  <a:srgbClr val="0000FF"/>
                </a:solidFill>
                <a:ea typeface="Cambria Math" panose="02040503050406030204" pitchFamily="18" charset="0"/>
              </a:rPr>
              <a:t>. </a:t>
            </a:r>
            <a:r>
              <a:rPr lang="cs-CZ" sz="36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99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E7E4244-D2FF-0DEC-FC4C-82CC4DE601F5}"/>
              </a:ext>
            </a:extLst>
          </p:cNvPr>
          <p:cNvSpPr txBox="1"/>
          <p:nvPr/>
        </p:nvSpPr>
        <p:spPr>
          <a:xfrm>
            <a:off x="762000" y="209550"/>
            <a:ext cx="8353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3600" b="1" dirty="0">
                <a:solidFill>
                  <a:srgbClr val="0000FF"/>
                </a:solidFill>
              </a:rPr>
              <a:t>Řešení na číselné ose</a:t>
            </a:r>
            <a:endParaRPr lang="cs-CZ" sz="36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8823BC9-9AF8-D5B7-7BC6-299C3AE6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5881"/>
            <a:ext cx="9477375" cy="56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9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781051" y="323851"/>
            <a:ext cx="11096624" cy="571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000" b="1" dirty="0">
                <a:solidFill>
                  <a:srgbClr val="C00000"/>
                </a:solidFill>
              </a:rPr>
              <a:t>    Ekvivalentní  úpravy  řešení  nerovnic</a:t>
            </a:r>
            <a:endParaRPr lang="cs-CZ" sz="4000" b="1" i="0" dirty="0">
              <a:solidFill>
                <a:srgbClr val="C00000"/>
              </a:solidFill>
              <a:effectLst/>
            </a:endParaRPr>
          </a:p>
          <a:p>
            <a:pPr fontAlgn="base"/>
            <a:endParaRPr lang="cs-CZ" sz="1200" b="1" i="0" dirty="0">
              <a:solidFill>
                <a:srgbClr val="C00000"/>
              </a:solidFill>
              <a:effectLst/>
            </a:endParaRPr>
          </a:p>
          <a:p>
            <a:pPr algn="l" fontAlgn="base"/>
            <a:endParaRPr lang="cs-CZ" sz="800" b="0" i="0" dirty="0">
              <a:solidFill>
                <a:srgbClr val="0000FF"/>
              </a:solidFill>
              <a:effectLst/>
            </a:endParaRPr>
          </a:p>
          <a:p>
            <a:pPr>
              <a:spcAft>
                <a:spcPts val="1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přičítání a odečítání stejného reálného čísla k oběma stranám , 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přičítání a odečítání proměnné ( nebo výrazu obsahujícího</a:t>
            </a:r>
          </a:p>
          <a:p>
            <a:pPr>
              <a:spcAft>
                <a:spcPts val="12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proměn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 )  k oběma stranám nerovnice , </a:t>
            </a:r>
          </a:p>
          <a:p>
            <a:pPr>
              <a:spcAft>
                <a:spcPts val="12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násobení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dělení obou stran nerovnice k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ladným číslem , 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</a:t>
            </a:r>
            <a:r>
              <a:rPr lang="cs-CZ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násobení </a:t>
            </a:r>
            <a:r>
              <a:rPr lang="cs-CZ" sz="32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dělení obou stran nerovnice stejným zápor</a:t>
            </a:r>
            <a:r>
              <a:rPr lang="cs-CZ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ným    	číslem </a:t>
            </a:r>
            <a:r>
              <a:rPr lang="cs-CZ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změnou znaménka na opačnou nerovnost !!!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16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</a:t>
            </a:r>
            <a:r>
              <a:rPr lang="cs-CZ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záměna </a:t>
            </a:r>
            <a:r>
              <a:rPr lang="cs-CZ" sz="32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 nerovnice</a:t>
            </a:r>
            <a:r>
              <a:rPr lang="cs-CZ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změnou znaménka na opačnou 	nerovnost !!! </a:t>
            </a:r>
            <a:endParaRPr lang="cs-CZ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2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0" y="257175"/>
            <a:ext cx="10066020" cy="809625"/>
          </a:xfrm>
        </p:spPr>
        <p:txBody>
          <a:bodyPr>
            <a:noAutofit/>
          </a:bodyPr>
          <a:lstStyle/>
          <a:p>
            <a:r>
              <a:rPr lang="cs-CZ" sz="48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sz="4800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999" y="1181100"/>
            <a:ext cx="11058525" cy="5295901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cs-CZ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45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2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1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2</a:t>
            </a:r>
          </a:p>
          <a:p>
            <a:pPr marL="45720" indent="0">
              <a:buNone/>
            </a:pPr>
            <a:r>
              <a:rPr lang="cs-CZ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  </a:t>
            </a:r>
            <a:r>
              <a:rPr lang="cs-CZ" sz="1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nerovnic      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01,03,06, 08 -11,14-15 /36-40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1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Lineární nerovnice</a:t>
            </a:r>
            <a:endParaRPr lang="cs-CZ" sz="1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1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www.umimematiku.cz</a:t>
            </a:r>
            <a:r>
              <a:rPr lang="cs-CZ" sz="1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1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cviceni </a:t>
            </a:r>
            <a:r>
              <a:rPr lang="cs-CZ" sz="1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buNone/>
            </a:pPr>
            <a:r>
              <a:rPr lang="cs-CZ" sz="1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https://www.umimematiku.cz/cviceni-nerovnice</a:t>
            </a:r>
            <a:endParaRPr lang="cs-CZ" sz="1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Nerovnice  -  zápis řešení </a:t>
            </a:r>
          </a:p>
          <a:p>
            <a:pPr marL="45720" indent="0">
              <a:buNone/>
            </a:pPr>
            <a:r>
              <a:rPr lang="cs-CZ" sz="1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Nerovnice  -  ekvivalentní úpravy </a:t>
            </a:r>
          </a:p>
          <a:p>
            <a:pPr marL="45720" indent="0">
              <a:buNone/>
            </a:pPr>
            <a:endParaRPr lang="cs-CZ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3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3071</TotalTime>
  <Words>243</Words>
  <Application>Microsoft Office PowerPoint</Application>
  <PresentationFormat>Širokoúhlá obrazovka</PresentationFormat>
  <Paragraphs>40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3" baseType="lpstr">
      <vt:lpstr>Arial</vt:lpstr>
      <vt:lpstr>Arial</vt:lpstr>
      <vt:lpstr>Arial Black</vt:lpstr>
      <vt:lpstr>Calibri</vt:lpstr>
      <vt:lpstr>Cambria Math</vt:lpstr>
      <vt:lpstr>Corbel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84</cp:revision>
  <dcterms:created xsi:type="dcterms:W3CDTF">2023-02-07T15:00:08Z</dcterms:created>
  <dcterms:modified xsi:type="dcterms:W3CDTF">2023-05-29T08:31:19Z</dcterms:modified>
</cp:coreProperties>
</file>