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přesun snímku</a:t>
            </a: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2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207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208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cs-CZ" sz="1400" b="0" strike="noStrike" spc="-1">
                <a:latin typeface="Times New Roman"/>
              </a:defRPr>
            </a:lvl1pPr>
          </a:lstStyle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09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FA401EB-BCF4-47D2-8F41-04ACDB350E12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3700" cy="307975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0640" cy="359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66040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67BC198-9E00-476D-9FDF-ACF79C4A1E20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876DA5-AA09-40F2-8B9D-B4680D6962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2118FA-D0AF-467D-9219-C5EBACEAAA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7CD8507-1B0E-4334-9ADE-87450A46E7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0FC263-568E-4518-BEBB-5407F03A86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1777F9-A496-43CC-BF16-F600E31282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08952E-572F-46C2-B04B-AEBD82325C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BD3D75-3D07-45A8-848F-78182B57BD8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56EB07-FAD1-41F4-977B-765A3AB4CA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CBFBD0-611E-46DA-B1F6-5ADA0D5807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AAAA479-3AFD-4BED-8D87-78CFD7C7F4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419206-48E9-4CD8-AC3D-9439C89506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B86381A-E419-4855-BC87-A964EDFBDB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9059D6-89B3-48DD-9B3F-E9A408A58D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8BC1E2-7161-4383-B6E6-AB81ECEA2AB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009AE3-41D7-4FF5-A578-CCDA7046A1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33A3EF-B2F5-453E-883E-95042BE14D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565D4A-998A-41B0-A8C2-BC31A34582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A96EE2-829C-4B50-8A3D-A241D9571CD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2739C6-1711-4643-9CC0-92EFFBE4B5A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431F2F-7563-458E-9244-6119637DEB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EB678F-530B-4AA1-B7CA-832D2C15F2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603EED-9690-48BC-85FF-7E7AFAC2FE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F8E292E-D34C-4AF9-A031-F51812196C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6E973B-E576-4B85-8B27-93639A6D81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86DEFC-E54B-4C03-932C-178F5D4D18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01823B-933A-481B-8A48-9A7050FF7D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23B3D1-002B-4E97-93D6-DFBD45B285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D05828-8C40-4052-BB75-3E67E7BF16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B095B5-9FCE-4547-8E5B-A8B2840FC3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35730F-3105-4D34-8E3B-82C4807776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6A3D625-6BE1-4057-8D0C-D3D1E4D5E5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A001569-78AD-48B0-B7F0-CE7CE86293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14BC5EE-65D1-4C09-9D6F-50CF33ECDD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DADBA7-6B2B-41E2-B3D0-92DD3B3D91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B97643A-4379-417F-B876-E153A58221E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C71B7E2-FAD7-4AA9-BA9B-0C2A2B6407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DA5F189-1779-4148-8B82-FA9A071876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8AC4D80-03EE-4D54-BEFF-BCA3C7586A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79F08A8-A702-47F6-9F03-1D1922C78E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CCB24EE-F3F4-4596-B881-658B245D7D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B613249-8E89-4FEC-8733-A1630265EE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31C9C09-580C-4526-95CF-40B4046A6D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E7AF62C-B19E-45FA-9F65-72500F80FD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FC10BC-C009-4B79-B521-BD0EDFDE5C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3EFD812-90A3-4F8A-BA15-C5DB71E958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3189C3C-C153-4A8C-8888-C3299FEAED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ECB2C9-BC49-4DA9-8D85-C22B36E176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A4F9DA-47C5-4578-BF1B-E85DC0D605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B32AFA-96B6-4029-8212-4F0A3D84D9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D46B32-22C1-4709-B694-578A88C1EF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DE95FF-BD41-41B2-8864-25E03AC7F1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607A76-5165-4FAC-8122-D403CB89AF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6AC2EE-A4C0-40C0-93B3-E67267F91A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6AA4A6-FFF7-4610-935F-35246EC55C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914046-3F8B-4AFB-B1B5-619E39BEA9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D509C5-C0AD-4E97-AF58-5B930005F9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9504B98-15F7-4E50-BEEC-16CD185DB3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8BFC58F-C850-41AF-9EC6-999588B902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4DB6666-73DC-43F3-9544-332B76E4BE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E253C78-14B7-41D3-B051-02FD0D5348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/>
          <p:nvPr/>
        </p:nvSpPr>
        <p:spPr>
          <a:xfrm>
            <a:off x="6789240" y="6480000"/>
            <a:ext cx="2702880" cy="28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Komunikace a prezentace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B168D8-188F-4BA8-AAF9-579E486107E8}" type="slidenum">
              <a:rPr lang="cs-CZ" sz="1200" b="1" strike="noStrike" spc="-1">
                <a:solidFill>
                  <a:srgbClr val="2388A9"/>
                </a:solidFill>
                <a:latin typeface="Calibri"/>
                <a:ea typeface="DejaVu Sans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59800" cy="59760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6300000" y="6480000"/>
            <a:ext cx="3192120" cy="28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2D6CDA-A303-4C12-A167-92AAD50338A3}" type="slidenum">
              <a:rPr lang="cs-CZ" sz="1200" b="1" strike="noStrike" spc="-1">
                <a:solidFill>
                  <a:srgbClr val="2388A9"/>
                </a:solidFill>
                <a:latin typeface="Calibri"/>
                <a:ea typeface="DejaVu Sans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59800" cy="597600"/>
          </a:xfrm>
          <a:prstGeom prst="rect">
            <a:avLst/>
          </a:prstGeom>
          <a:ln w="0">
            <a:noFill/>
          </a:ln>
        </p:spPr>
      </p:pic>
      <p:sp>
        <p:nvSpPr>
          <p:cNvPr id="82" name="Footer Placeholder 4"/>
          <p:cNvSpPr/>
          <p:nvPr/>
        </p:nvSpPr>
        <p:spPr>
          <a:xfrm>
            <a:off x="6300000" y="6480000"/>
            <a:ext cx="3192120" cy="28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Num" idx="3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9615A1-2CCE-484B-993B-C28CA12DED61}" type="slidenum">
              <a:rPr lang="cs-CZ" sz="1200" b="1" strike="noStrike" spc="-1">
                <a:solidFill>
                  <a:srgbClr val="2388A9"/>
                </a:solidFill>
                <a:latin typeface="Calibri"/>
                <a:ea typeface="DejaVu Sans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59800" cy="597600"/>
          </a:xfrm>
          <a:prstGeom prst="rect">
            <a:avLst/>
          </a:prstGeom>
          <a:ln w="0">
            <a:noFill/>
          </a:ln>
        </p:spPr>
      </p:pic>
      <p:sp>
        <p:nvSpPr>
          <p:cNvPr id="123" name="Footer Placeholder 4"/>
          <p:cNvSpPr/>
          <p:nvPr/>
        </p:nvSpPr>
        <p:spPr>
          <a:xfrm>
            <a:off x="6300000" y="6480000"/>
            <a:ext cx="3192120" cy="28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8B59CD9-0DD4-41FB-8E6A-74539B20A03F}" type="slidenum">
              <a:rPr lang="cs-CZ" sz="1200" b="1" strike="noStrike" spc="-1">
                <a:solidFill>
                  <a:srgbClr val="2388A9"/>
                </a:solidFill>
                <a:latin typeface="Calibri"/>
                <a:ea typeface="DejaVu Sans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59800" cy="597600"/>
          </a:xfrm>
          <a:prstGeom prst="rect">
            <a:avLst/>
          </a:prstGeom>
          <a:ln w="0">
            <a:noFill/>
          </a:ln>
        </p:spPr>
      </p:pic>
      <p:sp>
        <p:nvSpPr>
          <p:cNvPr id="164" name="Footer Placeholder 4"/>
          <p:cNvSpPr/>
          <p:nvPr/>
        </p:nvSpPr>
        <p:spPr>
          <a:xfrm>
            <a:off x="6300000" y="6480000"/>
            <a:ext cx="3192120" cy="28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sldNum" idx="5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C7CEC1-5E4D-4CAC-8C31-D4DCB8DC4E11}" type="slidenum">
              <a:rPr lang="cs-CZ" sz="1200" b="1" strike="noStrike" spc="-1">
                <a:solidFill>
                  <a:srgbClr val="2388A9"/>
                </a:solidFill>
                <a:latin typeface="Calibri"/>
                <a:ea typeface="DejaVu Sans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NvYGcgoGcs" TargetMode="External"/><Relationship Id="rId3" Type="http://schemas.openxmlformats.org/officeDocument/2006/relationships/hyperlink" Target="https://aratideshmukh.files.wordpress.com/2020/07/basics-of-computer-graphics-ppt.pdf" TargetMode="External"/><Relationship Id="rId7" Type="http://schemas.openxmlformats.org/officeDocument/2006/relationships/hyperlink" Target="https://www.youtube.com/watch?v=cvcAjgMUPUA" TargetMode="External"/><Relationship Id="rId2" Type="http://schemas.openxmlformats.org/officeDocument/2006/relationships/hyperlink" Target="https://zs-zelatovska.cz/upload/5648436964vy-32-inovace-110-pocitacova-grafika-uvod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outube.com/watch?v=W2xknX3k6FY" TargetMode="External"/><Relationship Id="rId5" Type="http://schemas.openxmlformats.org/officeDocument/2006/relationships/hyperlink" Target="https://www.youtube.com/watch?v=kiUGidgMKUM" TargetMode="External"/><Relationship Id="rId4" Type="http://schemas.openxmlformats.org/officeDocument/2006/relationships/hyperlink" Target="https://3zskadan.cz/grafika/teori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Obrázek 1"/>
          <p:cNvPicPr/>
          <p:nvPr/>
        </p:nvPicPr>
        <p:blipFill>
          <a:blip r:embed="rId3"/>
          <a:srcRect r="11813" b="-385"/>
          <a:stretch/>
        </p:blipFill>
        <p:spPr>
          <a:xfrm>
            <a:off x="1460520" y="0"/>
            <a:ext cx="9178560" cy="6852240"/>
          </a:xfrm>
          <a:prstGeom prst="rect">
            <a:avLst/>
          </a:prstGeom>
          <a:ln w="0">
            <a:noFill/>
          </a:ln>
        </p:spPr>
      </p:pic>
      <p:sp>
        <p:nvSpPr>
          <p:cNvPr id="211" name="Obdélník 4"/>
          <p:cNvSpPr/>
          <p:nvPr/>
        </p:nvSpPr>
        <p:spPr>
          <a:xfrm>
            <a:off x="651600" y="6315480"/>
            <a:ext cx="31993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FFFFFF"/>
                </a:solidFill>
                <a:latin typeface="Verdana"/>
                <a:ea typeface="Verdana"/>
              </a:rPr>
              <a:t>Jakub Nedvěd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2" name="Obdélník 5"/>
          <p:cNvSpPr/>
          <p:nvPr/>
        </p:nvSpPr>
        <p:spPr>
          <a:xfrm>
            <a:off x="1460520" y="5220000"/>
            <a:ext cx="9174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600" b="1" strike="noStrike" spc="-151">
                <a:solidFill>
                  <a:srgbClr val="FFFFFF"/>
                </a:solidFill>
                <a:latin typeface="Verdana"/>
                <a:ea typeface="Verdana"/>
              </a:rPr>
              <a:t>Informační systémy a technologie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213" name="Obrázek 4"/>
          <p:cNvPicPr/>
          <p:nvPr/>
        </p:nvPicPr>
        <p:blipFill>
          <a:blip r:embed="rId4"/>
          <a:srcRect t="15466" r="84758"/>
          <a:stretch/>
        </p:blipFill>
        <p:spPr>
          <a:xfrm>
            <a:off x="4206960" y="1539720"/>
            <a:ext cx="3389760" cy="3674880"/>
          </a:xfrm>
          <a:prstGeom prst="rect">
            <a:avLst/>
          </a:prstGeom>
          <a:ln w="0">
            <a:noFill/>
          </a:ln>
        </p:spPr>
      </p:pic>
      <p:pic>
        <p:nvPicPr>
          <p:cNvPr id="214" name="Obrázek 5"/>
          <p:cNvPicPr/>
          <p:nvPr/>
        </p:nvPicPr>
        <p:blipFill>
          <a:blip r:embed="rId5"/>
          <a:stretch/>
        </p:blipFill>
        <p:spPr>
          <a:xfrm>
            <a:off x="359280" y="384120"/>
            <a:ext cx="3378600" cy="73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Num" idx="17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3E4D25-0B1D-4101-9441-640F84FDB71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Obdélník 1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53" name="Obdélník 20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VELIKOST OBRÁZKU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Celkový počet obrazových bodů na šířku a výšku obrazu.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Například velikost 600 × 400 pixelů vyjadřuje, že do obrázku se na šířku vejde 600 pixelů a na výšku 400 pixelů.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Zmenšování rastrového obrázku s sebou přináší ztrátu informací - kvality obrázku. Zmenšovat tedy sice můžeme, ale (zpětným) zvětšováním rastrového obrázku dojde ke ztrátě kvality.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Příklad: Stáhněte si obrázek https://3zskadan.cz/grafika/images/DU/teorie/prijmeni_velikost.jpg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Otevřete v Malování a snižte velikost obrázku na 30×44 pixelů. Následně zvyšte velikost na 1200×1760 pixelů. Výsledný obrázek neukládejte, ale prohlédněte si k jakým změnám došlo.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Num" idx="18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D7C933-1675-4E93-BF08-99E072CD04B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Obdélník 2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57" name="Obdélník 22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BARVY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Barvy jsou tvořeny (míchány) ze základních barev. Míchání se zapisuje různými logickými způsoby - barevnými modely.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BAREVNÝ MODEL	POPIS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RGB			míchání tří světel - červená, zelená, modrá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CMYK			míchání skutečných barev (tiskárna) nebo simulace míchání- azurová, 				purpurová, žlutá, černá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HSB			barva vzniká výběrem odstínu, jeho sytosti a jasu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Hexadecimální kód 	černá: #000000, bílá: #FFFFFF (00 - světlo zhasnuté, FF - svítí v plné 				intenzitě)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Num" idx="19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A8D88A-9EE8-452C-AA78-DA1CE8CB2CC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Obdélník 2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61" name="Obdélník 24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BAREVNÉ MODELY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262" name="Obrázek 261"/>
          <p:cNvPicPr/>
          <p:nvPr/>
        </p:nvPicPr>
        <p:blipFill>
          <a:blip r:embed="rId2"/>
          <a:stretch/>
        </p:blipFill>
        <p:spPr>
          <a:xfrm>
            <a:off x="180000" y="2340000"/>
            <a:ext cx="3780000" cy="3737160"/>
          </a:xfrm>
          <a:prstGeom prst="rect">
            <a:avLst/>
          </a:prstGeom>
          <a:ln w="0">
            <a:noFill/>
          </a:ln>
        </p:spPr>
      </p:pic>
      <p:pic>
        <p:nvPicPr>
          <p:cNvPr id="263" name="Obrázek 262"/>
          <p:cNvPicPr/>
          <p:nvPr/>
        </p:nvPicPr>
        <p:blipFill>
          <a:blip r:embed="rId3"/>
          <a:stretch/>
        </p:blipFill>
        <p:spPr>
          <a:xfrm>
            <a:off x="4140000" y="2340000"/>
            <a:ext cx="3734280" cy="3780000"/>
          </a:xfrm>
          <a:prstGeom prst="rect">
            <a:avLst/>
          </a:prstGeom>
          <a:ln w="0">
            <a:noFill/>
          </a:ln>
        </p:spPr>
      </p:pic>
      <p:pic>
        <p:nvPicPr>
          <p:cNvPr id="264" name="Obrázek 263"/>
          <p:cNvPicPr/>
          <p:nvPr/>
        </p:nvPicPr>
        <p:blipFill>
          <a:blip r:embed="rId4"/>
          <a:stretch/>
        </p:blipFill>
        <p:spPr>
          <a:xfrm>
            <a:off x="8100000" y="2329920"/>
            <a:ext cx="3780000" cy="379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20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3DC6334-1DA2-4C7C-AC18-3B8F36D5CAF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Obdélník 2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68" name="Obdélník 26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BAREVNÁ HLOUBKA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Udává, kolik bitů je vyhrazeno pro přenos barevné informace o jednom bodu. Konkrétně, počet bitů popisujících bod z hlediska počtu barev, které může každý bod nabýt.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Lidské oko je schopné rozeznat cca 10 000 000 barev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graphicFrame>
        <p:nvGraphicFramePr>
          <p:cNvPr id="269" name="Tabulka 268"/>
          <p:cNvGraphicFramePr/>
          <p:nvPr/>
        </p:nvGraphicFramePr>
        <p:xfrm>
          <a:off x="699480" y="3510360"/>
          <a:ext cx="10462320" cy="3102120"/>
        </p:xfrm>
        <a:graphic>
          <a:graphicData uri="http://schemas.openxmlformats.org/drawingml/2006/table">
            <a:tbl>
              <a:tblPr/>
              <a:tblGrid>
                <a:gridCol w="206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Počet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Počet možných barev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Název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2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1 bit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2 – černá a bílá (nebo jiné dvě)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monochrom mode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8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256 barev nebo 256 odstínů šedé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pseudo color nebo gray scale mode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16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65 536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high color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24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16 777 216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true color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32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4 294 967 296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true color + alfa kanál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48 bitů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281 474 976 710 656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strike="noStrike" spc="-1">
                          <a:latin typeface="Arial"/>
                        </a:rPr>
                        <a:t>deep color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21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0667D90-8D54-4204-B0A8-BB5C88159C5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Obdélník 2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73" name="Obdélník 28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BAREVNÁ HLOUBKA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Použijte libovolný obrázek z internetu, otevřete v Malování, postupně měňte a ukládejte soubor s následující barevnou hloubkou a ve formátu: a) 8bitový barevný, b) 24bitový barevný, c) 1bitový černobílý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274" name="Obrázek 273"/>
          <p:cNvPicPr/>
          <p:nvPr/>
        </p:nvPicPr>
        <p:blipFill>
          <a:blip r:embed="rId2"/>
          <a:stretch/>
        </p:blipFill>
        <p:spPr>
          <a:xfrm>
            <a:off x="867600" y="2143080"/>
            <a:ext cx="9752400" cy="30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Num" idx="22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B194F28-0DFB-4936-8AE4-D943CE3F855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bdélník 2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78" name="Obdélník 30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GRAFICKÉ FORMÁTY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Grafické formáty dělíme podle způsobu uložení (zakódování) grafických dat, a to do dvou skupin: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RASTROVÉ (BITMAPOVÉ) FORMÁTY - ukládají data popisující obraz jako bitovou mapu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VEKTOROVÉ FORMÁTY - obsahují seznam grafických objektů obrázku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23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564847-8C70-49A0-B0E1-9E8F70AEF75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Obdélník 3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82" name="Obdélník 32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RASTROVÉ (BITMAPOVÉ) FORMÁTY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283" name="Obrázek 282"/>
          <p:cNvPicPr/>
          <p:nvPr/>
        </p:nvPicPr>
        <p:blipFill>
          <a:blip r:embed="rId2"/>
          <a:stretch/>
        </p:blipFill>
        <p:spPr>
          <a:xfrm>
            <a:off x="1260000" y="2160000"/>
            <a:ext cx="9540000" cy="396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Num" idx="24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0F639A0-C8AC-44D1-A6E5-C7D69D239C6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Obdélník 3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87" name="Obdélník 34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VEKTOROVÉ FORMÁTY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288" name="Obrázek 287"/>
          <p:cNvPicPr/>
          <p:nvPr/>
        </p:nvPicPr>
        <p:blipFill>
          <a:blip r:embed="rId2"/>
          <a:stretch/>
        </p:blipFill>
        <p:spPr>
          <a:xfrm>
            <a:off x="740880" y="2520000"/>
            <a:ext cx="10599120" cy="261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25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EF3E61-48E7-4F29-B3C1-62BBAE5124C9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Obdélník 3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92" name="Obdélník 36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GUI (Graphical User Interface)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GUI je zkratka, která v češtině znamená grafické uživatelské rozhraní. Umožňuje uživatelům ovládat software/hardware pomocí interaktivních ovládacích prvků.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GUI představuje informace a akce, které jsou pro uživatele zobrazována pomocí grafických prvků (např. ikon).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Num" idx="26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8CCA59-6B7A-4DB8-AF6E-22621CDFE4E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180000" y="1332000"/>
            <a:ext cx="1187460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teorie počítačové grafiky, základní pojmy, principy a rozdělení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Obdélník 1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96" name="Obdélník 191"/>
          <p:cNvSpPr/>
          <p:nvPr/>
        </p:nvSpPr>
        <p:spPr>
          <a:xfrm>
            <a:off x="720720" y="2160000"/>
            <a:ext cx="10974960" cy="41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Prezentace k prohlédnutí: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https://zs-zelatovska.cz/upload/5648436964vy-32-inovace-110-pocitacova-grafika-uvod.pdf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https://aratideshmukh.files.wordpress.com/2020/07/basics-of-computer-graphics-ppt.pdf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https://3zskadan.cz/grafika/teorie.html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Videa: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5"/>
              </a:rPr>
              <a:t>https://www.youtube.com/watch?v=kiUGidgMKUM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6"/>
              </a:rPr>
              <a:t>https://www.youtube.com/watch?v=W2xknX3k6FY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7"/>
              </a:rPr>
              <a:t>https://www.youtube.com/watch?v=cvcAjgMUPUA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  <a:hlinkClick r:id="rId8"/>
              </a:rPr>
              <a:t>https://www.youtube.com/watch?v=RNvYGcgoGcs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9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83788E-6A3D-4990-A011-C5D8551E9FB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769320" y="1080000"/>
            <a:ext cx="1092996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Témata prvního ročníku – druhá část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bdélník 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18" name="Obdélník 176"/>
          <p:cNvSpPr/>
          <p:nvPr/>
        </p:nvSpPr>
        <p:spPr>
          <a:xfrm>
            <a:off x="180000" y="1574280"/>
            <a:ext cx="3954600" cy="493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Práce s počítačem, operační systém, soubory, adresářová struktura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1400" b="0" strike="noStrike" spc="-1">
              <a:latin typeface="Arial"/>
            </a:endParaRPr>
          </a:p>
        </p:txBody>
      </p:sp>
      <p:sp>
        <p:nvSpPr>
          <p:cNvPr id="219" name="Obdélník 177"/>
          <p:cNvSpPr/>
          <p:nvPr/>
        </p:nvSpPr>
        <p:spPr>
          <a:xfrm>
            <a:off x="8100000" y="1574280"/>
            <a:ext cx="3954600" cy="470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Počítačová grafika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teorie počítačové grafiky, základní pojmy, principy a rozdělení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grafická kompozice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barvy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běžné grafické formáty souborů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konverze mezi jednotlivými grafickými formáty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používání digitálního fotoaparátu, zásady kompozice obrazu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rastrová grafika (základní úpravy fotografií, výběry, kreslící nástroje, vrstvy, koláže, efekty atd.)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Cambria"/>
                <a:ea typeface="Cambria"/>
              </a:rPr>
              <a:t>vektorová grafika (kreslení základních grafických objektů, výběry objektů, seskupení objektů, pořadí objektů, text, rastrové obrázky, beziérovy křivky, export do pdf atd.)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220" name="Obdélník 178"/>
          <p:cNvSpPr/>
          <p:nvPr/>
        </p:nvSpPr>
        <p:spPr>
          <a:xfrm>
            <a:off x="4140000" y="1574280"/>
            <a:ext cx="3954600" cy="470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Tabulkový procesor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Num" idx="10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F4FAABF-91FA-411F-8248-60509A39487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5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Nároky - prezentace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Obdélník 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24" name="Obdélník 182"/>
          <p:cNvSpPr/>
          <p:nvPr/>
        </p:nvSpPr>
        <p:spPr>
          <a:xfrm>
            <a:off x="1260000" y="2340000"/>
            <a:ext cx="9310320" cy="31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Minimálně 1 prezentace za pololetí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Známka má stejnou váhu jako písemná práce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Příprava v libovolné aplikaci na tvorbu prezentací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Osobní prezentování před třídou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Délka 15 minut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Prezentace vede k diskusi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Vybrat si téma z předchozí stránky z prvních dvou oblastí (třetí oblast v druhém pololetí)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Možné vlastní téma po konzultaci s profesorem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11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B89F74-4ADC-4188-818B-97DDB1F0919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Obdélník 1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28" name="Obdélník 186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Počítačová grafika umožňuje rychlou komunikaci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Zvyšuje množství předávané informace.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Podporuje jejich pochopení a schopnost zapamatování díky vizualizaci dat.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Grafika prezentuje informace v podobě, která je pro člověka srozumitelnější - symboly, barvy, ...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Některé grafické symboly jsou navíc známé téměř ve všech kulturách. Takovým symbolem je například šipka (letící šíp) - udává směr.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Podobně jsou lidem jasné ikony nebo piktogramy.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Num" idx="12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B76626-AD63-46D6-91E0-329CA403B64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Obdélník 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32" name="Obdélník 7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Počítačová grafika je hlavním důvodem k masovému rozšíření osobních počítačů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2D POČÍTAČOVÁ GRAFIKA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Pracuje s dvojrozměrnými objekty - geometrickými obrazci, texty, křivkami, čárami, fotografiemi, obrázky. Obecně ji můžeme rozdělit na dvě hlavní části - vektorovou a rastrovou (bitmapovou).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3D POČÍTAČOVÁ GRAFIKA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Pracuje s objekty v trojrozměrném souřadnicovém systému. Z těchto dat bývá renderován 2D obrázek. Využívá se v zábavním průmyslu (filmy, hry), ve vědě a průmyslu (např. vizualizace, simulace), Nejnověji ve stále populárnějším 3D tisku a virtualní realitě.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Num" idx="13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966E53E-8D66-4AF9-AB62-6E592828085C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délník 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36" name="Obdélník 10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RASTROVÁ (BITMAPOVÁ) GRAFIKA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Rastrový obrázek je složen z rastru - pravoúhlé mřížky. Základní prvky obrazu - pixely.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Každý pixel popsán barvou.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KLADY: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realistická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jednoduché pořízení - fotoaparát, skener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možnost ovládat každý pixel obrázku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výborná práce s barvou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ZÁPORY: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ztráta kvality při transformaci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větší objem dat souboru (datová velikost)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Num" idx="14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07B88B-5199-4390-BFF2-D254D4FE255F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Obdélník 1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40" name="Obdélník 12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VEKTOROVÁ GRAFIKA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Vektorový obrázek je složen z objektů - křivek, geometrických tvarů a jejich barevných výplní.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Podstatné vlastnosti objektu – umístění, délka, směr, barva, tloušťka čáry, barva výplně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KLADY: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libovolná transformace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práce s každým objektem zvlášť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menší objem dat souboru (datová velikost)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ZÁPORY: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náročnost tvorby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menší realističnost obrázku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horší možnosti práce s barvou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Num" idx="15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025481-01DC-41E3-8EAF-2B0B0B61731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Obdélník 1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44" name="Obdélník 14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PIXEL (Picture element)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Obrázky se v bitmapové grafice skládají z mnoha drobných obrázkových bodů. Každý bod má přiřazenou barvu.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Jeden obraz může tvořit i několik milionů těchto bodů, které jsou vyskládány v takzvaném rastru (bitmapě).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Jednomu takovému bodu se říká pixel, jinými slovy obrazový bod.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Velikost i tvar pixelů nejsou přesně dané a mohou se obrázek od obrázku lišit.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Num" idx="16"/>
          </p:nvPr>
        </p:nvSpPr>
        <p:spPr>
          <a:xfrm>
            <a:off x="11074320" y="6480000"/>
            <a:ext cx="762840" cy="28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245382-12E3-48D5-8874-EE40EBC534E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49280" cy="32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Počítačová grafika - Úvod </a:t>
            </a:r>
            <a:endParaRPr lang="cs-CZ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Obdélník 1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248" name="Obdélník 18"/>
          <p:cNvSpPr/>
          <p:nvPr/>
        </p:nvSpPr>
        <p:spPr>
          <a:xfrm>
            <a:off x="720720" y="1620000"/>
            <a:ext cx="10974960" cy="46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ROZLIŠENÍ OBRÁZKU (Resolution) a PPI (Pixels Per Inch)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Rozlišení (Resolution) informuje o jemnosti rastru, o množství pixelů.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PPI je zkratka slov Pixels Per Inch, česky obrázkových bodů na palec.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Hodnota délky jednoho palce je 2,54 cm a PPI (DPI) udává, kolik se do této délky vejde pixelů (bodů).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Například do obrázku s rozlišením 50 PPI se do 2,54 cm se vejde 50 pixelů.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Čím vyšší počet bodů, tím detailněji a ostřeji obrázek vypadá.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Nízké hodnoty PPI mají za následek nekvalitní "zubatý" obrázek. Vysoké hodnoty PPI jsou velmi náročné na paměť (objem dat)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249" name="Obrázek 248"/>
          <p:cNvPicPr/>
          <p:nvPr/>
        </p:nvPicPr>
        <p:blipFill>
          <a:blip r:embed="rId2"/>
          <a:stretch/>
        </p:blipFill>
        <p:spPr>
          <a:xfrm>
            <a:off x="5111640" y="4628520"/>
            <a:ext cx="5688360" cy="167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1138</Words>
  <Application>Microsoft Office PowerPoint</Application>
  <PresentationFormat>Širokoúhlá obrazovka</PresentationFormat>
  <Paragraphs>223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33" baseType="lpstr">
      <vt:lpstr>Arial</vt:lpstr>
      <vt:lpstr>Calibri</vt:lpstr>
      <vt:lpstr>Cambria</vt:lpstr>
      <vt:lpstr>DejaVu Sans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Témata prvního ročníku – druhá část</vt:lpstr>
      <vt:lpstr>Nároky - prezentace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Úvod </vt:lpstr>
      <vt:lpstr>Počítačová grafika - teorie počítačové grafiky, základní pojmy, principy a rozdělení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Hasmanová Veronika</dc:creator>
  <dc:description/>
  <cp:lastModifiedBy>Hasmanová Veronika</cp:lastModifiedBy>
  <cp:revision>282</cp:revision>
  <dcterms:created xsi:type="dcterms:W3CDTF">2022-09-24T12:02:55Z</dcterms:created>
  <dcterms:modified xsi:type="dcterms:W3CDTF">2023-03-27T06:04:52Z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i4>1</vt:i4>
  </property>
  <property fmtid="{D5CDD505-2E9C-101B-9397-08002B2CF9AE}" pid="4" name="PresentationFormat">
    <vt:lpwstr>Širokoúhlá obrazovka</vt:lpwstr>
  </property>
  <property fmtid="{D5CDD505-2E9C-101B-9397-08002B2CF9AE}" pid="5" name="Slides">
    <vt:i4>7</vt:i4>
  </property>
</Properties>
</file>