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cs-CZ" sz="4400" spc="-1" strike="noStrike">
                <a:latin typeface="Arial"/>
              </a:rPr>
              <a:t>Klikněte pro přesun snímku</a:t>
            </a:r>
            <a:endParaRPr b="0" lang="cs-CZ" sz="4400" spc="-1" strike="noStrike">
              <a:latin typeface="Arial"/>
            </a:endParaRPr>
          </a:p>
        </p:txBody>
      </p:sp>
      <p:sp>
        <p:nvSpPr>
          <p:cNvPr id="32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cs-CZ" sz="2000" spc="-1" strike="noStrike">
                <a:latin typeface="Arial"/>
              </a:rPr>
              <a:t>Klikněte pro úpravu formátu komentářů</a:t>
            </a:r>
            <a:endParaRPr b="0" lang="cs-CZ" sz="2000" spc="-1" strike="noStrike">
              <a:latin typeface="Arial"/>
            </a:endParaRPr>
          </a:p>
        </p:txBody>
      </p:sp>
      <p:sp>
        <p:nvSpPr>
          <p:cNvPr id="329"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cs-CZ" sz="1400" spc="-1" strike="noStrike">
                <a:latin typeface="Times New Roman"/>
              </a:rPr>
              <a:t>&lt;záhlaví&gt;</a:t>
            </a:r>
            <a:endParaRPr b="0" lang="cs-CZ" sz="1400" spc="-1" strike="noStrike">
              <a:latin typeface="Times New Roman"/>
            </a:endParaRPr>
          </a:p>
        </p:txBody>
      </p:sp>
      <p:sp>
        <p:nvSpPr>
          <p:cNvPr id="330" name="PlaceHolder 4"/>
          <p:cNvSpPr>
            <a:spLocks noGrp="1"/>
          </p:cNvSpPr>
          <p:nvPr>
            <p:ph type="dt" idx="9"/>
          </p:nvPr>
        </p:nvSpPr>
        <p:spPr>
          <a:xfrm>
            <a:off x="4278960" y="0"/>
            <a:ext cx="3280680" cy="534240"/>
          </a:xfrm>
          <a:prstGeom prst="rect">
            <a:avLst/>
          </a:prstGeom>
          <a:noFill/>
          <a:ln w="0">
            <a:noFill/>
          </a:ln>
        </p:spPr>
        <p:txBody>
          <a:bodyPr lIns="0" rIns="0" tIns="0" bIns="0" anchor="t">
            <a:noAutofit/>
          </a:bodyPr>
          <a:lstStyle>
            <a:lvl1pPr algn="r">
              <a:buNone/>
              <a:defRPr b="0" lang="cs-CZ" sz="1400" spc="-1" strike="noStrike">
                <a:latin typeface="Times New Roman"/>
              </a:defRPr>
            </a:lvl1pPr>
          </a:lstStyle>
          <a:p>
            <a:pPr algn="r">
              <a:buNone/>
            </a:pPr>
            <a:r>
              <a:rPr b="0" lang="cs-CZ" sz="1400" spc="-1" strike="noStrike">
                <a:latin typeface="Times New Roman"/>
              </a:rPr>
              <a:t>&lt;datum/čas&gt;</a:t>
            </a:r>
            <a:endParaRPr b="0" lang="cs-CZ" sz="1400" spc="-1" strike="noStrike">
              <a:latin typeface="Times New Roman"/>
            </a:endParaRPr>
          </a:p>
        </p:txBody>
      </p:sp>
      <p:sp>
        <p:nvSpPr>
          <p:cNvPr id="331" name="PlaceHolder 5"/>
          <p:cNvSpPr>
            <a:spLocks noGrp="1"/>
          </p:cNvSpPr>
          <p:nvPr>
            <p:ph type="ftr" idx="10"/>
          </p:nvPr>
        </p:nvSpPr>
        <p:spPr>
          <a:xfrm>
            <a:off x="0" y="10157400"/>
            <a:ext cx="3280680" cy="534240"/>
          </a:xfrm>
          <a:prstGeom prst="rect">
            <a:avLst/>
          </a:prstGeom>
          <a:noFill/>
          <a:ln w="0">
            <a:noFill/>
          </a:ln>
        </p:spPr>
        <p:txBody>
          <a:bodyPr lIns="0" rIns="0" tIns="0" bIns="0" anchor="b">
            <a:noAutofit/>
          </a:bodyPr>
          <a:lstStyle>
            <a:lvl1pPr>
              <a:defRPr b="0" lang="cs-CZ" sz="1400" spc="-1" strike="noStrike">
                <a:latin typeface="Times New Roman"/>
              </a:defRPr>
            </a:lvl1pPr>
          </a:lstStyle>
          <a:p>
            <a:r>
              <a:rPr b="0" lang="cs-CZ" sz="1400" spc="-1" strike="noStrike">
                <a:latin typeface="Times New Roman"/>
              </a:rPr>
              <a:t>&lt;zápatí&gt;</a:t>
            </a:r>
            <a:endParaRPr b="0" lang="cs-CZ" sz="1400" spc="-1" strike="noStrike">
              <a:latin typeface="Times New Roman"/>
            </a:endParaRPr>
          </a:p>
        </p:txBody>
      </p:sp>
      <p:sp>
        <p:nvSpPr>
          <p:cNvPr id="332" name="PlaceHolder 6"/>
          <p:cNvSpPr>
            <a:spLocks noGrp="1"/>
          </p:cNvSpPr>
          <p:nvPr>
            <p:ph type="sldNum" idx="11"/>
          </p:nvPr>
        </p:nvSpPr>
        <p:spPr>
          <a:xfrm>
            <a:off x="4278960" y="10157400"/>
            <a:ext cx="3280680" cy="534240"/>
          </a:xfrm>
          <a:prstGeom prst="rect">
            <a:avLst/>
          </a:prstGeom>
          <a:noFill/>
          <a:ln w="0">
            <a:noFill/>
          </a:ln>
        </p:spPr>
        <p:txBody>
          <a:bodyPr lIns="0" rIns="0" tIns="0" bIns="0" anchor="b">
            <a:noAutofit/>
          </a:bodyPr>
          <a:lstStyle>
            <a:lvl1pPr algn="r">
              <a:buNone/>
              <a:defRPr b="0" lang="cs-CZ" sz="1400" spc="-1" strike="noStrike">
                <a:latin typeface="Times New Roman"/>
              </a:defRPr>
            </a:lvl1pPr>
          </a:lstStyle>
          <a:p>
            <a:pPr algn="r">
              <a:buNone/>
            </a:pPr>
            <a:fld id="{A5508340-EF77-4E37-A93D-3DAE6AD090B8}" type="slidenum">
              <a:rPr b="0" lang="cs-CZ" sz="1400" spc="-1" strike="noStrike">
                <a:latin typeface="Times New Roman"/>
              </a:rPr>
              <a:t>&lt;číslo&gt;</a:t>
            </a:fld>
            <a:endParaRPr b="0" lang="cs-CZ"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sldImg"/>
          </p:nvPr>
        </p:nvSpPr>
        <p:spPr>
          <a:xfrm>
            <a:off x="685800" y="1143000"/>
            <a:ext cx="5478840" cy="3078720"/>
          </a:xfrm>
          <a:prstGeom prst="rect">
            <a:avLst/>
          </a:prstGeom>
          <a:ln w="0">
            <a:noFill/>
          </a:ln>
        </p:spPr>
      </p:sp>
      <p:sp>
        <p:nvSpPr>
          <p:cNvPr id="601" name="PlaceHolder 2"/>
          <p:cNvSpPr>
            <a:spLocks noGrp="1"/>
          </p:cNvSpPr>
          <p:nvPr>
            <p:ph type="body"/>
          </p:nvPr>
        </p:nvSpPr>
        <p:spPr>
          <a:xfrm>
            <a:off x="685800" y="4400640"/>
            <a:ext cx="5478840" cy="3592800"/>
          </a:xfrm>
          <a:prstGeom prst="rect">
            <a:avLst/>
          </a:prstGeom>
          <a:noFill/>
          <a:ln w="0">
            <a:noFill/>
          </a:ln>
        </p:spPr>
        <p:txBody>
          <a:bodyPr lIns="0" rIns="0" tIns="0" bIns="0" anchor="t">
            <a:noAutofit/>
          </a:bodyPr>
          <a:p>
            <a:endParaRPr b="0" lang="cs-CZ" sz="2000" spc="-1" strike="noStrike">
              <a:latin typeface="Arial"/>
            </a:endParaRPr>
          </a:p>
        </p:txBody>
      </p:sp>
      <p:sp>
        <p:nvSpPr>
          <p:cNvPr id="602" name="PlaceHolder 3"/>
          <p:cNvSpPr>
            <a:spLocks noGrp="1"/>
          </p:cNvSpPr>
          <p:nvPr>
            <p:ph type="sldNum" idx="69"/>
          </p:nvPr>
        </p:nvSpPr>
        <p:spPr>
          <a:xfrm>
            <a:off x="3884760" y="8685360"/>
            <a:ext cx="2964240" cy="451080"/>
          </a:xfrm>
          <a:prstGeom prst="rect">
            <a:avLst/>
          </a:prstGeom>
          <a:noFill/>
          <a:ln w="0">
            <a:noFill/>
          </a:ln>
        </p:spPr>
        <p:txBody>
          <a:bodyPr lIns="0" rIns="0" tIns="0" bIns="0" anchor="b">
            <a:noAutofit/>
          </a:bodyPr>
          <a:lstStyle>
            <a:lvl1pPr algn="r">
              <a:lnSpc>
                <a:spcPct val="100000"/>
              </a:lnSpc>
              <a:buNone/>
              <a:defRPr b="0" lang="cs-CZ" sz="1200" spc="-1" strike="noStrike">
                <a:solidFill>
                  <a:srgbClr val="000000"/>
                </a:solidFill>
                <a:latin typeface="+mn-lt"/>
                <a:ea typeface="+mn-ea"/>
              </a:defRPr>
            </a:lvl1pPr>
          </a:lstStyle>
          <a:p>
            <a:pPr algn="r">
              <a:lnSpc>
                <a:spcPct val="100000"/>
              </a:lnSpc>
              <a:buNone/>
            </a:pPr>
            <a:fld id="{1851236C-E404-4CC0-8E46-83D529C4BC2F}" type="slidenum">
              <a:rPr b="0" lang="cs-CZ" sz="1200" spc="-1" strike="noStrike">
                <a:solidFill>
                  <a:srgbClr val="000000"/>
                </a:solidFill>
                <a:latin typeface="+mn-lt"/>
                <a:ea typeface="+mn-ea"/>
              </a:rPr>
              <a:t>&lt;číslo&gt;</a:t>
            </a:fld>
            <a:endParaRPr b="0" lang="cs-CZ"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94FC1039-CB28-4E0F-8AC6-212D48C1F5F7}"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1"/>
          </p:nvPr>
        </p:nvSpPr>
        <p:spPr/>
        <p:txBody>
          <a:bodyPr/>
          <a:p>
            <a:fld id="{7066AEDD-A1B4-4F5D-B482-D6C7A6DDDE3A}"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1"/>
          </p:nvPr>
        </p:nvSpPr>
        <p:spPr/>
        <p:txBody>
          <a:bodyPr/>
          <a:p>
            <a:fld id="{81C7CAC0-3D8F-4D27-ADD9-D5F04CE61EF0}"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1"/>
          </p:nvPr>
        </p:nvSpPr>
        <p:spPr/>
        <p:txBody>
          <a:bodyPr/>
          <a:p>
            <a:fld id="{BFF4956A-2FA7-4E35-BCDE-2429EAC15404}"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DAC0963F-86A7-4618-9472-D1969E073FB8}"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4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2"/>
          </p:nvPr>
        </p:nvSpPr>
        <p:spPr/>
        <p:txBody>
          <a:bodyPr/>
          <a:p>
            <a:fld id="{F15A282C-8A71-4284-88B1-9EC57BED9707}"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4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2"/>
          </p:nvPr>
        </p:nvSpPr>
        <p:spPr/>
        <p:txBody>
          <a:bodyPr/>
          <a:p>
            <a:fld id="{9C6CD390-697D-4746-AC7E-88E9CCFCFC98}"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5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2"/>
          </p:nvPr>
        </p:nvSpPr>
        <p:spPr/>
        <p:txBody>
          <a:bodyPr/>
          <a:p>
            <a:fld id="{E45E719E-E18F-4303-AAFF-41C45B5574AB}"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2"/>
          </p:nvPr>
        </p:nvSpPr>
        <p:spPr/>
        <p:txBody>
          <a:bodyPr/>
          <a:p>
            <a:fld id="{8373BB96-8B4F-4617-B760-ED5D1B0212D0}"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2"/>
          </p:nvPr>
        </p:nvSpPr>
        <p:spPr/>
        <p:txBody>
          <a:bodyPr/>
          <a:p>
            <a:fld id="{A6FE1D4B-88A5-481E-9E34-0FA8F7491502}"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5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2"/>
          </p:nvPr>
        </p:nvSpPr>
        <p:spPr/>
        <p:txBody>
          <a:bodyPr/>
          <a:p>
            <a:fld id="{0C6A64F8-F7EB-4C94-967C-15009F8D2034}"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1"/>
          </p:nvPr>
        </p:nvSpPr>
        <p:spPr/>
        <p:txBody>
          <a:bodyPr/>
          <a:p>
            <a:fld id="{57A90457-1409-44B4-8752-14929A6321C8}"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2"/>
          </p:nvPr>
        </p:nvSpPr>
        <p:spPr/>
        <p:txBody>
          <a:bodyPr/>
          <a:p>
            <a:fld id="{D0872813-78C2-422A-9B86-ED958E4DB3F1}"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2"/>
          </p:nvPr>
        </p:nvSpPr>
        <p:spPr/>
        <p:txBody>
          <a:bodyPr/>
          <a:p>
            <a:fld id="{9BB864F3-D29E-4200-B674-749041174439}"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6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2"/>
          </p:nvPr>
        </p:nvSpPr>
        <p:spPr/>
        <p:txBody>
          <a:bodyPr/>
          <a:p>
            <a:fld id="{F4EAE217-8F8B-4547-B512-051981E371A9}"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2"/>
          </p:nvPr>
        </p:nvSpPr>
        <p:spPr/>
        <p:txBody>
          <a:bodyPr/>
          <a:p>
            <a:fld id="{513E6675-48FD-43A4-9B41-D2E586FD3CBF}"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7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8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2"/>
          </p:nvPr>
        </p:nvSpPr>
        <p:spPr/>
        <p:txBody>
          <a:bodyPr/>
          <a:p>
            <a:fld id="{07383621-B77C-41C2-A43B-ED39641201D7}"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6A1C221D-1528-464F-A8C2-079575401132}"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8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3"/>
          </p:nvPr>
        </p:nvSpPr>
        <p:spPr/>
        <p:txBody>
          <a:bodyPr/>
          <a:p>
            <a:fld id="{4E66FD85-02DC-46FC-BF1F-60B04EFCDE75}"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8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3"/>
          </p:nvPr>
        </p:nvSpPr>
        <p:spPr/>
        <p:txBody>
          <a:bodyPr/>
          <a:p>
            <a:fld id="{94E0433D-86C3-40B5-AFAD-F60222277FD3}"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9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9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3"/>
          </p:nvPr>
        </p:nvSpPr>
        <p:spPr/>
        <p:txBody>
          <a:bodyPr/>
          <a:p>
            <a:fld id="{C247B9B5-AA58-439A-BAAE-183947883E8E}"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3"/>
          </p:nvPr>
        </p:nvSpPr>
        <p:spPr/>
        <p:txBody>
          <a:bodyPr/>
          <a:p>
            <a:fld id="{53CE8DC8-16DC-4359-B232-F386BBACFB72}"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1"/>
          </p:nvPr>
        </p:nvSpPr>
        <p:spPr/>
        <p:txBody>
          <a:bodyPr/>
          <a:p>
            <a:fld id="{AA623CFE-BCA7-4CA9-8303-EE696205D6DC}"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3"/>
          </p:nvPr>
        </p:nvSpPr>
        <p:spPr/>
        <p:txBody>
          <a:bodyPr/>
          <a:p>
            <a:fld id="{DD36909D-1391-474C-944E-47B16E45573E}"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9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3"/>
          </p:nvPr>
        </p:nvSpPr>
        <p:spPr/>
        <p:txBody>
          <a:bodyPr/>
          <a:p>
            <a:fld id="{9759D794-312B-447F-967F-DB41F6B3DCAF}"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0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0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0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3"/>
          </p:nvPr>
        </p:nvSpPr>
        <p:spPr/>
        <p:txBody>
          <a:bodyPr/>
          <a:p>
            <a:fld id="{337C37B7-4F40-48BF-BCEE-2F6A6B25E11A}"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0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3"/>
          </p:nvPr>
        </p:nvSpPr>
        <p:spPr/>
        <p:txBody>
          <a:bodyPr/>
          <a:p>
            <a:fld id="{FB7338B4-9BC0-4B09-AD9C-55170D4D2AFB}"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0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0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3"/>
          </p:nvPr>
        </p:nvSpPr>
        <p:spPr/>
        <p:txBody>
          <a:bodyPr/>
          <a:p>
            <a:fld id="{1F1C9DE2-88F4-473A-93C4-9A23ABEC62C2}"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1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3"/>
          </p:nvPr>
        </p:nvSpPr>
        <p:spPr/>
        <p:txBody>
          <a:bodyPr/>
          <a:p>
            <a:fld id="{666641A4-1096-4DEC-AD5D-03C5FE0D210B}"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1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1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1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1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2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2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3"/>
          </p:nvPr>
        </p:nvSpPr>
        <p:spPr/>
        <p:txBody>
          <a:bodyPr/>
          <a:p>
            <a:fld id="{B3676EFD-92CE-4E8E-90F9-B9C3AA00EE3C}"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0C7959C2-9504-4883-B3C1-F4209391B87B}"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2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4"/>
          </p:nvPr>
        </p:nvSpPr>
        <p:spPr/>
        <p:txBody>
          <a:bodyPr/>
          <a:p>
            <a:fld id="{BE9153B8-760E-4472-BCD8-59F2C1AF60DB}"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3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4"/>
          </p:nvPr>
        </p:nvSpPr>
        <p:spPr/>
        <p:txBody>
          <a:bodyPr/>
          <a:p>
            <a:fld id="{3E76EB8B-7B58-4195-857C-C492B4F58834}"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1"/>
          </p:nvPr>
        </p:nvSpPr>
        <p:spPr/>
        <p:txBody>
          <a:bodyPr/>
          <a:p>
            <a:fld id="{4DA68BC3-900C-48A4-940C-934F8F2C10B4}"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3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3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4"/>
          </p:nvPr>
        </p:nvSpPr>
        <p:spPr/>
        <p:txBody>
          <a:bodyPr/>
          <a:p>
            <a:fld id="{AA69ED58-30DD-4DBB-9240-7E1AD93571D2}"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4"/>
          </p:nvPr>
        </p:nvSpPr>
        <p:spPr/>
        <p:txBody>
          <a:bodyPr/>
          <a:p>
            <a:fld id="{0C6DC724-DCE8-46CD-8EF5-F35679F75B56}"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4"/>
          </p:nvPr>
        </p:nvSpPr>
        <p:spPr/>
        <p:txBody>
          <a:bodyPr/>
          <a:p>
            <a:fld id="{4B429E3A-AB70-43CE-B93C-8B976D2EB903}"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4"/>
          </p:nvPr>
        </p:nvSpPr>
        <p:spPr/>
        <p:txBody>
          <a:bodyPr/>
          <a:p>
            <a:fld id="{E0D3F1FC-B020-4F76-B715-E845429DF109}"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4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4"/>
          </p:nvPr>
        </p:nvSpPr>
        <p:spPr/>
        <p:txBody>
          <a:bodyPr/>
          <a:p>
            <a:fld id="{EEB6F57D-94D3-4F45-9323-7367B12B529C}"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4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4"/>
          </p:nvPr>
        </p:nvSpPr>
        <p:spPr/>
        <p:txBody>
          <a:bodyPr/>
          <a:p>
            <a:fld id="{38FFEA27-6FD9-4596-81EF-B27D19B96AE0}"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4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5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4"/>
          </p:nvPr>
        </p:nvSpPr>
        <p:spPr/>
        <p:txBody>
          <a:bodyPr/>
          <a:p>
            <a:fld id="{F8913EE2-85FD-4B84-A696-BAB442215E19}"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5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4"/>
          </p:nvPr>
        </p:nvSpPr>
        <p:spPr/>
        <p:txBody>
          <a:bodyPr/>
          <a:p>
            <a:fld id="{DD1A815D-2084-483C-BA9E-B90317B2A1EF}"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5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5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5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6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6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6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4"/>
          </p:nvPr>
        </p:nvSpPr>
        <p:spPr/>
        <p:txBody>
          <a:bodyPr/>
          <a:p>
            <a:fld id="{C02D96BE-39BE-464C-B55F-D0DDE22FFDE3}"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4A26B0BB-6DD9-47A4-B34B-783BD91C8185}"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1"/>
          </p:nvPr>
        </p:nvSpPr>
        <p:spPr/>
        <p:txBody>
          <a:bodyPr/>
          <a:p>
            <a:fld id="{DE28FDC8-C1D3-4A31-A92D-2342FDC69C1F}"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6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5"/>
          </p:nvPr>
        </p:nvSpPr>
        <p:spPr/>
        <p:txBody>
          <a:bodyPr/>
          <a:p>
            <a:fld id="{CE0A6558-AFD4-4267-BEF7-11008004CD3B}"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7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5"/>
          </p:nvPr>
        </p:nvSpPr>
        <p:spPr/>
        <p:txBody>
          <a:bodyPr/>
          <a:p>
            <a:fld id="{622CB946-86EE-4707-BDD7-C535AEE391C4}"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7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7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5"/>
          </p:nvPr>
        </p:nvSpPr>
        <p:spPr/>
        <p:txBody>
          <a:bodyPr/>
          <a:p>
            <a:fld id="{E43A26AC-93A5-41B3-8E43-61DE99D9838F}"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5"/>
          </p:nvPr>
        </p:nvSpPr>
        <p:spPr/>
        <p:txBody>
          <a:bodyPr/>
          <a:p>
            <a:fld id="{C1B1AE14-2CD6-4755-A865-62FA5CD2AE68}"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5"/>
          </p:nvPr>
        </p:nvSpPr>
        <p:spPr/>
        <p:txBody>
          <a:bodyPr/>
          <a:p>
            <a:fld id="{D4762C8E-8324-45D1-BA1B-BC35B7E09AF1}"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7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8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5"/>
          </p:nvPr>
        </p:nvSpPr>
        <p:spPr/>
        <p:txBody>
          <a:bodyPr/>
          <a:p>
            <a:fld id="{A77D6FDC-3D8C-43E6-8C5B-9DF488049709}"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8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8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8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5"/>
          </p:nvPr>
        </p:nvSpPr>
        <p:spPr/>
        <p:txBody>
          <a:bodyPr/>
          <a:p>
            <a:fld id="{4B630320-F111-407F-B155-0AF80146F0C3}"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8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5"/>
          </p:nvPr>
        </p:nvSpPr>
        <p:spPr/>
        <p:txBody>
          <a:bodyPr/>
          <a:p>
            <a:fld id="{069E5DD5-B448-44C0-805A-37408ACA9CF8}"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9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9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5"/>
          </p:nvPr>
        </p:nvSpPr>
        <p:spPr/>
        <p:txBody>
          <a:bodyPr/>
          <a:p>
            <a:fld id="{F680B897-3D17-468E-8ACE-7AD1C9937292}"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9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9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9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9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5"/>
          </p:nvPr>
        </p:nvSpPr>
        <p:spPr/>
        <p:txBody>
          <a:bodyPr/>
          <a:p>
            <a:fld id="{4F8BEE28-BAC3-424D-BAB2-2E61A61BE09D}"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1"/>
          </p:nvPr>
        </p:nvSpPr>
        <p:spPr/>
        <p:txBody>
          <a:bodyPr/>
          <a:p>
            <a:fld id="{DDBFE127-1B62-48EB-8029-0200E4B51F85}"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9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9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0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0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0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0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5"/>
          </p:nvPr>
        </p:nvSpPr>
        <p:spPr/>
        <p:txBody>
          <a:bodyPr/>
          <a:p>
            <a:fld id="{DE2478D7-B8C4-476A-9B97-F0875F5FF4EC}"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7C3A851D-4EAB-4B73-A409-53D91E8539B7}"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6"/>
          </p:nvPr>
        </p:nvSpPr>
        <p:spPr/>
        <p:txBody>
          <a:bodyPr/>
          <a:p>
            <a:fld id="{D84148B9-6DAB-4F89-815A-930EC2A059CE}"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6"/>
          </p:nvPr>
        </p:nvSpPr>
        <p:spPr/>
        <p:txBody>
          <a:bodyPr/>
          <a:p>
            <a:fld id="{042F98F6-B11A-4AAD-829C-ECC99FAB39CA}"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2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6"/>
          </p:nvPr>
        </p:nvSpPr>
        <p:spPr/>
        <p:txBody>
          <a:bodyPr/>
          <a:p>
            <a:fld id="{8CC36500-04AB-4CD7-9B9C-D39B28348F76}"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6"/>
          </p:nvPr>
        </p:nvSpPr>
        <p:spPr/>
        <p:txBody>
          <a:bodyPr/>
          <a:p>
            <a:fld id="{0A8F34DC-1FFC-4952-ABEA-51E3D8B91836}"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6"/>
          </p:nvPr>
        </p:nvSpPr>
        <p:spPr/>
        <p:txBody>
          <a:bodyPr/>
          <a:p>
            <a:fld id="{F8BBABF4-305D-4CD7-92C4-07D905F5861D}"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2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6"/>
          </p:nvPr>
        </p:nvSpPr>
        <p:spPr/>
        <p:txBody>
          <a:bodyPr/>
          <a:p>
            <a:fld id="{BBEBEF1F-73BE-4C01-9FDD-4F4627D38CBE}"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2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6"/>
          </p:nvPr>
        </p:nvSpPr>
        <p:spPr/>
        <p:txBody>
          <a:bodyPr/>
          <a:p>
            <a:fld id="{CB082EAA-35F5-4E30-BB82-636032849867}"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6"/>
          </p:nvPr>
        </p:nvSpPr>
        <p:spPr/>
        <p:txBody>
          <a:bodyPr/>
          <a:p>
            <a:fld id="{C8DAB2F2-6829-413F-A3E4-829EFD7F852E}"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1"/>
          </p:nvPr>
        </p:nvSpPr>
        <p:spPr/>
        <p:txBody>
          <a:bodyPr/>
          <a:p>
            <a:fld id="{218C26E7-38D3-4A3F-8D75-15E2C9411634}"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6"/>
          </p:nvPr>
        </p:nvSpPr>
        <p:spPr/>
        <p:txBody>
          <a:bodyPr/>
          <a:p>
            <a:fld id="{148BCA73-C0F1-4B8F-8281-E3FF7C4906A3}"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6"/>
          </p:nvPr>
        </p:nvSpPr>
        <p:spPr/>
        <p:txBody>
          <a:bodyPr/>
          <a:p>
            <a:fld id="{F1876E4C-31DB-4683-95C5-68D077A8A8D3}"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6"/>
          </p:nvPr>
        </p:nvSpPr>
        <p:spPr/>
        <p:txBody>
          <a:bodyPr/>
          <a:p>
            <a:fld id="{BF85F737-7BC0-4F70-8D63-4503F3FF80DD}"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0A73F400-5864-4ED7-B395-F74699F276DB}" type="slidenum">
              <a:t>&lt;#&gt;</a:t>
            </a:fld>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5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7"/>
          </p:nvPr>
        </p:nvSpPr>
        <p:spPr/>
        <p:txBody>
          <a:bodyPr/>
          <a:p>
            <a:fld id="{E62FA98C-1EBB-48BF-A1F8-FDFF6393506C}" type="slidenum">
              <a:t>&lt;#&gt;</a:t>
            </a:fld>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7"/>
          </p:nvPr>
        </p:nvSpPr>
        <p:spPr/>
        <p:txBody>
          <a:bodyPr/>
          <a:p>
            <a:fld id="{2A124271-6BAC-45E0-8AF3-3E52FBF4BC60}" type="slidenum">
              <a:t>&lt;#&gt;</a:t>
            </a:fld>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2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7"/>
          </p:nvPr>
        </p:nvSpPr>
        <p:spPr/>
        <p:txBody>
          <a:bodyPr/>
          <a:p>
            <a:fld id="{AE0E032D-F93A-463D-98C4-462DB7530B24}" type="slidenum">
              <a:t>&lt;#&gt;</a:t>
            </a:fld>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7"/>
          </p:nvPr>
        </p:nvSpPr>
        <p:spPr/>
        <p:txBody>
          <a:bodyPr/>
          <a:p>
            <a:fld id="{9A122012-90A9-488B-9707-4B0DAFA8470E}" type="slidenum">
              <a:t>&lt;#&gt;</a:t>
            </a:fld>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7"/>
          </p:nvPr>
        </p:nvSpPr>
        <p:spPr/>
        <p:txBody>
          <a:bodyPr/>
          <a:p>
            <a:fld id="{33F412F6-C457-452C-AEDE-848210B31CCE}" type="slidenum">
              <a:t>&lt;#&gt;</a:t>
            </a:fld>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2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7"/>
          </p:nvPr>
        </p:nvSpPr>
        <p:spPr/>
        <p:txBody>
          <a:bodyPr/>
          <a:p>
            <a:fld id="{4D5FC697-D833-4258-B277-B0BA92F6A906}"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1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1"/>
          </p:nvPr>
        </p:nvSpPr>
        <p:spPr/>
        <p:txBody>
          <a:bodyPr/>
          <a:p>
            <a:fld id="{8A0671CF-7E2A-4083-A25D-504B63FC5B36}" type="slidenum">
              <a:t>&lt;#&gt;</a:t>
            </a:fld>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6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2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6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7"/>
          </p:nvPr>
        </p:nvSpPr>
        <p:spPr/>
        <p:txBody>
          <a:bodyPr/>
          <a:p>
            <a:fld id="{FDA8BFDD-2EE7-464B-A98B-50C118B2443E}" type="slidenum">
              <a:t>&lt;#&gt;</a:t>
            </a:fld>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7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7"/>
          </p:nvPr>
        </p:nvSpPr>
        <p:spPr/>
        <p:txBody>
          <a:bodyPr/>
          <a:p>
            <a:fld id="{AF8AD136-5F49-462A-B09F-0B15C84A5FFE}" type="slidenum">
              <a:t>&lt;#&gt;</a:t>
            </a:fld>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7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7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7"/>
          </p:nvPr>
        </p:nvSpPr>
        <p:spPr/>
        <p:txBody>
          <a:bodyPr/>
          <a:p>
            <a:fld id="{D0A4E969-40E2-4D47-96F1-EE00AAA2A023}" type="slidenum">
              <a:t>&lt;#&gt;</a:t>
            </a:fld>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7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7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7"/>
          </p:nvPr>
        </p:nvSpPr>
        <p:spPr/>
        <p:txBody>
          <a:bodyPr/>
          <a:p>
            <a:fld id="{F8D5B952-BABF-4C54-A08D-D59E31AE7E6E}" type="slidenum">
              <a:t>&lt;#&gt;</a:t>
            </a:fld>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8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8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8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8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8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8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7"/>
          </p:nvPr>
        </p:nvSpPr>
        <p:spPr/>
        <p:txBody>
          <a:bodyPr/>
          <a:p>
            <a:fld id="{6183925D-638C-4606-9863-540D34E20814}" type="slidenum">
              <a:t>&lt;#&gt;</a:t>
            </a:fld>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p>
            <a:fld id="{9C825E52-1091-40D5-A0A5-B3089BC94621}" type="slidenum">
              <a:t>&lt;#&gt;</a:t>
            </a:fld>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9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4" name="PlaceHolder 3"/>
          <p:cNvSpPr>
            <a:spLocks noGrp="1"/>
          </p:cNvSpPr>
          <p:nvPr>
            <p:ph type="sldNum" idx="8"/>
          </p:nvPr>
        </p:nvSpPr>
        <p:spPr/>
        <p:txBody>
          <a:bodyPr/>
          <a:p>
            <a:fld id="{AE848A0B-81A8-4DF9-8761-65D693E031FB}" type="slidenum">
              <a:t>&lt;#&gt;</a:t>
            </a:fld>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9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3200" spc="-1" strike="noStrike">
              <a:latin typeface="Arial"/>
            </a:endParaRPr>
          </a:p>
        </p:txBody>
      </p:sp>
      <p:sp>
        <p:nvSpPr>
          <p:cNvPr id="4" name="PlaceHolder 3"/>
          <p:cNvSpPr>
            <a:spLocks noGrp="1"/>
          </p:cNvSpPr>
          <p:nvPr>
            <p:ph type="sldNum" idx="8"/>
          </p:nvPr>
        </p:nvSpPr>
        <p:spPr/>
        <p:txBody>
          <a:bodyPr/>
          <a:p>
            <a:fld id="{D2D5C5E2-4CE4-4D3D-B63D-D4BBE9AE0845}" type="slidenum">
              <a:t>&lt;#&gt;</a:t>
            </a:fld>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9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29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8"/>
          </p:nvPr>
        </p:nvSpPr>
        <p:spPr/>
        <p:txBody>
          <a:bodyPr/>
          <a:p>
            <a:fld id="{3E53843D-938F-45FD-A73E-D2D779B78B4B}" type="slidenum">
              <a:t>&lt;#&gt;</a:t>
            </a:fld>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 name="PlaceHolder 2"/>
          <p:cNvSpPr>
            <a:spLocks noGrp="1"/>
          </p:cNvSpPr>
          <p:nvPr>
            <p:ph type="sldNum" idx="8"/>
          </p:nvPr>
        </p:nvSpPr>
        <p:spPr/>
        <p:txBody>
          <a:bodyPr/>
          <a:p>
            <a:fld id="{F446C211-8009-4B4E-9BF0-EBAB8A5305DF}"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2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1"/>
          </p:nvPr>
        </p:nvSpPr>
        <p:spPr/>
        <p:txBody>
          <a:bodyPr/>
          <a:p>
            <a:fld id="{26CE6259-F215-47E3-996A-257E131278D1}" type="slidenum">
              <a:t>&lt;#&gt;</a:t>
            </a:fld>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
        <p:nvSpPr>
          <p:cNvPr id="3" name="PlaceHolder 2"/>
          <p:cNvSpPr>
            <a:spLocks noGrp="1"/>
          </p:cNvSpPr>
          <p:nvPr>
            <p:ph type="sldNum" idx="8"/>
          </p:nvPr>
        </p:nvSpPr>
        <p:spPr/>
        <p:txBody>
          <a:bodyPr/>
          <a:p>
            <a:fld id="{CA6F8227-0CE1-4E34-8ACC-82A43181A577}" type="slidenum">
              <a:t>&lt;#&gt;</a:t>
            </a:fld>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0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0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30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8"/>
          </p:nvPr>
        </p:nvSpPr>
        <p:spPr/>
        <p:txBody>
          <a:bodyPr/>
          <a:p>
            <a:fld id="{311C3F08-5587-4FD9-8038-0FF9BF2621C9}" type="slidenum">
              <a:t>&lt;#&gt;</a:t>
            </a:fld>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0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3200" spc="-1" strike="noStrike">
              <a:latin typeface="Arial"/>
            </a:endParaRPr>
          </a:p>
        </p:txBody>
      </p:sp>
      <p:sp>
        <p:nvSpPr>
          <p:cNvPr id="3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0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8"/>
          </p:nvPr>
        </p:nvSpPr>
        <p:spPr/>
        <p:txBody>
          <a:bodyPr/>
          <a:p>
            <a:fld id="{5B164C38-1852-4C5F-B123-69B0328C8F62}" type="slidenum">
              <a:t>&lt;#&gt;</a:t>
            </a:fld>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1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1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6" name="PlaceHolder 5"/>
          <p:cNvSpPr>
            <a:spLocks noGrp="1"/>
          </p:cNvSpPr>
          <p:nvPr>
            <p:ph type="sldNum" idx="8"/>
          </p:nvPr>
        </p:nvSpPr>
        <p:spPr/>
        <p:txBody>
          <a:bodyPr/>
          <a:p>
            <a:fld id="{BEC8CF93-1009-4830-AE0E-9BB4173FCA4A}" type="slidenum">
              <a:t>&lt;#&gt;</a:t>
            </a:fld>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1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1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5" name="PlaceHolder 4"/>
          <p:cNvSpPr>
            <a:spLocks noGrp="1"/>
          </p:cNvSpPr>
          <p:nvPr>
            <p:ph type="sldNum" idx="8"/>
          </p:nvPr>
        </p:nvSpPr>
        <p:spPr/>
        <p:txBody>
          <a:bodyPr/>
          <a:p>
            <a:fld id="{0271313C-0244-4C57-9366-0D2F85C619B9}" type="slidenum">
              <a:t>&lt;#&gt;</a:t>
            </a:fld>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1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3200" spc="-1" strike="noStrike">
              <a:latin typeface="Arial"/>
            </a:endParaRPr>
          </a:p>
        </p:txBody>
      </p:sp>
      <p:sp>
        <p:nvSpPr>
          <p:cNvPr id="7" name="PlaceHolder 6"/>
          <p:cNvSpPr>
            <a:spLocks noGrp="1"/>
          </p:cNvSpPr>
          <p:nvPr>
            <p:ph type="sldNum" idx="8"/>
          </p:nvPr>
        </p:nvSpPr>
        <p:spPr/>
        <p:txBody>
          <a:bodyPr/>
          <a:p>
            <a:fld id="{7C25FFA1-ADDD-4898-9125-3806D479768A}" type="slidenum">
              <a:t>&lt;#&gt;</a:t>
            </a:fld>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cs-CZ" sz="4400" spc="-1" strike="noStrike">
              <a:latin typeface="Arial"/>
            </a:endParaRPr>
          </a:p>
        </p:txBody>
      </p:sp>
      <p:sp>
        <p:nvSpPr>
          <p:cNvPr id="32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2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2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2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2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32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3200" spc="-1" strike="noStrike">
              <a:latin typeface="Arial"/>
            </a:endParaRPr>
          </a:p>
        </p:txBody>
      </p:sp>
      <p:sp>
        <p:nvSpPr>
          <p:cNvPr id="9" name="PlaceHolder 8"/>
          <p:cNvSpPr>
            <a:spLocks noGrp="1"/>
          </p:cNvSpPr>
          <p:nvPr>
            <p:ph type="sldNum" idx="8"/>
          </p:nvPr>
        </p:nvSpPr>
        <p:spPr/>
        <p:txBody>
          <a:bodyPr/>
          <a:p>
            <a:fld id="{A81CD7CD-6E53-4CA0-843B-F7FDE2C9D5A7}"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7.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Footer Placeholder 4"/>
          <p:cNvSpPr/>
          <p:nvPr/>
        </p:nvSpPr>
        <p:spPr>
          <a:xfrm>
            <a:off x="6789240" y="6480000"/>
            <a:ext cx="2701080" cy="2804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r>
              <a:rPr b="0" lang="pl-PL" sz="1200" spc="-1" strike="noStrike">
                <a:solidFill>
                  <a:srgbClr val="2388a9"/>
                </a:solidFill>
                <a:latin typeface="Calibri"/>
                <a:ea typeface="DejaVu Sans"/>
              </a:rPr>
              <a:t>Komunikace a prezentace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1" name="PlaceHolder 1"/>
          <p:cNvSpPr>
            <a:spLocks noGrp="1"/>
          </p:cNvSpPr>
          <p:nvPr>
            <p:ph type="sldNum" idx="1"/>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15708EF1-5478-47F4-A653-AB5F72735956}"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3"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Obrázek 6" descr=""/>
          <p:cNvPicPr/>
          <p:nvPr/>
        </p:nvPicPr>
        <p:blipFill>
          <a:blip r:embed="rId2"/>
          <a:stretch/>
        </p:blipFill>
        <p:spPr>
          <a:xfrm>
            <a:off x="358200" y="232560"/>
            <a:ext cx="1458000" cy="595800"/>
          </a:xfrm>
          <a:prstGeom prst="rect">
            <a:avLst/>
          </a:prstGeom>
          <a:ln w="0">
            <a:noFill/>
          </a:ln>
        </p:spPr>
      </p:pic>
      <p:sp>
        <p:nvSpPr>
          <p:cNvPr id="41" name="Footer Placeholder 4"/>
          <p:cNvSpPr/>
          <p:nvPr/>
        </p:nvSpPr>
        <p:spPr>
          <a:xfrm>
            <a:off x="6300000" y="6480000"/>
            <a:ext cx="3190320" cy="2804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42" name="PlaceHolder 1"/>
          <p:cNvSpPr>
            <a:spLocks noGrp="1"/>
          </p:cNvSpPr>
          <p:nvPr>
            <p:ph type="sldNum" idx="2"/>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3D11FC5C-8881-43F8-BBB3-8B90C001C7C1}"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43"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44"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1" name="Obrázek 6" descr=""/>
          <p:cNvPicPr/>
          <p:nvPr/>
        </p:nvPicPr>
        <p:blipFill>
          <a:blip r:embed="rId2"/>
          <a:stretch/>
        </p:blipFill>
        <p:spPr>
          <a:xfrm>
            <a:off x="358200" y="232560"/>
            <a:ext cx="1458000" cy="595800"/>
          </a:xfrm>
          <a:prstGeom prst="rect">
            <a:avLst/>
          </a:prstGeom>
          <a:ln w="0">
            <a:noFill/>
          </a:ln>
        </p:spPr>
      </p:pic>
      <p:sp>
        <p:nvSpPr>
          <p:cNvPr id="82" name="Footer Placeholder 4"/>
          <p:cNvSpPr/>
          <p:nvPr/>
        </p:nvSpPr>
        <p:spPr>
          <a:xfrm>
            <a:off x="6300000" y="6480000"/>
            <a:ext cx="3190320" cy="2804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83" name="PlaceHolder 1"/>
          <p:cNvSpPr>
            <a:spLocks noGrp="1"/>
          </p:cNvSpPr>
          <p:nvPr>
            <p:ph type="sldNum" idx="3"/>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6D626120-CA7A-4796-8C9B-02FA40DA46C4}"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84"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85"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2" name="Obrázek 6" descr=""/>
          <p:cNvPicPr/>
          <p:nvPr/>
        </p:nvPicPr>
        <p:blipFill>
          <a:blip r:embed="rId2"/>
          <a:stretch/>
        </p:blipFill>
        <p:spPr>
          <a:xfrm>
            <a:off x="358200" y="232560"/>
            <a:ext cx="1458000" cy="595800"/>
          </a:xfrm>
          <a:prstGeom prst="rect">
            <a:avLst/>
          </a:prstGeom>
          <a:ln w="0">
            <a:noFill/>
          </a:ln>
        </p:spPr>
      </p:pic>
      <p:sp>
        <p:nvSpPr>
          <p:cNvPr id="123" name="Footer Placeholder 4"/>
          <p:cNvSpPr/>
          <p:nvPr/>
        </p:nvSpPr>
        <p:spPr>
          <a:xfrm>
            <a:off x="6300000" y="6480000"/>
            <a:ext cx="3190320" cy="2804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124" name="PlaceHolder 1"/>
          <p:cNvSpPr>
            <a:spLocks noGrp="1"/>
          </p:cNvSpPr>
          <p:nvPr>
            <p:ph type="sldNum" idx="4"/>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DE784595-C336-477D-9A55-66E3C27769AA}"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125"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126"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3" name="Obrázek 6" descr=""/>
          <p:cNvPicPr/>
          <p:nvPr/>
        </p:nvPicPr>
        <p:blipFill>
          <a:blip r:embed="rId2"/>
          <a:stretch/>
        </p:blipFill>
        <p:spPr>
          <a:xfrm>
            <a:off x="358200" y="232560"/>
            <a:ext cx="1458000" cy="595800"/>
          </a:xfrm>
          <a:prstGeom prst="rect">
            <a:avLst/>
          </a:prstGeom>
          <a:ln w="0">
            <a:noFill/>
          </a:ln>
        </p:spPr>
      </p:pic>
      <p:sp>
        <p:nvSpPr>
          <p:cNvPr id="164" name="Footer Placeholder 4"/>
          <p:cNvSpPr/>
          <p:nvPr/>
        </p:nvSpPr>
        <p:spPr>
          <a:xfrm>
            <a:off x="6300000" y="6480000"/>
            <a:ext cx="3190320" cy="2804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165" name="PlaceHolder 1"/>
          <p:cNvSpPr>
            <a:spLocks noGrp="1"/>
          </p:cNvSpPr>
          <p:nvPr>
            <p:ph type="sldNum" idx="5"/>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34F00657-C9F5-4891-9377-0FBB167B5BD9}"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166"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167"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4" name="Obrázek 6" descr=""/>
          <p:cNvPicPr/>
          <p:nvPr/>
        </p:nvPicPr>
        <p:blipFill>
          <a:blip r:embed="rId2"/>
          <a:stretch/>
        </p:blipFill>
        <p:spPr>
          <a:xfrm>
            <a:off x="358200" y="232560"/>
            <a:ext cx="1458000" cy="595800"/>
          </a:xfrm>
          <a:prstGeom prst="rect">
            <a:avLst/>
          </a:prstGeom>
          <a:ln w="0">
            <a:noFill/>
          </a:ln>
        </p:spPr>
      </p:pic>
      <p:sp>
        <p:nvSpPr>
          <p:cNvPr id="205" name="Footer Placeholder 4"/>
          <p:cNvSpPr/>
          <p:nvPr/>
        </p:nvSpPr>
        <p:spPr>
          <a:xfrm>
            <a:off x="6300000" y="6480000"/>
            <a:ext cx="3190320" cy="2804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206" name="PlaceHolder 1"/>
          <p:cNvSpPr>
            <a:spLocks noGrp="1"/>
          </p:cNvSpPr>
          <p:nvPr>
            <p:ph type="sldNum" idx="6"/>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472F2A32-A20B-46A0-B613-E78411D36E83}"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207"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208"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5" name="Obrázek 6" descr=""/>
          <p:cNvPicPr/>
          <p:nvPr/>
        </p:nvPicPr>
        <p:blipFill>
          <a:blip r:embed="rId2"/>
          <a:stretch/>
        </p:blipFill>
        <p:spPr>
          <a:xfrm>
            <a:off x="358200" y="232560"/>
            <a:ext cx="1458000" cy="595800"/>
          </a:xfrm>
          <a:prstGeom prst="rect">
            <a:avLst/>
          </a:prstGeom>
          <a:ln w="0">
            <a:noFill/>
          </a:ln>
        </p:spPr>
      </p:pic>
      <p:sp>
        <p:nvSpPr>
          <p:cNvPr id="246" name="Footer Placeholder 4"/>
          <p:cNvSpPr/>
          <p:nvPr/>
        </p:nvSpPr>
        <p:spPr>
          <a:xfrm>
            <a:off x="6300000" y="6480000"/>
            <a:ext cx="3190320" cy="2804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247" name="PlaceHolder 1"/>
          <p:cNvSpPr>
            <a:spLocks noGrp="1"/>
          </p:cNvSpPr>
          <p:nvPr>
            <p:ph type="sldNum" idx="7"/>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15BE0CEB-1280-4420-B0E7-2C2B65B87A52}"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248"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249"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6" name="Obrázek 6" descr=""/>
          <p:cNvPicPr/>
          <p:nvPr/>
        </p:nvPicPr>
        <p:blipFill>
          <a:blip r:embed="rId2"/>
          <a:stretch/>
        </p:blipFill>
        <p:spPr>
          <a:xfrm>
            <a:off x="358200" y="232560"/>
            <a:ext cx="1458000" cy="595800"/>
          </a:xfrm>
          <a:prstGeom prst="rect">
            <a:avLst/>
          </a:prstGeom>
          <a:ln w="0">
            <a:noFill/>
          </a:ln>
        </p:spPr>
      </p:pic>
      <p:sp>
        <p:nvSpPr>
          <p:cNvPr id="287" name="Footer Placeholder 4"/>
          <p:cNvSpPr/>
          <p:nvPr/>
        </p:nvSpPr>
        <p:spPr>
          <a:xfrm>
            <a:off x="6300000" y="6480000"/>
            <a:ext cx="3190320" cy="2804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latin typeface="Arial"/>
            </a:endParaRPr>
          </a:p>
        </p:txBody>
      </p:sp>
      <p:sp>
        <p:nvSpPr>
          <p:cNvPr id="288" name="PlaceHolder 1"/>
          <p:cNvSpPr>
            <a:spLocks noGrp="1"/>
          </p:cNvSpPr>
          <p:nvPr>
            <p:ph type="sldNum" idx="8"/>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1200" spc="-1" strike="noStrike">
                <a:solidFill>
                  <a:srgbClr val="2388a9"/>
                </a:solidFill>
                <a:latin typeface="Calibri"/>
                <a:ea typeface="DejaVu Sans"/>
              </a:defRPr>
            </a:lvl1pPr>
          </a:lstStyle>
          <a:p>
            <a:pPr algn="r">
              <a:lnSpc>
                <a:spcPct val="100000"/>
              </a:lnSpc>
              <a:buNone/>
            </a:pPr>
            <a:fld id="{8576245F-8680-4EB2-B750-3122D7BC2098}" type="slidenum">
              <a:rPr b="1" lang="cs-CZ" sz="1200" spc="-1" strike="noStrike">
                <a:solidFill>
                  <a:srgbClr val="2388a9"/>
                </a:solidFill>
                <a:latin typeface="Calibri"/>
                <a:ea typeface="DejaVu Sans"/>
              </a:rPr>
              <a:t>&lt;číslo&gt;</a:t>
            </a:fld>
            <a:endParaRPr b="0" lang="cs-CZ" sz="1200" spc="-1" strike="noStrike">
              <a:latin typeface="Times New Roman"/>
            </a:endParaRPr>
          </a:p>
        </p:txBody>
      </p:sp>
      <p:sp>
        <p:nvSpPr>
          <p:cNvPr id="289"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cs-CZ" sz="4400" spc="-1" strike="noStrike">
                <a:latin typeface="Arial"/>
              </a:rPr>
              <a:t>Klikněte pro úpravu formátu textu nadpisu</a:t>
            </a:r>
            <a:endParaRPr b="0" lang="cs-CZ" sz="4400" spc="-1" strike="noStrike">
              <a:latin typeface="Arial"/>
            </a:endParaRPr>
          </a:p>
        </p:txBody>
      </p:sp>
      <p:sp>
        <p:nvSpPr>
          <p:cNvPr id="290"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hyperlink" Target="https://zs-zelatovska.cz/upload/5648436964vy-32-inovace-110-pocitacova-grafika-uvod.pdf" TargetMode="External"/><Relationship Id="rId2" Type="http://schemas.openxmlformats.org/officeDocument/2006/relationships/hyperlink" Target="https://aratideshmukh.files.wordpress.com/2020/07/basics-of-computer-graphics-ppt.pdf" TargetMode="External"/><Relationship Id="rId3" Type="http://schemas.openxmlformats.org/officeDocument/2006/relationships/hyperlink" Target="https://3zskadan.cz/grafika/teorie.html" TargetMode="External"/><Relationship Id="rId4" Type="http://schemas.openxmlformats.org/officeDocument/2006/relationships/hyperlink" Target="https://www.youtube.com/watch?v=kiUGidgMKUM" TargetMode="External"/><Relationship Id="rId5" Type="http://schemas.openxmlformats.org/officeDocument/2006/relationships/hyperlink" Target="https://www.youtube.com/watch?v=W2xknX3k6FY" TargetMode="External"/><Relationship Id="rId6" Type="http://schemas.openxmlformats.org/officeDocument/2006/relationships/hyperlink" Target="https://www.youtube.com/watch?v=cvcAjgMUPUA" TargetMode="External"/><Relationship Id="rId7" Type="http://schemas.openxmlformats.org/officeDocument/2006/relationships/hyperlink" Target="https://www.youtube.com/watch?v=RNvYGcgoGcs" TargetMode="External"/><Relationship Id="rId8"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hyperlink" Target="https://slideplayer.cz/slide/3293685/" TargetMode="External"/><Relationship Id="rId2" Type="http://schemas.openxmlformats.org/officeDocument/2006/relationships/hyperlink" Target="https://pixlr.com/cz/x/#home" TargetMode="External"/><Relationship Id="rId3" Type="http://schemas.openxmlformats.org/officeDocument/2006/relationships/hyperlink" Target="https://www.thegraphicdesignschool.com/dex/" TargetMode="External"/><Relationship Id="rId4" Type="http://schemas.openxmlformats.org/officeDocument/2006/relationships/hyperlink" Target="https://graphicmama.com/blog/design-composition-things-know/" TargetMode="External"/><Relationship Id="rId5" Type="http://schemas.openxmlformats.org/officeDocument/2006/relationships/hyperlink" Target="https://www.youtube.com/watch?v=eEWRbpDu6CU" TargetMode="External"/><Relationship Id="rId6" Type="http://schemas.openxmlformats.org/officeDocument/2006/relationships/hyperlink" Target="https://www.youtube.com/watch?v=a5KYlHNKQB8" TargetMode="External"/><Relationship Id="rId7"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61.xml"/>
</Relationships>
</file>

<file path=ppt/slides/_rels/slide2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49.xml"/>
</Relationships>
</file>

<file path=ppt/slides/_rels/slide31.xml.rels><?xml version="1.0" encoding="UTF-8"?>
<Relationships xmlns="http://schemas.openxmlformats.org/package/2006/relationships"><Relationship Id="rId1" Type="http://schemas.openxmlformats.org/officeDocument/2006/relationships/hyperlink" Target="https://pixlr.com/cz/x/#home" TargetMode="External"/><Relationship Id="rId2" Type="http://schemas.openxmlformats.org/officeDocument/2006/relationships/slideLayout" Target="../slideLayouts/slideLayout49.xml"/>
</Relationships>
</file>

<file path=ppt/slides/_rels/slide32.xml.rels><?xml version="1.0" encoding="UTF-8"?>
<Relationships xmlns="http://schemas.openxmlformats.org/package/2006/relationships"><Relationship Id="rId1" Type="http://schemas.openxmlformats.org/officeDocument/2006/relationships/hyperlink" Target="https://pixlr.com/cz/x/#home" TargetMode="External"/><Relationship Id="rId2" Type="http://schemas.openxmlformats.org/officeDocument/2006/relationships/hyperlink" Target="https://www.thegraphicdesignschool.com/dex/" TargetMode="External"/><Relationship Id="rId3" Type="http://schemas.openxmlformats.org/officeDocument/2006/relationships/hyperlink" Target="https://www.gimp.org/downloads/" TargetMode="External"/><Relationship Id="rId4" Type="http://schemas.openxmlformats.org/officeDocument/2006/relationships/slideLayout" Target="../slideLayouts/slideLayout49.xml"/>
</Relationships>
</file>

<file path=ppt/slides/_rels/slide33.xml.rels><?xml version="1.0" encoding="UTF-8"?>
<Relationships xmlns="http://schemas.openxmlformats.org/package/2006/relationships"><Relationship Id="rId1" Type="http://schemas.openxmlformats.org/officeDocument/2006/relationships/hyperlink" Target="https://docplayer.cz/11120938-Barvy-a-barevne-modely-pocitacova-grafika.html" TargetMode="External"/><Relationship Id="rId2" Type="http://schemas.openxmlformats.org/officeDocument/2006/relationships/hyperlink" Target="https://slideplayer.cz/slide/15205835/" TargetMode="External"/><Relationship Id="rId3" Type="http://schemas.openxmlformats.org/officeDocument/2006/relationships/hyperlink" Target="https://www.itnetwork.cz/grafika/uvod/uvod-do-pocitacove-grafiky-optika-modely" TargetMode="External"/><Relationship Id="rId4"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85.xml"/>
</Relationships>
</file>

<file path=ppt/slides/_rels/slide3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85.xml"/>
</Relationships>
</file>

<file path=ppt/slides/_rels/slide3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85.xml"/>
</Relationships>
</file>

<file path=ppt/slides/_rels/slide3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85.xml"/>
</Relationships>
</file>

<file path=ppt/slides/_rels/slide3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85.xml"/>
</Relationships>
</file>

<file path=ppt/slides/_rels/slide3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8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hyperlink" Target="https://www.youtube.com/watch?v=_2LLXnUdUIc" TargetMode="External"/><Relationship Id="rId2" Type="http://schemas.openxmlformats.org/officeDocument/2006/relationships/hyperlink" Target="https://color.method.ac/" TargetMode="External"/><Relationship Id="rId3" Type="http://schemas.openxmlformats.org/officeDocument/2006/relationships/slideLayout" Target="../slideLayouts/slideLayout85.xml"/>
</Relationships>
</file>

<file path=ppt/slides/_rels/slide41.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85.xml"/>
</Relationships>
</file>

<file path=ppt/slides/_rels/slide4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85.xml"/>
</Relationships>
</file>

<file path=ppt/slides/_rels/slide43.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85.xml"/>
</Relationships>
</file>

<file path=ppt/slides/_rels/slide44.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8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93000"/>
          </a:srgbClr>
        </a:solidFill>
      </p:bgPr>
    </p:bg>
    <p:spTree>
      <p:nvGrpSpPr>
        <p:cNvPr id="1" name=""/>
        <p:cNvGrpSpPr/>
        <p:nvPr/>
      </p:nvGrpSpPr>
      <p:grpSpPr>
        <a:xfrm>
          <a:off x="0" y="0"/>
          <a:ext cx="0" cy="0"/>
          <a:chOff x="0" y="0"/>
          <a:chExt cx="0" cy="0"/>
        </a:xfrm>
      </p:grpSpPr>
      <p:pic>
        <p:nvPicPr>
          <p:cNvPr id="333" name="Obrázek 1" descr=""/>
          <p:cNvPicPr/>
          <p:nvPr/>
        </p:nvPicPr>
        <p:blipFill>
          <a:blip r:embed="rId1"/>
          <a:srcRect l="0" t="0" r="11813" b="-385"/>
          <a:stretch/>
        </p:blipFill>
        <p:spPr>
          <a:xfrm>
            <a:off x="1460520" y="0"/>
            <a:ext cx="9176760" cy="6850440"/>
          </a:xfrm>
          <a:prstGeom prst="rect">
            <a:avLst/>
          </a:prstGeom>
          <a:ln w="0">
            <a:noFill/>
          </a:ln>
        </p:spPr>
      </p:pic>
      <p:sp>
        <p:nvSpPr>
          <p:cNvPr id="334" name="Obdélník 4"/>
          <p:cNvSpPr/>
          <p:nvPr/>
        </p:nvSpPr>
        <p:spPr>
          <a:xfrm>
            <a:off x="651600" y="6315480"/>
            <a:ext cx="319752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s-CZ" sz="1200" spc="-1" strike="noStrike">
                <a:solidFill>
                  <a:srgbClr val="ffffff"/>
                </a:solidFill>
                <a:latin typeface="Verdana"/>
                <a:ea typeface="Verdana"/>
              </a:rPr>
              <a:t>Jakub Nedvěd</a:t>
            </a:r>
            <a:endParaRPr b="0" lang="cs-CZ" sz="1200" spc="-1" strike="noStrike">
              <a:latin typeface="Arial"/>
            </a:endParaRPr>
          </a:p>
        </p:txBody>
      </p:sp>
      <p:sp>
        <p:nvSpPr>
          <p:cNvPr id="335" name="Obdélník 5"/>
          <p:cNvSpPr/>
          <p:nvPr/>
        </p:nvSpPr>
        <p:spPr>
          <a:xfrm>
            <a:off x="1460520" y="5220000"/>
            <a:ext cx="91728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cs-CZ" sz="3600" spc="-151" strike="noStrike">
                <a:solidFill>
                  <a:srgbClr val="ffffff"/>
                </a:solidFill>
                <a:latin typeface="Verdana"/>
                <a:ea typeface="Verdana"/>
              </a:rPr>
              <a:t>Informační systémy a technologie</a:t>
            </a:r>
            <a:endParaRPr b="0" lang="cs-CZ" sz="3600" spc="-1" strike="noStrike">
              <a:latin typeface="Arial"/>
            </a:endParaRPr>
          </a:p>
        </p:txBody>
      </p:sp>
      <p:pic>
        <p:nvPicPr>
          <p:cNvPr id="336" name="Obrázek 4" descr=""/>
          <p:cNvPicPr/>
          <p:nvPr/>
        </p:nvPicPr>
        <p:blipFill>
          <a:blip r:embed="rId2"/>
          <a:srcRect l="0" t="15466" r="84758" b="0"/>
          <a:stretch/>
        </p:blipFill>
        <p:spPr>
          <a:xfrm>
            <a:off x="4206960" y="1539720"/>
            <a:ext cx="3387960" cy="3673080"/>
          </a:xfrm>
          <a:prstGeom prst="rect">
            <a:avLst/>
          </a:prstGeom>
          <a:ln w="0">
            <a:noFill/>
          </a:ln>
        </p:spPr>
      </p:pic>
      <p:pic>
        <p:nvPicPr>
          <p:cNvPr id="337" name="Obrázek 5" descr=""/>
          <p:cNvPicPr/>
          <p:nvPr/>
        </p:nvPicPr>
        <p:blipFill>
          <a:blip r:embed="rId3"/>
          <a:stretch/>
        </p:blipFill>
        <p:spPr>
          <a:xfrm>
            <a:off x="359280" y="384120"/>
            <a:ext cx="3376800" cy="735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Num" idx="20"/>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5553BB1A-0615-4374-BCD9-E98A498F0BA8}"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74"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75" name="Obdélník 1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76" name="Obdélník 2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VELIKOST OBRÁZKU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Celkový počet obrazových bodů na šířku a výšku obrazu.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Například velikost 600 × 400 pixelů vyjadřuje, že do obrázku se na šířku vejde 600 pixelů a na výšku 400 pixelů.</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Zmenšování rastrového obrázku s sebou přináší ztrátu informací - kvality obrázku. Zmenšovat tedy sice můžeme, ale (zpětným) zvětšováním rastrového obrázku dojde ke ztrátě kvality.</a:t>
            </a:r>
            <a:endParaRPr b="0" lang="cs-CZ" sz="1800" spc="-1" strike="noStrike">
              <a:latin typeface="Arial"/>
            </a:endParaRPr>
          </a:p>
          <a:p>
            <a:pPr>
              <a:lnSpc>
                <a:spcPct val="150000"/>
              </a:lnSpc>
              <a:buNone/>
            </a:pP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Příklad: Stáhněte si obrázek https://3zskadan.cz/grafika/images/DU/teorie/prijmeni_velikost.jpg</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Otevřete v Malování a snižte velikost obrázku na 30×44 pixelů. Následně zvyšte velikost na 1200×1760 pixelů. Výsledný obrázek neukládejte, ale prohlédněte si k jakým změnám došlo.</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sldNum" idx="21"/>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704BF8B2-CF30-4650-9AE0-9E2DEC1E626D}"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78"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79" name="Obdélník 2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80" name="Obdélník 2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BARVY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Barvy jsou tvořeny (míchány) ze základních barev. Míchání se zapisuje různými logickými způsoby - barevnými modely.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BAREVNÝ MODEL</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POPIS</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RGB</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míchání tří světel - červená, zelená, modrá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CMYK</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míchání skutečných barev (tiskárna) nebo simulace míchání- azurová,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purpurová, žlutá, černá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HSB</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barva vzniká výběrem odstínu, jeho sytosti a jasu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Hexadecimální kód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černá: #000000, bílá: #FFFFFF (00 - světlo zhasnuté, FF - svítí v plné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intenzitě)</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Num" idx="22"/>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D026663B-FAD4-4E39-AAEB-354483578098}"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82"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83" name="Obdélník 2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84" name="Obdélník 2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BAREVNÉ MODELY</a:t>
            </a:r>
            <a:endParaRPr b="0" lang="cs-CZ" sz="1800" spc="-1" strike="noStrike">
              <a:latin typeface="Arial"/>
            </a:endParaRPr>
          </a:p>
          <a:p>
            <a:pPr>
              <a:lnSpc>
                <a:spcPct val="150000"/>
              </a:lnSpc>
              <a:buNone/>
            </a:pPr>
            <a:endParaRPr b="0" lang="cs-CZ" sz="1800" spc="-1" strike="noStrike">
              <a:latin typeface="Arial"/>
            </a:endParaRPr>
          </a:p>
        </p:txBody>
      </p:sp>
      <p:pic>
        <p:nvPicPr>
          <p:cNvPr id="385" name="" descr=""/>
          <p:cNvPicPr/>
          <p:nvPr/>
        </p:nvPicPr>
        <p:blipFill>
          <a:blip r:embed="rId1"/>
          <a:stretch/>
        </p:blipFill>
        <p:spPr>
          <a:xfrm>
            <a:off x="180000" y="2340000"/>
            <a:ext cx="3778200" cy="3735360"/>
          </a:xfrm>
          <a:prstGeom prst="rect">
            <a:avLst/>
          </a:prstGeom>
          <a:ln w="0">
            <a:noFill/>
          </a:ln>
        </p:spPr>
      </p:pic>
      <p:pic>
        <p:nvPicPr>
          <p:cNvPr id="386" name="" descr=""/>
          <p:cNvPicPr/>
          <p:nvPr/>
        </p:nvPicPr>
        <p:blipFill>
          <a:blip r:embed="rId2"/>
          <a:stretch/>
        </p:blipFill>
        <p:spPr>
          <a:xfrm>
            <a:off x="4140000" y="2340000"/>
            <a:ext cx="3732480" cy="3778200"/>
          </a:xfrm>
          <a:prstGeom prst="rect">
            <a:avLst/>
          </a:prstGeom>
          <a:ln w="0">
            <a:noFill/>
          </a:ln>
        </p:spPr>
      </p:pic>
      <p:pic>
        <p:nvPicPr>
          <p:cNvPr id="387" name="" descr=""/>
          <p:cNvPicPr/>
          <p:nvPr/>
        </p:nvPicPr>
        <p:blipFill>
          <a:blip r:embed="rId3"/>
          <a:stretch/>
        </p:blipFill>
        <p:spPr>
          <a:xfrm>
            <a:off x="8100000" y="2329920"/>
            <a:ext cx="3778200" cy="37882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sldNum" idx="23"/>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43B64AEB-720A-4EDA-BBA8-CA99197D9FBE}"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8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90" name="Obdélník 2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91" name="Obdélník 26"/>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BAREVNÁ HLOUBKA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Udává, kolik bitů je vyhrazeno pro přenos barevné informace o jednom bodu. Konkrétně, počet bitů popisujících bod z hlediska počtu barev, které může každý bod nabýt.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Lidské oko je schopné rozeznat cca 10 000 000 barev</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graphicFrame>
        <p:nvGraphicFramePr>
          <p:cNvPr id="392" name=""/>
          <p:cNvGraphicFramePr/>
          <p:nvPr/>
        </p:nvGraphicFramePr>
        <p:xfrm>
          <a:off x="699480" y="3510360"/>
          <a:ext cx="10462320" cy="2323800"/>
        </p:xfrm>
        <a:graphic>
          <a:graphicData uri="http://schemas.openxmlformats.org/drawingml/2006/table">
            <a:tbl>
              <a:tblPr/>
              <a:tblGrid>
                <a:gridCol w="2061360"/>
                <a:gridCol w="3952440"/>
                <a:gridCol w="4448880"/>
              </a:tblGrid>
              <a:tr h="349920">
                <a:tc>
                  <a:txBody>
                    <a:bodyPr lIns="90000" rIns="90000" anchor="t">
                      <a:noAutofit/>
                    </a:bodyPr>
                    <a:p>
                      <a:pPr>
                        <a:lnSpc>
                          <a:spcPct val="100000"/>
                        </a:lnSpc>
                        <a:buNone/>
                      </a:pPr>
                      <a:r>
                        <a:rPr b="0" lang="cs-CZ" sz="1800" spc="-1" strike="noStrike">
                          <a:latin typeface="Arial"/>
                        </a:rPr>
                        <a:t>Počet bitů</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nSpc>
                          <a:spcPct val="100000"/>
                        </a:lnSpc>
                        <a:buNone/>
                      </a:pPr>
                      <a:r>
                        <a:rPr b="0" lang="cs-CZ" sz="1800" spc="-1" strike="noStrike">
                          <a:latin typeface="Arial"/>
                        </a:rPr>
                        <a:t>Počet možných barev</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nSpc>
                          <a:spcPct val="100000"/>
                        </a:lnSpc>
                        <a:buNone/>
                      </a:pPr>
                      <a:r>
                        <a:rPr b="0" lang="cs-CZ" sz="1800" spc="-1" strike="noStrike">
                          <a:latin typeface="Arial"/>
                        </a:rPr>
                        <a:t>Název</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51720">
                <a:tc>
                  <a:txBody>
                    <a:bodyPr lIns="90000" rIns="90000" anchor="t">
                      <a:noAutofit/>
                    </a:bodyPr>
                    <a:p>
                      <a:pPr>
                        <a:lnSpc>
                          <a:spcPct val="100000"/>
                        </a:lnSpc>
                        <a:buNone/>
                      </a:pPr>
                      <a:r>
                        <a:rPr b="0" lang="cs-CZ" sz="1800" spc="-1" strike="noStrike">
                          <a:latin typeface="Arial"/>
                        </a:rPr>
                        <a:t>1 bit</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cs-CZ" sz="1800" spc="-1" strike="noStrike">
                          <a:latin typeface="Arial"/>
                        </a:rPr>
                        <a:t>2 – černá a bílá (nebo jiné dvě)</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cs-CZ" sz="1800" spc="-1" strike="noStrike">
                          <a:latin typeface="Arial"/>
                        </a:rPr>
                        <a:t>monochrom mode</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7760">
                <a:tc>
                  <a:txBody>
                    <a:bodyPr lIns="90000" rIns="90000" anchor="t">
                      <a:noAutofit/>
                    </a:bodyPr>
                    <a:p>
                      <a:pPr>
                        <a:lnSpc>
                          <a:spcPct val="100000"/>
                        </a:lnSpc>
                        <a:buNone/>
                      </a:pPr>
                      <a:r>
                        <a:rPr b="0" lang="cs-CZ" sz="1800" spc="-1" strike="noStrike">
                          <a:latin typeface="Arial"/>
                        </a:rPr>
                        <a:t>8 bitů</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cs-CZ" sz="1800" spc="-1" strike="noStrike">
                          <a:latin typeface="Arial"/>
                        </a:rPr>
                        <a:t>256 barev nebo 256 odstínů šedé</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cs-CZ" sz="1800" spc="-1" strike="noStrike">
                          <a:latin typeface="Arial"/>
                        </a:rPr>
                        <a:t>pseudo color nebo gray scale mode</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8920">
                <a:tc>
                  <a:txBody>
                    <a:bodyPr lIns="90000" rIns="90000" anchor="t">
                      <a:noAutofit/>
                    </a:bodyPr>
                    <a:p>
                      <a:pPr>
                        <a:lnSpc>
                          <a:spcPct val="100000"/>
                        </a:lnSpc>
                        <a:buNone/>
                      </a:pPr>
                      <a:r>
                        <a:rPr b="0" lang="cs-CZ" sz="1800" spc="-1" strike="noStrike">
                          <a:latin typeface="Arial"/>
                        </a:rPr>
                        <a:t>16 bitů</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cs-CZ" sz="1800" spc="-1" strike="noStrike">
                          <a:latin typeface="Arial"/>
                        </a:rPr>
                        <a:t>65 536</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cs-CZ" sz="1800" spc="-1" strike="noStrike">
                          <a:latin typeface="Arial"/>
                        </a:rPr>
                        <a:t>high color</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16000">
                <a:tc>
                  <a:txBody>
                    <a:bodyPr lIns="90000" rIns="90000" anchor="t">
                      <a:noAutofit/>
                    </a:bodyPr>
                    <a:p>
                      <a:pPr>
                        <a:lnSpc>
                          <a:spcPct val="100000"/>
                        </a:lnSpc>
                        <a:buNone/>
                      </a:pPr>
                      <a:r>
                        <a:rPr b="0" lang="cs-CZ" sz="1800" spc="-1" strike="noStrike">
                          <a:latin typeface="Arial"/>
                        </a:rPr>
                        <a:t>24 bitů</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cs-CZ" sz="1800" spc="-1" strike="noStrike">
                          <a:latin typeface="Arial"/>
                        </a:rPr>
                        <a:t>16 777 216</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cs-CZ" sz="1800" spc="-1" strike="noStrike">
                          <a:latin typeface="Arial"/>
                        </a:rPr>
                        <a:t>true color</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9920">
                <a:tc>
                  <a:txBody>
                    <a:bodyPr lIns="90000" rIns="90000" anchor="t">
                      <a:noAutofit/>
                    </a:bodyPr>
                    <a:p>
                      <a:pPr>
                        <a:lnSpc>
                          <a:spcPct val="100000"/>
                        </a:lnSpc>
                        <a:buNone/>
                      </a:pPr>
                      <a:r>
                        <a:rPr b="0" lang="cs-CZ" sz="1800" spc="-1" strike="noStrike">
                          <a:latin typeface="Arial"/>
                        </a:rPr>
                        <a:t>32 bitů</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cs-CZ" sz="1800" spc="-1" strike="noStrike">
                          <a:latin typeface="Arial"/>
                        </a:rPr>
                        <a:t>4 294 967 296</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cs-CZ" sz="1800" spc="-1" strike="noStrike">
                          <a:latin typeface="Arial"/>
                        </a:rPr>
                        <a:t>true color + alfa kanál</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a:txBody>
                    <a:bodyPr lIns="90000" rIns="90000" anchor="t">
                      <a:noAutofit/>
                    </a:bodyPr>
                    <a:p>
                      <a:pPr>
                        <a:lnSpc>
                          <a:spcPct val="100000"/>
                        </a:lnSpc>
                        <a:buNone/>
                      </a:pPr>
                      <a:r>
                        <a:rPr b="0" lang="cs-CZ" sz="1800" spc="-1" strike="noStrike">
                          <a:latin typeface="Arial"/>
                        </a:rPr>
                        <a:t>48 bitů</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cs-CZ" sz="1800" spc="-1" strike="noStrike">
                          <a:latin typeface="Arial"/>
                        </a:rPr>
                        <a:t>281 474 976 710 656</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cs-CZ" sz="1800" spc="-1" strike="noStrike">
                          <a:latin typeface="Arial"/>
                        </a:rPr>
                        <a:t>deep color</a:t>
                      </a:r>
                      <a:endParaRPr b="0" lang="cs-CZ"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Num" idx="24"/>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B98A2D0F-7B3B-4146-8784-2163AC8EDEC7}"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94"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95" name="Obdélník 2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96" name="Obdélník 28"/>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BAREVNÁ HLOUBKA</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600" spc="-1" strike="noStrike">
                <a:solidFill>
                  <a:srgbClr val="000000"/>
                </a:solidFill>
                <a:latin typeface="Arial"/>
                <a:ea typeface="DejaVu Sans"/>
              </a:rPr>
              <a:t>Použijte libovolný obrázek z internetu, otevřete v Malování, postupně měňte a ukládejte soubor s následující barevnou hloubkou a ve formátu: a) 8bitový barevný, b) 24bitový barevný, c) 1bitový černobílý</a:t>
            </a:r>
            <a:endParaRPr b="0" lang="cs-CZ" sz="16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397" name="" descr=""/>
          <p:cNvPicPr/>
          <p:nvPr/>
        </p:nvPicPr>
        <p:blipFill>
          <a:blip r:embed="rId1"/>
          <a:stretch/>
        </p:blipFill>
        <p:spPr>
          <a:xfrm>
            <a:off x="867600" y="2143080"/>
            <a:ext cx="9750600" cy="30326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sldNum" idx="25"/>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2F104091-1967-4E78-B778-97AEF38CF367}"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9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400" name="Obdélník 2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01" name="Obdélník 3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GRAFICKÉ FORMÁTY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Grafické formáty dělíme podle způsobu uložení (zakódování) grafických dat, a to do dvou skupin:</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RASTROVÉ (BITMAPOVÉ) FORMÁTY - ukládají data popisující obraz jako bitovou mapu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VEKTOROVÉ FORMÁTY - obsahují seznam grafických objektů obrázku</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Num" idx="26"/>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ED01B842-586C-42F0-92C8-78E17DD8F7FE}"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03"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404" name="Obdélník 3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05" name="Obdélník 3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RASTROVÉ (BITMAPOVÉ) FORMÁTY</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06" name="" descr=""/>
          <p:cNvPicPr/>
          <p:nvPr/>
        </p:nvPicPr>
        <p:blipFill>
          <a:blip r:embed="rId1"/>
          <a:stretch/>
        </p:blipFill>
        <p:spPr>
          <a:xfrm>
            <a:off x="1260000" y="2160000"/>
            <a:ext cx="9538200" cy="39668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Num" idx="27"/>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9FEF21F6-16E8-43F4-A6A6-1F85EAD3482F}"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08"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409" name="Obdélník 3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10" name="Obdélník 3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VEKTOROVÉ FORMÁTY</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11" name="" descr=""/>
          <p:cNvPicPr/>
          <p:nvPr/>
        </p:nvPicPr>
        <p:blipFill>
          <a:blip r:embed="rId1"/>
          <a:stretch/>
        </p:blipFill>
        <p:spPr>
          <a:xfrm>
            <a:off x="740880" y="2520000"/>
            <a:ext cx="10597320" cy="26114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sldNum" idx="28"/>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1B8ABDE1-BE6D-4B92-B801-6183E13935A9}"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13"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414" name="Obdélník 3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15" name="Obdélník 36"/>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GUI (Graphical User Interface)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GUI je zkratka, která v češtině znamená grafické uživatelské rozhraní. Umožňuje uživatelům ovládat software/hardware pomocí interaktivních ovládacích prvků.</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GUI představuje informace a akce, které jsou pro uživatele zobrazována pomocí grafických prvků (např. ikon).</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sldNum" idx="29"/>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F431ACCB-B45D-42CB-8552-7C1B90375960}"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17" name="PlaceHolder 2"/>
          <p:cNvSpPr>
            <a:spLocks noGrp="1"/>
          </p:cNvSpPr>
          <p:nvPr>
            <p:ph type="title"/>
          </p:nvPr>
        </p:nvSpPr>
        <p:spPr>
          <a:xfrm>
            <a:off x="180000" y="1332000"/>
            <a:ext cx="1187280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teorie počítačové grafiky, základní pojmy, principy a rozdělení</a:t>
            </a:r>
            <a:endParaRPr b="0" lang="cs-CZ" sz="4000" spc="-1" strike="noStrike">
              <a:latin typeface="Arial"/>
            </a:endParaRPr>
          </a:p>
        </p:txBody>
      </p:sp>
      <p:sp>
        <p:nvSpPr>
          <p:cNvPr id="418" name="Obdélník 1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19" name="Obdélník 191"/>
          <p:cNvSpPr/>
          <p:nvPr/>
        </p:nvSpPr>
        <p:spPr>
          <a:xfrm>
            <a:off x="720720" y="2160000"/>
            <a:ext cx="1097316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ff0000"/>
                </a:solidFill>
                <a:latin typeface="Arial"/>
                <a:ea typeface="DejaVu Sans"/>
              </a:rPr>
              <a:t>Prezentace k prohlédnutí: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https://zs-zelatovska.cz/upload/5648436964vy-32-inovace-110-pocitacova-grafika-uvod.pdf</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https://aratideshmukh.files.wordpress.com/2020/07/basics-of-computer-graphics-ppt.pdf</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3"/>
              </a:rPr>
              <a:t>https://3zskadan.cz/grafika/teorie.html</a:t>
            </a:r>
            <a:endParaRPr b="0" lang="cs-CZ" sz="1800" spc="-1" strike="noStrike">
              <a:latin typeface="Arial"/>
            </a:endParaRPr>
          </a:p>
          <a:p>
            <a:pPr>
              <a:lnSpc>
                <a:spcPct val="150000"/>
              </a:lnSpc>
              <a:buNone/>
            </a:pPr>
            <a:r>
              <a:rPr b="0" lang="cs-CZ" sz="1800" spc="-1" strike="noStrike">
                <a:solidFill>
                  <a:srgbClr val="ff0000"/>
                </a:solidFill>
                <a:latin typeface="Arial"/>
                <a:ea typeface="DejaVu Sans"/>
              </a:rPr>
              <a:t>Videa: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4"/>
              </a:rPr>
              <a:t>https://www.youtube.com/watch?v=kiUGidgMKUM</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5"/>
              </a:rPr>
              <a:t>https://www.youtube.com/watch?v=W2xknX3k6FY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6"/>
              </a:rPr>
              <a:t>https://www.youtube.com/watch?v=cvcAjgMUPUA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7"/>
              </a:rPr>
              <a:t>https://www.youtube.com/watch?v=RNvYGcgoGcs</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Num" idx="12"/>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DFBE8BCD-CA1B-4A6D-BDD8-220FE517A422}"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39" name="PlaceHolder 2"/>
          <p:cNvSpPr>
            <a:spLocks noGrp="1"/>
          </p:cNvSpPr>
          <p:nvPr>
            <p:ph type="title"/>
          </p:nvPr>
        </p:nvSpPr>
        <p:spPr>
          <a:xfrm>
            <a:off x="769320" y="1080000"/>
            <a:ext cx="10928160" cy="325800"/>
          </a:xfrm>
          <a:prstGeom prst="rect">
            <a:avLst/>
          </a:prstGeom>
          <a:noFill/>
          <a:ln w="0">
            <a:noFill/>
          </a:ln>
        </p:spPr>
        <p:txBody>
          <a:bodyPr lIns="0" rIns="0" tIns="0" bIns="0" anchor="ctr">
            <a:noAutofit/>
          </a:bodyPr>
          <a:p>
            <a:pPr>
              <a:lnSpc>
                <a:spcPct val="90000"/>
              </a:lnSpc>
              <a:buNone/>
            </a:pPr>
            <a:r>
              <a:rPr b="1" lang="cs-CZ" sz="4000" spc="-151" strike="noStrike">
                <a:solidFill>
                  <a:srgbClr val="2388a9"/>
                </a:solidFill>
                <a:latin typeface="Verdana"/>
                <a:ea typeface="Verdana"/>
              </a:rPr>
              <a:t>Témata prvního ročníku – druhá část</a:t>
            </a:r>
            <a:endParaRPr b="0" lang="cs-CZ" sz="4000" spc="-1" strike="noStrike">
              <a:latin typeface="Arial"/>
            </a:endParaRPr>
          </a:p>
        </p:txBody>
      </p:sp>
      <p:sp>
        <p:nvSpPr>
          <p:cNvPr id="340" name="Obdélník 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41" name="Obdélník 176"/>
          <p:cNvSpPr/>
          <p:nvPr/>
        </p:nvSpPr>
        <p:spPr>
          <a:xfrm>
            <a:off x="180000" y="1574280"/>
            <a:ext cx="3952800" cy="49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cs-CZ" sz="1600" spc="-1" strike="noStrike">
                <a:solidFill>
                  <a:srgbClr val="ff0000"/>
                </a:solidFill>
                <a:latin typeface="Arial"/>
                <a:ea typeface="DejaVu Sans"/>
              </a:rPr>
              <a:t>Práce s počítačem, operační systém, soubory, adresářová struktura</a:t>
            </a:r>
            <a:endParaRPr b="0" lang="cs-CZ" sz="1600" spc="-1" strike="noStrike">
              <a:latin typeface="Arial"/>
            </a:endParaRPr>
          </a:p>
          <a:p>
            <a:pPr>
              <a:lnSpc>
                <a:spcPct val="100000"/>
              </a:lnSpc>
              <a:buNone/>
            </a:pPr>
            <a:endParaRPr b="0" lang="cs-CZ" sz="1400" spc="-1" strike="noStrike">
              <a:latin typeface="Arial"/>
            </a:endParaRPr>
          </a:p>
        </p:txBody>
      </p:sp>
      <p:sp>
        <p:nvSpPr>
          <p:cNvPr id="342" name="Obdélník 177"/>
          <p:cNvSpPr/>
          <p:nvPr/>
        </p:nvSpPr>
        <p:spPr>
          <a:xfrm>
            <a:off x="8100000" y="1574280"/>
            <a:ext cx="3952800" cy="4700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cs-CZ" sz="1600" spc="-1" strike="noStrike">
                <a:solidFill>
                  <a:srgbClr val="ff0000"/>
                </a:solidFill>
                <a:latin typeface="Arial"/>
                <a:ea typeface="DejaVu Sans"/>
              </a:rPr>
              <a:t>Počítačová grafika</a:t>
            </a:r>
            <a:endParaRPr b="0" lang="cs-CZ" sz="16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teorie počítačové grafiky, základní pojmy, principy a rozdělení</a:t>
            </a:r>
            <a:endParaRPr b="0" lang="cs-CZ" sz="14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grafická kompozice</a:t>
            </a:r>
            <a:endParaRPr b="0" lang="cs-CZ" sz="14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barvy</a:t>
            </a:r>
            <a:endParaRPr b="0" lang="cs-CZ" sz="14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běžné grafické formáty souborů</a:t>
            </a:r>
            <a:endParaRPr b="0" lang="cs-CZ" sz="14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konverze mezi jednotlivými grafickými formáty</a:t>
            </a:r>
            <a:endParaRPr b="0" lang="cs-CZ" sz="14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používání digitálního fotoaparátu, zásady kompozice obrazu</a:t>
            </a:r>
            <a:endParaRPr b="0" lang="cs-CZ" sz="14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rastrová grafika (základní úpravy fotografií, výběry, kreslící nástroje, vrstvy, koláže, efekty atd.)</a:t>
            </a:r>
            <a:endParaRPr b="0" lang="cs-CZ" sz="1400" spc="-1" strike="noStrike">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Cambria"/>
                <a:ea typeface="Cambria"/>
              </a:rPr>
              <a:t>vektorová grafika (kreslení základních grafických objektů, výběry objektů, seskupení objektů, pořadí objektů, text, rastrové obrázky, beziérovy křivky, export do pdf atd.)</a:t>
            </a:r>
            <a:endParaRPr b="0" lang="cs-CZ" sz="1400" spc="-1" strike="noStrike">
              <a:latin typeface="Arial"/>
            </a:endParaRPr>
          </a:p>
        </p:txBody>
      </p:sp>
      <p:sp>
        <p:nvSpPr>
          <p:cNvPr id="343" name="Obdélník 178"/>
          <p:cNvSpPr/>
          <p:nvPr/>
        </p:nvSpPr>
        <p:spPr>
          <a:xfrm>
            <a:off x="4140000" y="1574280"/>
            <a:ext cx="3952800" cy="4700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cs-CZ" sz="1600" spc="-1" strike="noStrike">
                <a:solidFill>
                  <a:srgbClr val="ff0000"/>
                </a:solidFill>
                <a:latin typeface="Arial"/>
                <a:ea typeface="DejaVu Sans"/>
              </a:rPr>
              <a:t>Tabulkový procesor</a:t>
            </a:r>
            <a:endParaRPr b="0" lang="cs-CZ" sz="1600" spc="-1" strike="noStrike">
              <a:latin typeface="Arial"/>
            </a:endParaRPr>
          </a:p>
          <a:p>
            <a:pPr>
              <a:lnSpc>
                <a:spcPct val="100000"/>
              </a:lnSpc>
              <a:buNone/>
            </a:pPr>
            <a:endParaRPr b="0" lang="cs-CZ" sz="1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Num" idx="30"/>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12DBF907-EDDD-4846-881D-47B25A9D1D00}"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21"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a:t>
            </a:r>
            <a:endParaRPr b="0" lang="cs-CZ" sz="4000" spc="-1" strike="noStrike">
              <a:latin typeface="Arial"/>
            </a:endParaRPr>
          </a:p>
        </p:txBody>
      </p:sp>
      <p:sp>
        <p:nvSpPr>
          <p:cNvPr id="422" name="Obdélník 4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23" name="Obdélník 4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Úkol – rozdíl mezi rastrovým a vektorovým obrázkem</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Kód pro popis obrázku pomocí rastrového zápisu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Kód pro popis obrázku pomocí vektorového zápisu</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24" name="" descr=""/>
          <p:cNvPicPr/>
          <p:nvPr/>
        </p:nvPicPr>
        <p:blipFill>
          <a:blip r:embed="rId1"/>
          <a:stretch/>
        </p:blipFill>
        <p:spPr>
          <a:xfrm>
            <a:off x="3780000" y="2946600"/>
            <a:ext cx="3418920" cy="33523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Num" idx="31"/>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58DC13D8-FD4D-46F7-86E9-827BEDBA8084}"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26"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27" name="Obdélník 3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28" name="Obdélník 38"/>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Prezentace a odkazy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https://slideplayer.cz/slide/3293685/</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rPr>
              <a:t>https://cs.wikipedia.org/wiki/Obrazová_kompozice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https://pixlr.com/cz/x/#home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3"/>
              </a:rPr>
              <a:t>https://www.thegraphicdesignschool.com/dex/</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4"/>
              </a:rPr>
              <a:t>https://graphicmama.com/blog/design-composition-things-know/</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Videa: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5"/>
              </a:rPr>
              <a:t>https://www.youtube.com/watch?v=eEWRbpDu6CU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6"/>
              </a:rPr>
              <a:t>https://www.youtube.com/watch?v=a5KYlHNKQB8</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Num" idx="32"/>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C655D650-88B0-4A34-A7F4-2DF3EA91CFA5}"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30"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31" name="Obdélník 5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32" name="Obdélník 5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Vybraná pravidla grafické kompozice: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Pravidlo třetin</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Vodicí linie / Perspektiva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Zarámování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Symetrie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Vzory a opakování / Rytmus</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Kontrast</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Num" idx="33"/>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CDE112B5-CB5F-4187-8B60-B22DCFF9E485}"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34"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35" name="Obdélník 6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36" name="Obdélník 6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Vybraná pravidla grafické kompozice (1/6) - Pravidlo třetin</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Zjednodušená verze principu zlatého řezu je jedním z nejčastějších pomůcek při komponování obrazu – dnes už si ji můžeme zobrazit dokonce na displeji fotoaparátu a stejně tak v editačních programech při ořezu fotografie. Pravidlo třetin lze využít k rozdělení obrazu prostřednictvím linií a/nebo ke zdůraznění hlavních objektů na snímku – tak, že je umístíme do průsečíků přímek.​</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37" name="" descr=""/>
          <p:cNvPicPr/>
          <p:nvPr/>
        </p:nvPicPr>
        <p:blipFill>
          <a:blip r:embed="rId1"/>
          <a:stretch/>
        </p:blipFill>
        <p:spPr>
          <a:xfrm>
            <a:off x="2774520" y="3852000"/>
            <a:ext cx="6044760" cy="217260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Num" idx="34"/>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56BA35F1-46D2-4BC9-9E74-910646CB7698}"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3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40" name="Obdélník 5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41" name="Obdélník 5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Vybraná pravidla grafické kompozice (2/6) - Vodicí linie / Perspektiva</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Přirozené linie v záběru – koleje, ale i zdi, zábradlí, cesty, světelné paprsky – slouží nejen ke zdůraznění perspektivy, čili hloubky obrazu, ale též jako vodítka táhnoucí divákovo oko k ústřednímu objektu snímku. Vodicí linie mohou dle autorova záměru fungovat jako jakýsi návod ke „čtení“ snímku.</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42" name="" descr=""/>
          <p:cNvPicPr/>
          <p:nvPr/>
        </p:nvPicPr>
        <p:blipFill>
          <a:blip r:embed="rId1"/>
          <a:stretch/>
        </p:blipFill>
        <p:spPr>
          <a:xfrm>
            <a:off x="900000" y="3600000"/>
            <a:ext cx="4376160" cy="2339280"/>
          </a:xfrm>
          <a:prstGeom prst="rect">
            <a:avLst/>
          </a:prstGeom>
          <a:ln w="0">
            <a:noFill/>
          </a:ln>
        </p:spPr>
      </p:pic>
      <p:pic>
        <p:nvPicPr>
          <p:cNvPr id="443" name="" descr=""/>
          <p:cNvPicPr/>
          <p:nvPr/>
        </p:nvPicPr>
        <p:blipFill>
          <a:blip r:embed="rId2"/>
          <a:stretch/>
        </p:blipFill>
        <p:spPr>
          <a:xfrm>
            <a:off x="6849360" y="3600000"/>
            <a:ext cx="4129920" cy="23371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sldNum" idx="35"/>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58B0A5EC-F350-4E08-8136-C2558681892B}"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45"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46" name="Obdélník 5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47" name="Obdélník 56"/>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Vybraná pravidla grafické kompozice (3/6) - Zarámování</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Průhledy do krajiny skrze skály, stromy apod., objekt umístěný v otevřených dveřích, oknech, autoportrét či odraz v zrcadle… existuje sto a jeden způsob, jak přirozeně zarámovat objekt našeho zájmu a přitáhnout k němu kýženou pozornost.</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48" name="" descr=""/>
          <p:cNvPicPr/>
          <p:nvPr/>
        </p:nvPicPr>
        <p:blipFill>
          <a:blip r:embed="rId1"/>
          <a:stretch/>
        </p:blipFill>
        <p:spPr>
          <a:xfrm>
            <a:off x="3240000" y="3533400"/>
            <a:ext cx="5019120" cy="24058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Num" idx="36"/>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A6D02455-2FE5-41E7-8472-EAA4FC6B162F}"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50"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51" name="Obdélník 5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52" name="Obdélník 58"/>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Vybraná pravidla grafické kompozice (4/6) - Symetrie</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Umístění hlavního objektu do středu snímku je leckdy považováno za chybu – pokud už se tedy k takovému kroku rozhodnete, měli byste splnit několik podmínek. Tou hlavní je symetrie, tedy rovnoměrné rozmístění obrazových prvků po stranách objektu, popřípadě jejich maximální eliminace. Pro středovou kompozici jsou Ideální přirozeně souměrné předměty, jako třebas tvář či tělo živočicha, včetně člověka, architektura, květy…</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53" name="" descr=""/>
          <p:cNvPicPr/>
          <p:nvPr/>
        </p:nvPicPr>
        <p:blipFill>
          <a:blip r:embed="rId1"/>
          <a:stretch/>
        </p:blipFill>
        <p:spPr>
          <a:xfrm>
            <a:off x="3228120" y="4104360"/>
            <a:ext cx="5591160" cy="201492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sldNum" idx="37"/>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1DE7493D-7B06-4510-806E-B488D1F78AF3}"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55"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56" name="Obdélník 5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57" name="Obdélník 6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Vybraná pravidla grafické kompozice (5/6) - Vzory a opakování / Rytmus</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Rytmus je přirozenou součástí lidského života. Vše kolem nás se odehrává v určitém rytmu, od dýchání po střídání ročních období, opakování je tedy něčím obecně srozumitelným. V obrazové podobě může mít rytmus velké množství podob, opakovat se mohou nejen tvary, ale i barvy, světla a stíny nebo děje. Opakování může mít účinek čistě estetický, pokud jej ovšem dokáže autor tvořivě uchopit a okořenit kontrastními prvky, nejen formálními (barva, tvar atd.), ale i významovými, vzniknou opravdu působivá díla.</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58" name="" descr=""/>
          <p:cNvPicPr/>
          <p:nvPr/>
        </p:nvPicPr>
        <p:blipFill>
          <a:blip r:embed="rId1"/>
          <a:stretch/>
        </p:blipFill>
        <p:spPr>
          <a:xfrm>
            <a:off x="2657160" y="4157280"/>
            <a:ext cx="5622120" cy="21420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Num" idx="38"/>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1E097986-1002-4F39-B4A9-2E87EC5C3DC4}"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60"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61" name="Obdélník 6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62" name="Obdélník 6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Vybraná pravidla grafické kompozice (6/6) - Kontrast</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Využití kontrastu je jedním z nejúčinnějších přístupů, jak vytknout, zvýraznit hlavní motiv, popř. utlumit rušivé pozadí. Toho lze docílit hned několika způsoby: tonální (typický postup u černobílé fotografie) či barevnou skladbou obrazu a/nebo hloubkou ostrosti – zaostřením ústředního objektu a rozostřením pozadí. ​Vyšším stupněm „umění kontrastu“ je hledání a nacházení kontrastu významového.</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63" name="" descr=""/>
          <p:cNvPicPr/>
          <p:nvPr/>
        </p:nvPicPr>
        <p:blipFill>
          <a:blip r:embed="rId1"/>
          <a:stretch/>
        </p:blipFill>
        <p:spPr>
          <a:xfrm>
            <a:off x="1440000" y="3789720"/>
            <a:ext cx="3573720" cy="2392200"/>
          </a:xfrm>
          <a:prstGeom prst="rect">
            <a:avLst/>
          </a:prstGeom>
          <a:ln w="0">
            <a:noFill/>
          </a:ln>
        </p:spPr>
      </p:pic>
      <p:pic>
        <p:nvPicPr>
          <p:cNvPr id="464" name="" descr=""/>
          <p:cNvPicPr/>
          <p:nvPr/>
        </p:nvPicPr>
        <p:blipFill>
          <a:blip r:embed="rId2"/>
          <a:stretch/>
        </p:blipFill>
        <p:spPr>
          <a:xfrm>
            <a:off x="6300000" y="3960000"/>
            <a:ext cx="3583800" cy="19792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Num" idx="39"/>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E4E4C667-740D-40E3-ABB8-7EFC71CC6879}"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66"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67" name="Obdélník 4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68" name="Obdélník 48"/>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Úkol v Malování (nebo v libovolném grafickém editoru)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Namalujte tento obrázek</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Zachovejte symetričnost</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69" name="" descr=""/>
          <p:cNvPicPr/>
          <p:nvPr/>
        </p:nvPicPr>
        <p:blipFill>
          <a:blip r:embed="rId1"/>
          <a:stretch/>
        </p:blipFill>
        <p:spPr>
          <a:xfrm>
            <a:off x="4500000" y="2340000"/>
            <a:ext cx="2878920" cy="37843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sldNum" idx="13"/>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C357D6E8-46AB-456A-AC5D-5B67C36DB9EB}"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45" name="PlaceHolder 2"/>
          <p:cNvSpPr>
            <a:spLocks noGrp="1"/>
          </p:cNvSpPr>
          <p:nvPr>
            <p:ph type="title"/>
          </p:nvPr>
        </p:nvSpPr>
        <p:spPr>
          <a:xfrm>
            <a:off x="805320" y="1071000"/>
            <a:ext cx="6243480" cy="325800"/>
          </a:xfrm>
          <a:prstGeom prst="rect">
            <a:avLst/>
          </a:prstGeom>
          <a:noFill/>
          <a:ln w="0">
            <a:noFill/>
          </a:ln>
        </p:spPr>
        <p:txBody>
          <a:bodyPr lIns="0" rIns="0" tIns="0" bIns="0" anchor="ctr">
            <a:noAutofit/>
          </a:bodyPr>
          <a:p>
            <a:pPr>
              <a:lnSpc>
                <a:spcPct val="90000"/>
              </a:lnSpc>
              <a:buNone/>
            </a:pPr>
            <a:r>
              <a:rPr b="1" lang="cs-CZ" sz="4000" spc="-151" strike="noStrike">
                <a:solidFill>
                  <a:srgbClr val="2388a9"/>
                </a:solidFill>
                <a:latin typeface="Verdana"/>
                <a:ea typeface="Verdana"/>
              </a:rPr>
              <a:t>Nároky - prezentace </a:t>
            </a:r>
            <a:endParaRPr b="0" lang="cs-CZ" sz="4000" spc="-1" strike="noStrike">
              <a:latin typeface="Arial"/>
            </a:endParaRPr>
          </a:p>
        </p:txBody>
      </p:sp>
      <p:sp>
        <p:nvSpPr>
          <p:cNvPr id="346" name="Obdélník 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47" name="Obdélník 182"/>
          <p:cNvSpPr/>
          <p:nvPr/>
        </p:nvSpPr>
        <p:spPr>
          <a:xfrm>
            <a:off x="1260000" y="2340000"/>
            <a:ext cx="9308520" cy="3153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Minimálně 1 prezentace za pololetí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Známka má stejnou váhu jako písemná práce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Příprava v libovolné aplikaci na tvorbu prezentací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Osobní prezentování před třídou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Délka 15 minut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Prezentace vede k diskusi</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Vybrat si téma z předchozí stránky z prvních dvou oblastí (třetí oblast v druhém pololetí)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Možné vlastní téma po konzultaci s profesorem</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sldNum" idx="40"/>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8641CCC9-DB28-491E-8574-835FD0B9373B}"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71"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72" name="Obdélník 4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73" name="Obdélník 4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Úkol v Malování (nebo v libovolném grafickém editoru)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Pomůcka</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74" name="" descr=""/>
          <p:cNvPicPr/>
          <p:nvPr/>
        </p:nvPicPr>
        <p:blipFill>
          <a:blip r:embed="rId1"/>
          <a:stretch/>
        </p:blipFill>
        <p:spPr>
          <a:xfrm>
            <a:off x="6300000" y="2880000"/>
            <a:ext cx="2652480" cy="3058920"/>
          </a:xfrm>
          <a:prstGeom prst="rect">
            <a:avLst/>
          </a:prstGeom>
          <a:ln w="0">
            <a:noFill/>
          </a:ln>
        </p:spPr>
      </p:pic>
      <p:pic>
        <p:nvPicPr>
          <p:cNvPr id="475" name="" descr=""/>
          <p:cNvPicPr/>
          <p:nvPr/>
        </p:nvPicPr>
        <p:blipFill>
          <a:blip r:embed="rId2"/>
          <a:stretch/>
        </p:blipFill>
        <p:spPr>
          <a:xfrm>
            <a:off x="2340000" y="2880000"/>
            <a:ext cx="2586240" cy="289260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sldNum" idx="41"/>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C68AE0E2-D4EF-4662-AB96-D61CB559E3D9}"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77"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78" name="Obdélník 4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79" name="Obdélník 46"/>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Úkol v pixlr.com</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Vytvořte velikonoční přání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Použijte alespoň 3 prvky grafické kompozice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Použijte alespoň jeden obrázek z internetu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 obrázku použijte alespoň 2 efekty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Prezentujte výsledek a popište</a:t>
            </a:r>
            <a:endParaRPr b="0" lang="cs-CZ" sz="1800" spc="-1" strike="noStrike">
              <a:latin typeface="Arial"/>
            </a:endParaRPr>
          </a:p>
          <a:p>
            <a:pPr>
              <a:lnSpc>
                <a:spcPct val="150000"/>
              </a:lnSpc>
              <a:buNone/>
            </a:pP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https://pixlr.com/cz/x/#home</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Num" idx="42"/>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9DA73C95-7EA9-4614-A088-5DBFC856E45D}"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81"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Grafická kompozice </a:t>
            </a:r>
            <a:endParaRPr b="0" lang="cs-CZ" sz="4000" spc="-1" strike="noStrike">
              <a:latin typeface="Arial"/>
            </a:endParaRPr>
          </a:p>
        </p:txBody>
      </p:sp>
      <p:sp>
        <p:nvSpPr>
          <p:cNvPr id="482" name="Obdélník 3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83" name="Obdélník 4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https://pixlr.com/cz/x/#home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https://www.thegraphicdesignschool.com/dex/</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3"/>
              </a:rPr>
              <a:t>https://www.gimp.org/downloads/</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 </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sldNum" idx="43"/>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17F9B293-FD79-4553-B601-8E6AE46E2D40}"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85"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486" name="Obdélník 4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87" name="Obdélník 5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Úvod</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hlinkClick r:id="rId1"/>
              </a:rPr>
              <a:t>https://docplayer.cz/11120938-Barvy-a-barevne-modely-pocitacova-grafika.html</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hlinkClick r:id="rId2"/>
              </a:rPr>
              <a:t>https://slideplayer.cz/slide/15205835/</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hlinkClick r:id="rId3"/>
              </a:rPr>
              <a:t>https://www.itnetwork.cz/grafika/uvod/uvod-do-pocitacove-grafiky-optika-modely</a:t>
            </a:r>
            <a:endParaRPr b="0" lang="cs-CZ" sz="1800" spc="-1" strike="noStrike">
              <a:latin typeface="Arial"/>
            </a:endParaRPr>
          </a:p>
          <a:p>
            <a:pPr marL="216000" indent="-216000">
              <a:lnSpc>
                <a:spcPct val="150000"/>
              </a:lnSpc>
              <a:buClr>
                <a:srgbClr val="000000"/>
              </a:buClr>
              <a:buSzPct val="45000"/>
              <a:buFont typeface="Wingdings" charset="2"/>
              <a:buChar char=""/>
            </a:pP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 počítačové grafice se využívá několik barevných spekter - RGB (pro monitor), HSV a HLS (pro lidi), CMY a CMYK (pro tiskárny).</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sldNum" idx="44"/>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0CBF60A1-D7AA-40A3-B410-3355CB301FFD}"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8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490" name="Obdélník 10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91" name="Obdélník 10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RGB</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Barevný formát navržen pro potřeby obrazovek. Každá barva je popsána kombinací tří barevných paprsků (červeného, zeleného a modrého), jenž dohromady v plném jasu tvoří bílou (nejjasnější barva na monitoru). Černá barva vznikne vypnutím paprsků (jas všech tří složek je nulový).</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 = Red = Červená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 = Green = Zelená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 = Blue = Modrá</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92" name="" descr=""/>
          <p:cNvPicPr/>
          <p:nvPr/>
        </p:nvPicPr>
        <p:blipFill>
          <a:blip r:embed="rId1"/>
          <a:stretch/>
        </p:blipFill>
        <p:spPr>
          <a:xfrm>
            <a:off x="5252040" y="3633120"/>
            <a:ext cx="2518560" cy="243756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sldNum" idx="45"/>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2A53F4D2-3699-4F89-BC0F-D20C91639E43}"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94"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495" name="Obdélník 10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496" name="Obdélník 106"/>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HSV (HLS)</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Tento formát pracuje s hodnotami:</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 = Hue = barevný tón (barva) - popisuje čistou nasycenou barvu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S = Saturation = sytost - popisuje, jak moc je v barvě přimícháno bílého světla, zmenšujeme-li nasycení barvy, dostaneme až barvu bílou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V/L = Value/Lightness = světlost - popisuje absenci světla, tj. jak moc je barva tmavá. Zmenšujeme-li jas, dostaneme barvu černou. Někdy se místo brightness používá value.</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497" name="" descr=""/>
          <p:cNvPicPr/>
          <p:nvPr/>
        </p:nvPicPr>
        <p:blipFill>
          <a:blip r:embed="rId1"/>
          <a:stretch/>
        </p:blipFill>
        <p:spPr>
          <a:xfrm>
            <a:off x="8519040" y="358560"/>
            <a:ext cx="3187080" cy="248868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Num" idx="46"/>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20059D63-0F84-4BD4-9182-B42A95CA293A}"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49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00" name="Obdélník 10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01" name="Obdélník 108"/>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CMY, CMYK</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 barevný formát pro tiskárny. Podobá se formátu RGB s tím rozdílem že nejde o barevné paprsky ale o barvy nanášené barvy na papír. Překrýváním se teda barvy ztmavují a nepoužijeme-li žádnou barvu (složky barev jsou nulové) dostáváme bílou a ne černou jak tomu bylo u RGB.</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Aby se šetřilo barevnými kartridžemi v tiskárnách a protože kombinací tří barev nevznikla úplně černá ale spíš hnědá, byla k barevnému formátu CMY přidána černá barva K (Black). Složení barev CMYK je tedy následující: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 = Cyan = Azurová (světle modrá)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 = Magenta = Purpurová, Nachová (fialovo-růžová)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Y = Yellow = Žlutá </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 = Black = Černá</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02" name="" descr=""/>
          <p:cNvPicPr/>
          <p:nvPr/>
        </p:nvPicPr>
        <p:blipFill>
          <a:blip r:embed="rId1"/>
          <a:stretch/>
        </p:blipFill>
        <p:spPr>
          <a:xfrm>
            <a:off x="8105760" y="4177440"/>
            <a:ext cx="2494800" cy="224244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PlaceHolder 1"/>
          <p:cNvSpPr>
            <a:spLocks noGrp="1"/>
          </p:cNvSpPr>
          <p:nvPr>
            <p:ph type="sldNum" idx="47"/>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2D726049-E08C-4B26-802B-36CE9AF83622}"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04"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05" name="Obdélník 10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06" name="Obdélník 11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RGB a CMY krychle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RGB model je tvořen třemi základními barvami - červená, modrá zelená (red, green, blue). Spolu s barvami k nim doplňkovými - azurová, purpurová, žlutá (cyan, magenta, yellow) -  lze model znázornit na krychli, v jejíž šesti vrcholech jsou základní a doplňkové barvy. Zbývající dva vrcholy krychle mají barvu bílou a černou.</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07" name="" descr=""/>
          <p:cNvPicPr/>
          <p:nvPr/>
        </p:nvPicPr>
        <p:blipFill>
          <a:blip r:embed="rId1"/>
          <a:stretch/>
        </p:blipFill>
        <p:spPr>
          <a:xfrm>
            <a:off x="3349080" y="3555720"/>
            <a:ext cx="4136760" cy="229320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sldNum" idx="48"/>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6EDCB083-A69C-4CCA-BE48-AAD402FC0572}"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0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10" name="Obdélník 11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11" name="Obdélník 11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CIE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Tento barevný model zohledňuje vnímání barev lidským okem. Model CIE charakterizuje barvu pomocí svítivosti a dvou barevných souřadnic, které specifikují bod na chromatickém diagramu. Tento model dovoluje přesněji charakterizovat barvy, protože vychází ze světelné energie, kterou vysílá barevný předmět jako světelný zdroj, a z působení této světelné energie na oko.</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Lidské oko má provnímání barev tři druhy čípků. Ty jsou citlivé na červenou, zelenou a modrou barvu. „Červené čípky“ (64 %) a „zelené čípky“ (32 %) se nacházejí v blízkosti žluté skvrny. „Modré čípky“ (4 %) jsou od žluté skvrny více vzdáleny a jsou nejcitlivější.</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12" name="" descr=""/>
          <p:cNvPicPr/>
          <p:nvPr/>
        </p:nvPicPr>
        <p:blipFill>
          <a:blip r:embed="rId1"/>
          <a:stretch/>
        </p:blipFill>
        <p:spPr>
          <a:xfrm>
            <a:off x="7192440" y="4623120"/>
            <a:ext cx="3022200" cy="163224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Num" idx="49"/>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8667B6AA-ED0B-4143-BE44-3AD8CAE97B26}"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14"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15" name="Obdélník 11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16" name="Obdélník 11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CIE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CIE model se zobrazuje na 2D grafu. Na obvodu CIE diagramu jsou nasycené barvy, charakterizované svou vlnovou délkou. Uprostřed leží achormatický bod. Barvy, které leží uvnitř diagramu jsou méně nasycené, než barvy na okraji. Barva doplňková k dané barvě leží na spojnici barvy a achromatického bodu, za tímto achromatickým bo­dem.</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Pomocí CIE diagramu se obvykle znázorňuje gamut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zobrazovacího zařízení, tj. barevný prostor,</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který umí toto zařízení zobrazit.</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17" name="" descr=""/>
          <p:cNvPicPr/>
          <p:nvPr/>
        </p:nvPicPr>
        <p:blipFill>
          <a:blip r:embed="rId1"/>
          <a:stretch/>
        </p:blipFill>
        <p:spPr>
          <a:xfrm>
            <a:off x="7117920" y="3549960"/>
            <a:ext cx="2369160" cy="26132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sldNum" idx="14"/>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6E8917E9-46F8-40B4-B370-69ABC46AA1F0}"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4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50" name="Obdélník 16"/>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51" name="Obdélník 186"/>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Počítačová grafika umožňuje rychlou komunikaci</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Zvyšuje množství předávané informace.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Podporuje jejich pochopení a schopnost zapamatování díky vizualizaci dat.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Grafika prezentuje informace v podobě, která je pro člověka srozumitelnější - symboly, barvy, ...</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Některé grafické symboly jsou navíc známé téměř ve všech kulturách. Takovým symbolem je například šipka (letící šíp) - udává směr.</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Podobně jsou lidem jasné ikony nebo piktogramy.</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PlaceHolder 1"/>
          <p:cNvSpPr>
            <a:spLocks noGrp="1"/>
          </p:cNvSpPr>
          <p:nvPr>
            <p:ph type="sldNum" idx="50"/>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50FDCDA8-3617-465F-A3A7-45C8CA3B16B6}"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1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20" name="Obdélník 9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21" name="Obdélník 96"/>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Odkazy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hlinkClick r:id="rId1"/>
              </a:rPr>
              <a:t>https://www.youtube.com/watch?v=_2LLXnUdUIc</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hlinkClick r:id="rId2"/>
              </a:rPr>
              <a:t>https://color.method.ac</a:t>
            </a:r>
            <a:endParaRPr b="0" lang="cs-CZ" sz="1800" spc="-1" strike="noStrike">
              <a:latin typeface="Arial"/>
            </a:endParaRPr>
          </a:p>
          <a:p>
            <a:pPr marL="216000" indent="-216000">
              <a:lnSpc>
                <a:spcPct val="150000"/>
              </a:lnSpc>
              <a:buClr>
                <a:srgbClr val="000000"/>
              </a:buClr>
              <a:buSzPct val="45000"/>
              <a:buFont typeface="Wingdings" charset="2"/>
              <a:buChar char=""/>
            </a:pPr>
            <a:endParaRPr b="0" lang="cs-CZ" sz="1800" spc="-1" strike="noStrike">
              <a:latin typeface="Arial"/>
            </a:endParaRPr>
          </a:p>
          <a:p>
            <a:pPr marL="216000" indent="-216000">
              <a:lnSpc>
                <a:spcPct val="150000"/>
              </a:lnSpc>
              <a:buClr>
                <a:srgbClr val="000000"/>
              </a:buClr>
              <a:buSzPct val="45000"/>
              <a:buFont typeface="Wingdings" charset="2"/>
              <a:buChar char=""/>
            </a:pP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Num" idx="51"/>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0F5E1B3F-4E6C-47DC-8B17-92ABD2E79B8D}"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23"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24" name="Obdélník 9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25" name="Obdélník 98"/>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Monochromatická </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26" name="" descr=""/>
          <p:cNvPicPr/>
          <p:nvPr/>
        </p:nvPicPr>
        <p:blipFill>
          <a:blip r:embed="rId1"/>
          <a:stretch/>
        </p:blipFill>
        <p:spPr>
          <a:xfrm>
            <a:off x="2148840" y="2205720"/>
            <a:ext cx="6286320" cy="396216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type="sldNum" idx="52"/>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D458FE17-BE46-49EF-AE0C-2314A5370148}"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28"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29" name="Obdélník 10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30" name="Obdélník 10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Analogová </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31" name="" descr=""/>
          <p:cNvPicPr/>
          <p:nvPr/>
        </p:nvPicPr>
        <p:blipFill>
          <a:blip r:embed="rId1"/>
          <a:stretch/>
        </p:blipFill>
        <p:spPr>
          <a:xfrm>
            <a:off x="2646000" y="2291040"/>
            <a:ext cx="6431040" cy="340596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Num" idx="53"/>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A5DCEFD0-4B79-4102-B312-BD146EA0F689}"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33"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34" name="Obdélník 9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35" name="Obdélník 10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Triadická </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36" name="" descr=""/>
          <p:cNvPicPr/>
          <p:nvPr/>
        </p:nvPicPr>
        <p:blipFill>
          <a:blip r:embed="rId1"/>
          <a:stretch/>
        </p:blipFill>
        <p:spPr>
          <a:xfrm>
            <a:off x="2905920" y="2309040"/>
            <a:ext cx="6263280" cy="377172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sldNum" idx="54"/>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924DB2CF-AB02-4C23-A5D8-97659DD77BE3}"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38"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Barvy </a:t>
            </a:r>
            <a:endParaRPr b="0" lang="cs-CZ" sz="4000" spc="-1" strike="noStrike">
              <a:latin typeface="Arial"/>
            </a:endParaRPr>
          </a:p>
        </p:txBody>
      </p:sp>
      <p:sp>
        <p:nvSpPr>
          <p:cNvPr id="539" name="Obdélník 9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40" name="Obdélník 94"/>
          <p:cNvSpPr/>
          <p:nvPr/>
        </p:nvSpPr>
        <p:spPr>
          <a:xfrm>
            <a:off x="720720" y="1620000"/>
            <a:ext cx="471348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Úkol</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Reklamní leták</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Využijte jednu z doporučených palet barev</a:t>
            </a:r>
            <a:endParaRPr b="0" lang="cs-CZ" sz="1800" spc="-1" strike="noStrike">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Monochromatická</a:t>
            </a:r>
            <a:endParaRPr b="0" lang="cs-CZ" sz="1800" spc="-1" strike="noStrike">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Analogová</a:t>
            </a:r>
            <a:endParaRPr b="0" lang="cs-CZ" sz="1800" spc="-1" strike="noStrike">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Doplňková</a:t>
            </a:r>
            <a:endParaRPr b="0" lang="cs-CZ" sz="1800" spc="-1" strike="noStrike">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Rozdělená doplňková</a:t>
            </a:r>
            <a:endParaRPr b="0" lang="cs-CZ" sz="1800" spc="-1" strike="noStrike">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Triadická</a:t>
            </a:r>
            <a:endParaRPr b="0" lang="cs-CZ" sz="1800" spc="-1" strike="noStrike">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Tetradická</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541" name="" descr=""/>
          <p:cNvPicPr/>
          <p:nvPr/>
        </p:nvPicPr>
        <p:blipFill>
          <a:blip r:embed="rId1"/>
          <a:stretch/>
        </p:blipFill>
        <p:spPr>
          <a:xfrm>
            <a:off x="4360680" y="3207240"/>
            <a:ext cx="2743200" cy="2621520"/>
          </a:xfrm>
          <a:prstGeom prst="rect">
            <a:avLst/>
          </a:prstGeom>
          <a:ln w="0">
            <a:noFill/>
          </a:ln>
        </p:spPr>
      </p:pic>
      <p:sp>
        <p:nvSpPr>
          <p:cNvPr id="542" name="Obdélník 2"/>
          <p:cNvSpPr/>
          <p:nvPr/>
        </p:nvSpPr>
        <p:spPr>
          <a:xfrm>
            <a:off x="8097120" y="1846440"/>
            <a:ext cx="3500280" cy="4065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Prvky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Zaujměte titulkem</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Obrázek (fotografie)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Stručný</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Přínosný obsah</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Vyzvěte k akci (vyzkoušejte, objednejte, ochutnejte, …</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Kontakt (kde, kdo)</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Čitelné</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PlaceHolder 1"/>
          <p:cNvSpPr>
            <a:spLocks noGrp="1"/>
          </p:cNvSpPr>
          <p:nvPr>
            <p:ph type="sldNum" idx="55"/>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AEC6A89C-0456-4B07-8F77-DA9EBAD7D5FF}"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44"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45" name="Obdélník 6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46" name="Obdélník 66"/>
          <p:cNvSpPr/>
          <p:nvPr/>
        </p:nvSpPr>
        <p:spPr>
          <a:xfrm>
            <a:off x="720720" y="2160000"/>
            <a:ext cx="1097316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Grafickým formátem jsou stanovena pravidla a postupy uložení grafických dat v souboru. Dle formátu mohou být do souboru ukládány i další informace, např. náhled obrázku v malém rozlišení (thumbnails), informace o expozici, citlivosti ISO, datu a čase pořízení, a další.</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Grafické formáty je možné hodnotit podle mnoha kritérií (univerzálnost, přesnost, věrnost, kompresní poměr či náročnost na výpočet algoritmu). Základní uváděné členění je na rastrové a vektorové grafické formáty.</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Num" idx="56"/>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0483988C-4311-4029-A89F-10A633921292}"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48"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49" name="Obdélník 6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50" name="Obdélník 68"/>
          <p:cNvSpPr/>
          <p:nvPr/>
        </p:nvSpPr>
        <p:spPr>
          <a:xfrm>
            <a:off x="720720" y="2160000"/>
            <a:ext cx="43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Různé možnosti</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JPEG (Joint Photographic Experts Group)</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TIFF/TIF (Tagged Image File Format)</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FITS (Flexible Image Transport System)</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RAW (Digital Negative)</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PNG (Portable Network Graphics)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GIF (Graphic Interchange Format)</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BMP (Bit Mapped Picture)</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WebP</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
        <p:nvSpPr>
          <p:cNvPr id="551" name="Obdélník 1"/>
          <p:cNvSpPr/>
          <p:nvPr/>
        </p:nvSpPr>
        <p:spPr>
          <a:xfrm>
            <a:off x="5580720" y="2234160"/>
            <a:ext cx="43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SVG (Scalable Vector Graphic)</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CDR (CorelDraw File Format)</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HPGL (Hewlett-Packard Graphics Language)</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PS (PostScript)</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EPS (Encapsulated PostScript)</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PDF (Portable Document Format)</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VRML (Virtual Reality Modeling Language)</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PlaceHolder 1"/>
          <p:cNvSpPr>
            <a:spLocks noGrp="1"/>
          </p:cNvSpPr>
          <p:nvPr>
            <p:ph type="sldNum" idx="57"/>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082159B5-75EA-489F-817D-94D7B10C3BB6}"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53"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54" name="Obdélník 6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55" name="Obdélník 70"/>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Na následujících snímcích jsou jednotlivé formáty grafických souborů.</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Vyberte si jeden z nich.</a:t>
            </a:r>
            <a:endParaRPr b="0" lang="cs-CZ" sz="1800" spc="-1" strike="noStrike">
              <a:latin typeface="Arial"/>
            </a:endParaRPr>
          </a:p>
          <a:p>
            <a:pPr>
              <a:lnSpc>
                <a:spcPct val="150000"/>
              </a:lnSpc>
              <a:buNone/>
            </a:pPr>
            <a:r>
              <a:rPr b="0" lang="cs-CZ" sz="1800" spc="-1" strike="noStrike">
                <a:solidFill>
                  <a:srgbClr val="000000"/>
                </a:solidFill>
                <a:latin typeface="Arial"/>
                <a:ea typeface="DejaVu Sans"/>
              </a:rPr>
              <a:t>Zjistěte o něm základní informace: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Popis</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Výhody/nevýhody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Kde se používá?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Které programy ho standardně otevírají?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Lze ho otevřít v Malování a nějakém programu MS Office?</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sldNum" idx="58"/>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A8AE3D1D-1094-4F45-99D2-2F48D1DDC74B}"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57"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58" name="Obdélník 7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59" name="Obdélník 72"/>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JPEG (Joint Photographic Experts Group)</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Num" idx="59"/>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EB555A59-2C00-4516-BD43-552F506C2900}"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61"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62" name="Obdélník 7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63" name="Obdélník 74"/>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TIFF/TIF (Tagged Image File Format)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Num" idx="15"/>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666FFCEA-5D54-478E-A41D-6518308C979B}"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53"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54" name="Obdélník 6"/>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55" name="Obdélník 7"/>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Počítačová grafika je hlavním důvodem k masovému rozšíření osobních počítačů</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2D POČÍTAČOVÁ GRAFIKA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Pracuje s dvojrozměrnými objekty - geometrickými obrazci, texty, křivkami, čárami, fotografiemi, obrázky. Obecně ji můžeme rozdělit na dvě hlavní části - vektorovou a rastrovou (bitmapovou).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3D POČÍTAČOVÁ GRAFIKA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Pracuje s objekty v trojrozměrném souřadnicovém systému. Z těchto dat bývá renderován 2D obrázek. Využívá se v zábavním průmyslu (filmy, hry), ve vědě a průmyslu (např. vizualizace, simulace), Nejnověji ve stále populárnějším 3D tisku a virtuální realitě.</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PlaceHolder 1"/>
          <p:cNvSpPr>
            <a:spLocks noGrp="1"/>
          </p:cNvSpPr>
          <p:nvPr>
            <p:ph type="sldNum" idx="60"/>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6B8F7EA7-605F-4B12-BD3C-E135CF39984F}"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65"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66" name="Obdélník 7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67" name="Obdélník 76"/>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FITS (Flexible Image Transport System)</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PlaceHolder 1"/>
          <p:cNvSpPr>
            <a:spLocks noGrp="1"/>
          </p:cNvSpPr>
          <p:nvPr>
            <p:ph type="sldNum" idx="61"/>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0DAA156B-F424-48EC-AD74-BDE292759085}"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69"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70" name="Obdélník 7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71" name="Obdélník 78"/>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RAW (Digital Negative)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PlaceHolder 1"/>
          <p:cNvSpPr>
            <a:spLocks noGrp="1"/>
          </p:cNvSpPr>
          <p:nvPr>
            <p:ph type="sldNum" idx="62"/>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09E8AB04-A551-4C65-848E-A87FD79FA437}"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73"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74" name="Obdélník 7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75" name="Obdélník 80"/>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PNG (Portable Network Graphics)</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sldNum" idx="63"/>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9CE542FD-765E-449C-804F-DABABA6DD5FF}"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77"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78" name="Obdélník 8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79" name="Obdélník 82"/>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GIF (Graphic Interchange Format)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PlaceHolder 1"/>
          <p:cNvSpPr>
            <a:spLocks noGrp="1"/>
          </p:cNvSpPr>
          <p:nvPr>
            <p:ph type="sldNum" idx="64"/>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53264F5A-842F-424C-90F9-A933F79E09FA}"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81"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82" name="Obdélník 8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83" name="Obdélník 84"/>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BMP (Bit Mapped Picture)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sldNum" idx="65"/>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C385BD8D-C0AC-401E-91C9-3ACED8126718}"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85"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86" name="Obdélník 8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87" name="Obdélník 86"/>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WebP</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sldNum" idx="66"/>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E89748B1-EBE2-4A36-9C9D-CB98D70F5F6C}"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89"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90" name="Obdélník 8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91" name="Obdélník 88"/>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SVG (Scalable Vector Graphic)</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sldNum" idx="67"/>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CEB4B623-650F-4CBD-85F8-45792CFB0F02}"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93"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94" name="Obdélník 8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95" name="Obdélník 90"/>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CDR (CorelDraw File Format)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type="sldNum" idx="68"/>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E19204F1-6050-42F4-A2EA-3A478765089F}"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597" name="PlaceHolder 2"/>
          <p:cNvSpPr>
            <a:spLocks noGrp="1"/>
          </p:cNvSpPr>
          <p:nvPr>
            <p:ph type="title"/>
          </p:nvPr>
        </p:nvSpPr>
        <p:spPr>
          <a:xfrm>
            <a:off x="805320" y="1044000"/>
            <a:ext cx="11247480" cy="75564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Běžné grafické formáty souborů </a:t>
            </a:r>
            <a:endParaRPr b="0" lang="cs-CZ" sz="4000" spc="-1" strike="noStrike">
              <a:latin typeface="Arial"/>
            </a:endParaRPr>
          </a:p>
        </p:txBody>
      </p:sp>
      <p:sp>
        <p:nvSpPr>
          <p:cNvPr id="598" name="Obdélník 9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599" name="Obdélník 92"/>
          <p:cNvSpPr/>
          <p:nvPr/>
        </p:nvSpPr>
        <p:spPr>
          <a:xfrm>
            <a:off x="720720" y="2160000"/>
            <a:ext cx="10618920" cy="413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HPGL (Hewlett-Packard Graphics Language)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Num" idx="16"/>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9EF405C2-3A3A-435F-A92D-1DE9F1BB956A}"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57"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58" name="Obdélník 8"/>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59" name="Obdélník 10"/>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RASTROVÁ (BITMAPOVÁ) GRAFIKA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Rastrový obrázek je složen z rastru - pravoúhlé mřížky. Základní prvky obrazu - pixely.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Každý pixel popsán barvou.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KLADY: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realistická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jednoduché pořízení - fotoaparát, skener</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možnost ovládat každý pixel obrázku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výborná práce s barvou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ZÁPORY: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ztráta kvality při transformaci</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větší objem dat souboru (datová velikost)</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PlaceHolder 1"/>
          <p:cNvSpPr>
            <a:spLocks noGrp="1"/>
          </p:cNvSpPr>
          <p:nvPr>
            <p:ph type="sldNum" idx="17"/>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45EAB925-4FE0-4BF3-8210-329E166F4012}"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61"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62" name="Obdélník 1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63" name="Obdélník 12"/>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VEKTOROVÁ GRAFIKA</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Vektorový obrázek je složen z objektů - křivek, geometrických tvarů a jejich barevných výplní.</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Podstatné vlastnosti objektu – umístění, délka, směr, barva, tloušťka čáry, barva výplně</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KLADY: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libovolná transformace</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práce s každým objektem zvlášť</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menší objem dat souboru (datová velikost)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ZÁPORY: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náročnost tvorby</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menší realističnost obrázku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horší možnosti práce s barvou</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sldNum" idx="18"/>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04B45993-8869-4D9D-8ADA-0D113F3F63FC}"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65"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66" name="Obdélník 1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67" name="Obdélník 14"/>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PIXEL (Picture element)</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Obrázky se v bitmapové grafice skládají z mnoha drobných obrázkových bodů. Každý bod má přiřazenou barvu.</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Jeden obraz může tvořit i několik milionů těchto bodů, které jsou vyskládány v takzvaném rastru (bitmapě).</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Jednomu takovému bodu se říká pixel, jinými slovy obrazový bod.</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Velikost i tvar pixelů nejsou přesně dané a mohou se obrázek od obrázku lišit.</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Num" idx="19"/>
          </p:nvPr>
        </p:nvSpPr>
        <p:spPr>
          <a:xfrm>
            <a:off x="11074320" y="6480000"/>
            <a:ext cx="761040" cy="280440"/>
          </a:xfrm>
          <a:prstGeom prst="rect">
            <a:avLst/>
          </a:prstGeom>
          <a:noFill/>
          <a:ln w="0">
            <a:noFill/>
          </a:ln>
        </p:spPr>
        <p:txBody>
          <a:bodyPr lIns="90000" rIns="90000" tIns="45000" bIns="45000" anchor="ctr">
            <a:noAutofit/>
          </a:bodyPr>
          <a:lstStyle>
            <a:lvl1pPr algn="r">
              <a:lnSpc>
                <a:spcPct val="100000"/>
              </a:lnSpc>
              <a:buNone/>
              <a:defRPr b="1" lang="cs-CZ" sz="800" spc="-1" strike="noStrike">
                <a:solidFill>
                  <a:srgbClr val="808080"/>
                </a:solidFill>
                <a:latin typeface="Verdana"/>
                <a:ea typeface="Verdana"/>
              </a:defRPr>
            </a:lvl1pPr>
          </a:lstStyle>
          <a:p>
            <a:pPr algn="r">
              <a:lnSpc>
                <a:spcPct val="100000"/>
              </a:lnSpc>
              <a:buNone/>
            </a:pPr>
            <a:fld id="{2C619D95-6527-47FC-A8DE-79BFFA174DF1}" type="slidenum">
              <a:rPr b="1" lang="cs-CZ" sz="800" spc="-1" strike="noStrike">
                <a:solidFill>
                  <a:srgbClr val="808080"/>
                </a:solidFill>
                <a:latin typeface="Verdana"/>
                <a:ea typeface="Verdana"/>
              </a:rPr>
              <a:t>&lt;číslo&gt;</a:t>
            </a:fld>
            <a:endParaRPr b="0" lang="cs-CZ" sz="800" spc="-1" strike="noStrike">
              <a:latin typeface="Times New Roman"/>
            </a:endParaRPr>
          </a:p>
        </p:txBody>
      </p:sp>
      <p:sp>
        <p:nvSpPr>
          <p:cNvPr id="369" name="PlaceHolder 2"/>
          <p:cNvSpPr>
            <a:spLocks noGrp="1"/>
          </p:cNvSpPr>
          <p:nvPr>
            <p:ph type="title"/>
          </p:nvPr>
        </p:nvSpPr>
        <p:spPr>
          <a:xfrm>
            <a:off x="805320" y="1044000"/>
            <a:ext cx="11247480" cy="325800"/>
          </a:xfrm>
          <a:prstGeom prst="rect">
            <a:avLst/>
          </a:prstGeom>
          <a:noFill/>
          <a:ln w="0">
            <a:noFill/>
          </a:ln>
        </p:spPr>
        <p:txBody>
          <a:bodyPr lIns="0" rIns="0" tIns="0" bIns="0" anchor="ctr">
            <a:noAutofit/>
          </a:bodyPr>
          <a:p>
            <a:pPr>
              <a:lnSpc>
                <a:spcPct val="100000"/>
              </a:lnSpc>
              <a:buNone/>
            </a:pPr>
            <a:r>
              <a:rPr b="1" lang="cs-CZ" sz="4000" spc="-151" strike="noStrike">
                <a:solidFill>
                  <a:srgbClr val="2388a9"/>
                </a:solidFill>
                <a:latin typeface="Verdana"/>
                <a:ea typeface="Verdana"/>
              </a:rPr>
              <a:t>Počítačová grafika - Úvod </a:t>
            </a:r>
            <a:endParaRPr b="0" lang="cs-CZ" sz="4000" spc="-1" strike="noStrike">
              <a:latin typeface="Arial"/>
            </a:endParaRPr>
          </a:p>
        </p:txBody>
      </p:sp>
      <p:sp>
        <p:nvSpPr>
          <p:cNvPr id="370" name="Obdélník 1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buNone/>
            </a:pPr>
            <a:r>
              <a:rPr b="0" lang="cs-CZ" sz="800" spc="-1" strike="noStrike">
                <a:solidFill>
                  <a:srgbClr val="808080"/>
                </a:solidFill>
                <a:latin typeface="Verdana"/>
                <a:ea typeface="Verdana"/>
              </a:rPr>
              <a:t>Vysoká škola ekonomie a managementu</a:t>
            </a:r>
            <a:endParaRPr b="0" lang="cs-CZ" sz="800" spc="-1" strike="noStrike">
              <a:latin typeface="Arial"/>
            </a:endParaRPr>
          </a:p>
        </p:txBody>
      </p:sp>
      <p:sp>
        <p:nvSpPr>
          <p:cNvPr id="371" name="Obdélník 18"/>
          <p:cNvSpPr/>
          <p:nvPr/>
        </p:nvSpPr>
        <p:spPr>
          <a:xfrm>
            <a:off x="720720" y="1620000"/>
            <a:ext cx="10973160" cy="467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cs-CZ" sz="1800" spc="-1" strike="noStrike">
                <a:solidFill>
                  <a:srgbClr val="000000"/>
                </a:solidFill>
                <a:latin typeface="Arial"/>
                <a:ea typeface="DejaVu Sans"/>
              </a:rPr>
              <a:t>ROZLIŠENÍ OBRÁZKU (Resolution) a PPI (Pixels Per Inch)</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Rozlišení (Resolution) informuje o jemnosti rastru, o množství pixelů.</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PPI je zkratka slov Pixels Per Inch, česky obrázkových bodů na palec.</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Hodnota délky jednoho palce je 2,54 cm a PPI (DPI) udává, kolik se do této délky vejde pixelů (bodů).</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Například do obrázku s rozlišením 50 PPI se do 2,54 cm se vejde 50 pixelů.</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Čím vyšší počet bodů, tím detailněji a ostřeji obrázek vypadá.</a:t>
            </a:r>
            <a:endParaRPr b="0" lang="cs-CZ" sz="1800" spc="-1" strike="noStrike">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Nízké hodnoty PPI mají za následek nekvalitní "zubatý" obrázek. Vysoké hodnoty PPI jsou velmi náročné na paměť (objem dat)</a:t>
            </a: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a:p>
            <a:pPr>
              <a:lnSpc>
                <a:spcPct val="150000"/>
              </a:lnSpc>
              <a:buNone/>
            </a:pPr>
            <a:endParaRPr b="0" lang="cs-CZ" sz="1800" spc="-1" strike="noStrike">
              <a:latin typeface="Arial"/>
            </a:endParaRPr>
          </a:p>
        </p:txBody>
      </p:sp>
      <p:pic>
        <p:nvPicPr>
          <p:cNvPr id="372" name="" descr=""/>
          <p:cNvPicPr/>
          <p:nvPr/>
        </p:nvPicPr>
        <p:blipFill>
          <a:blip r:embed="rId1"/>
          <a:stretch/>
        </p:blipFill>
        <p:spPr>
          <a:xfrm>
            <a:off x="5111640" y="4628520"/>
            <a:ext cx="5686560" cy="16689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5517</TotalTime>
  <Application>LibreOffice/7.3.4.2$Windows_X86_64 LibreOffice_project/728fec16bd5f605073805c3c9e7c4212a0120dc5</Application>
  <AppVersion>15.0000</AppVersion>
  <Words>350</Words>
  <Paragraphs>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2022-09-24T12:02:55Z</dcterms:created>
  <dc:creator/>
  <dc:description/>
  <dc:language>cs-CZ</dc:language>
  <cp:lastModifiedBy/>
  <dcterms:modified xsi:type="dcterms:W3CDTF">2023-04-16T12:41:40Z</dcterms:modified>
  <cp:revision>303</cp:revision>
  <dc:subject/>
  <dc:title>Prezentace aplikace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1</vt:r8>
  </property>
  <property fmtid="{D5CDD505-2E9C-101B-9397-08002B2CF9AE}" pid="3" name="Notes">
    <vt:i4>1</vt:i4>
  </property>
  <property fmtid="{D5CDD505-2E9C-101B-9397-08002B2CF9AE}" pid="4" name="PresentationFormat">
    <vt:lpwstr>Širokoúhlá obrazovka</vt:lpwstr>
  </property>
  <property fmtid="{D5CDD505-2E9C-101B-9397-08002B2CF9AE}" pid="5" name="Slides">
    <vt:i4>7</vt:i4>
  </property>
</Properties>
</file>