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72" r:id="rId2"/>
    <p:sldId id="270" r:id="rId3"/>
    <p:sldId id="257" r:id="rId4"/>
    <p:sldId id="260" r:id="rId5"/>
    <p:sldId id="279" r:id="rId6"/>
    <p:sldId id="281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4CC"/>
    <a:srgbClr val="0000CC"/>
    <a:srgbClr val="E5E6FD"/>
    <a:srgbClr val="E3F0FF"/>
    <a:srgbClr val="F4FCFE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63" d="100"/>
          <a:sy n="63" d="100"/>
        </p:scale>
        <p:origin x="7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6000"/>
                <a:lumOff val="7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5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90648" y="1381760"/>
            <a:ext cx="322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TEPLO   A  TEPLOTA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11200" y="843280"/>
            <a:ext cx="1068580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 </a:t>
            </a:r>
          </a:p>
          <a:p>
            <a:r>
              <a:rPr lang="cs-CZ" sz="2800" b="1" dirty="0"/>
              <a:t>    Tepelné děje, termika, termodynamika, teplota </a:t>
            </a:r>
            <a:r>
              <a:rPr lang="cs-CZ" sz="2800" dirty="0"/>
              <a:t> -  studium těchto oborů fyziky má počátek v 19. století.</a:t>
            </a:r>
          </a:p>
          <a:p>
            <a:r>
              <a:rPr lang="cs-CZ" sz="2800" dirty="0"/>
              <a:t>Ke zkoumání, vysvětlení  a popisu tepelných dynamických dějů soustavy a tepelného stavu tělesa je nově zaváděna  další důležitá fyzikální veličina  - 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teplota.</a:t>
            </a:r>
          </a:p>
          <a:p>
            <a:endParaRPr lang="cs-CZ" sz="1000" dirty="0"/>
          </a:p>
          <a:p>
            <a:endParaRPr lang="cs-CZ" sz="2800" dirty="0"/>
          </a:p>
          <a:p>
            <a:r>
              <a:rPr lang="cs-CZ" sz="32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Vnitřní energie tělesa a její změny</a:t>
            </a:r>
          </a:p>
          <a:p>
            <a:endParaRPr lang="cs-CZ" sz="1600" b="1" dirty="0">
              <a:solidFill>
                <a:srgbClr val="0044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F4FCFE"/>
                </a:solidFill>
              </a:rPr>
              <a:t>    Obor molekulové fyziky vysvětlující základy kinetické teorie stavby látek vychází z poznání, že 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vnitřní energie tělesa</a:t>
            </a:r>
            <a:r>
              <a:rPr lang="cs-CZ" sz="2800" dirty="0">
                <a:solidFill>
                  <a:srgbClr val="F4FCFE"/>
                </a:solidFill>
              </a:rPr>
              <a:t>   je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dána součtem celkové kinetické energie </a:t>
            </a:r>
            <a:r>
              <a:rPr lang="cs-CZ" sz="3200" b="1" i="1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cs-CZ" sz="3200" b="1" i="1" baseline="-25000" noProof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cs-CZ" sz="3200" noProof="1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pohybu atomů a molekul v látce  a  celkové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potenciální energie  </a:t>
            </a:r>
            <a:r>
              <a:rPr lang="cs-CZ" sz="3200" b="1" i="1" noProof="1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cs-CZ" sz="3200" b="1" i="1" baseline="-25000" noProof="1">
                <a:solidFill>
                  <a:srgbClr val="FF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 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800" dirty="0">
              <a:solidFill>
                <a:srgbClr val="F4FCFE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741680" y="1"/>
            <a:ext cx="10474960" cy="6774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000" noProof="1"/>
          </a:p>
          <a:p>
            <a:r>
              <a:rPr lang="cs-CZ" sz="2800" dirty="0">
                <a:solidFill>
                  <a:srgbClr val="F4FCFE"/>
                </a:solidFill>
              </a:rPr>
              <a:t>   Změna vnitřní energie je spojena s konáním mechanické práce (</a:t>
            </a:r>
            <a:r>
              <a:rPr lang="cs-CZ" sz="2600" i="1" dirty="0">
                <a:solidFill>
                  <a:srgbClr val="F4FCFE"/>
                </a:solidFill>
              </a:rPr>
              <a:t>překonávání tření</a:t>
            </a:r>
            <a:r>
              <a:rPr lang="cs-CZ" sz="2800" dirty="0">
                <a:solidFill>
                  <a:srgbClr val="F4FCFE"/>
                </a:solidFill>
              </a:rPr>
              <a:t>), deformací tělesa (</a:t>
            </a:r>
            <a:r>
              <a:rPr lang="cs-CZ" sz="2600" i="1" dirty="0">
                <a:solidFill>
                  <a:srgbClr val="F4FCFE"/>
                </a:solidFill>
              </a:rPr>
              <a:t>ohyb, kroucení</a:t>
            </a:r>
            <a:r>
              <a:rPr lang="cs-CZ" sz="2800" dirty="0">
                <a:solidFill>
                  <a:srgbClr val="F4FCFE"/>
                </a:solidFill>
              </a:rPr>
              <a:t>), kompresí nebo rozpínáním plynů, prouděním,</a:t>
            </a:r>
          </a:p>
          <a:p>
            <a:r>
              <a:rPr lang="cs-CZ" sz="2800" dirty="0">
                <a:solidFill>
                  <a:srgbClr val="F4FCFE"/>
                </a:solidFill>
              </a:rPr>
              <a:t>tepelnou výměnou  a  zářením.</a:t>
            </a:r>
          </a:p>
          <a:p>
            <a:endParaRPr lang="cs-CZ" sz="2800" dirty="0">
              <a:solidFill>
                <a:srgbClr val="F4FCFE"/>
              </a:solidFill>
            </a:endParaRPr>
          </a:p>
          <a:p>
            <a:r>
              <a:rPr lang="cs-CZ" sz="3200" b="1" dirty="0">
                <a:solidFill>
                  <a:srgbClr val="0000CC"/>
                </a:solidFill>
              </a:rPr>
              <a:t>Vnitřní energie  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cs-CZ" sz="4000" b="1" dirty="0">
                <a:solidFill>
                  <a:srgbClr val="FF0000"/>
                </a:solidFill>
              </a:rPr>
              <a:t>   </a:t>
            </a:r>
            <a:endParaRPr lang="cs-CZ" sz="2800" dirty="0">
              <a:solidFill>
                <a:srgbClr val="F4FCFE"/>
              </a:solidFill>
            </a:endParaRPr>
          </a:p>
          <a:p>
            <a:r>
              <a:rPr lang="cs-CZ" sz="2800" dirty="0"/>
              <a:t>Fyzikální jednotkou  vnitřní energie 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3200" b="1" dirty="0">
                <a:solidFill>
                  <a:srgbClr val="FF0000"/>
                </a:solidFill>
              </a:rPr>
              <a:t>   </a:t>
            </a:r>
            <a:r>
              <a:rPr lang="cs-CZ" sz="2800" dirty="0"/>
              <a:t>je  </a:t>
            </a:r>
            <a:r>
              <a:rPr lang="cs-CZ" sz="3600" dirty="0">
                <a:solidFill>
                  <a:srgbClr val="FF0000"/>
                </a:solidFill>
              </a:rPr>
              <a:t>1</a:t>
            </a:r>
            <a:r>
              <a:rPr lang="cs-CZ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 </a:t>
            </a:r>
            <a:r>
              <a:rPr lang="cs-CZ" sz="2800" dirty="0"/>
              <a:t>( joule ).</a:t>
            </a:r>
            <a:endParaRPr lang="en-US" sz="2800" dirty="0"/>
          </a:p>
          <a:p>
            <a:endParaRPr lang="cs-CZ" sz="2800" dirty="0">
              <a:solidFill>
                <a:srgbClr val="F4FCFE"/>
              </a:solidFill>
            </a:endParaRPr>
          </a:p>
          <a:p>
            <a:endParaRPr lang="cs-CZ" sz="1400" dirty="0"/>
          </a:p>
          <a:p>
            <a:r>
              <a:rPr lang="cs-CZ" sz="3200" b="1" dirty="0">
                <a:solidFill>
                  <a:srgbClr val="0044CC"/>
                </a:solidFill>
              </a:rPr>
              <a:t>Teplo  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  </a:t>
            </a:r>
            <a:endParaRPr lang="cs-CZ" sz="4000" i="1" dirty="0">
              <a:solidFill>
                <a:srgbClr val="F4FCFE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cs-CZ" sz="1600" dirty="0">
              <a:solidFill>
                <a:srgbClr val="F4FCFE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Teplo je částí vnitřní energie, která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 při tepelné výměně odevzdává teplejší těleso chla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dnějšímu tělesu.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Fyzikální jednotkou 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tepla 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3200" b="1" dirty="0">
                <a:solidFill>
                  <a:srgbClr val="FF0000"/>
                </a:solidFill>
              </a:rPr>
              <a:t>   </a:t>
            </a:r>
            <a:r>
              <a:rPr lang="cs-CZ" sz="2800" dirty="0"/>
              <a:t>je  </a:t>
            </a:r>
            <a:r>
              <a:rPr lang="cs-CZ" sz="3600" dirty="0">
                <a:solidFill>
                  <a:srgbClr val="FF0000"/>
                </a:solidFill>
              </a:rPr>
              <a:t>1</a:t>
            </a:r>
            <a:r>
              <a:rPr lang="cs-CZ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 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  <a:r>
              <a:rPr lang="cs-CZ" sz="2800" dirty="0"/>
              <a:t>( </a:t>
            </a:r>
            <a:r>
              <a:rPr lang="cs-CZ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𝑘𝑔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∙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𝑚</a:t>
            </a:r>
            <a:r>
              <a:rPr lang="cs-CZ" sz="2800" baseline="300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∙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𝑠</a:t>
            </a:r>
            <a:r>
              <a:rPr lang="cs-CZ" sz="2800" baseline="300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−2</a:t>
            </a:r>
            <a:r>
              <a:rPr lang="cs-CZ" sz="2800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78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35836" y="299103"/>
            <a:ext cx="10775861" cy="647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dirty="0"/>
          </a:p>
          <a:p>
            <a:endParaRPr lang="en-US" sz="1400" dirty="0"/>
          </a:p>
          <a:p>
            <a:r>
              <a:rPr lang="cs-CZ" sz="3200" b="1" dirty="0">
                <a:solidFill>
                  <a:srgbClr val="0044CC"/>
                </a:solidFill>
              </a:rPr>
              <a:t>Teplota   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endParaRPr lang="cs-CZ" sz="4000" b="1" dirty="0">
              <a:solidFill>
                <a:srgbClr val="0044CC"/>
              </a:solidFill>
            </a:endParaRPr>
          </a:p>
          <a:p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Teplota je fyzikální veličina, která charakterizuje velikost vnitřní energie tělesa.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0044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Celsiova teplotní stupnice  </a:t>
            </a:r>
            <a:r>
              <a:rPr lang="cs-CZ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je založena na dvou základních  údajích teploty</a:t>
            </a:r>
            <a:endParaRPr lang="cs-CZ" sz="800" dirty="0">
              <a:solidFill>
                <a:srgbClr val="0044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°C    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–  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rovnovážný stav tání ledu a vody  při normálním atmosférickém tlaku  ( 1013,25 h</a:t>
            </a:r>
            <a:r>
              <a:rPr lang="cs-CZ" sz="2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°C    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–  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rovnovážný stav varu vody a její syté páry při normálním atmosférickém tlaku</a:t>
            </a:r>
          </a:p>
          <a:p>
            <a:r>
              <a:rPr lang="cs-CZ" sz="32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°C    </a:t>
            </a: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–   seti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teplotního rozdílu těchto podmínek</a:t>
            </a:r>
            <a:endParaRPr lang="en-US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9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77712132-3941-2495-D01E-C17493B05865}"/>
              </a:ext>
            </a:extLst>
          </p:cNvPr>
          <p:cNvSpPr txBox="1"/>
          <p:nvPr/>
        </p:nvSpPr>
        <p:spPr>
          <a:xfrm>
            <a:off x="487680" y="0"/>
            <a:ext cx="1091184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Fahrenheitova teplotní stupnice  </a:t>
            </a: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°F    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–   </a:t>
            </a: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rovnovážný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stav soustavy  voda, led a  NH</a:t>
            </a:r>
            <a:r>
              <a:rPr lang="cs-CZ" sz="32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32</a:t>
            </a:r>
            <a:r>
              <a:rPr lang="cs-CZ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°F   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normální teplota člověka</a:t>
            </a: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°F    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–   </a:t>
            </a: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rovnovážný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stav soustavy  voda, led a  NH</a:t>
            </a:r>
            <a:r>
              <a:rPr lang="cs-CZ" sz="3200" baseline="-25000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</a:p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98°F   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–  </a:t>
            </a:r>
            <a:r>
              <a:rPr lang="cs-CZ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normální lidská teplota</a:t>
            </a:r>
          </a:p>
          <a:p>
            <a:endParaRPr lang="cs-CZ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  Údaje teplotní stupnice teploměru závisí na jeho konstrukci a teplotní roztažnosti použité teploměrné látky ( 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voda, líh, </a:t>
            </a:r>
            <a:r>
              <a:rPr lang="cs-CZ" sz="2600" i="1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.</a:t>
            </a:r>
          </a:p>
          <a:p>
            <a:endParaRPr lang="cs-CZ" sz="1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800" dirty="0">
                <a:solidFill>
                  <a:srgbClr val="0044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Druhy teploměrů : 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kapalinové ( </a:t>
            </a:r>
            <a:r>
              <a:rPr lang="cs-CZ" sz="2600" i="1" noProof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líh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bimetalové </a:t>
            </a:r>
            <a:endParaRPr lang="cs-CZ" sz="2800" dirty="0"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digitální ( 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termistorové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lang="cs-CZ" sz="2800" dirty="0">
              <a:ea typeface="Calibri" panose="020F050202020403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bezkontaktní  (</a:t>
            </a:r>
            <a:r>
              <a:rPr lang="cs-CZ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IČ  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čidlo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	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p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yrometr (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měření vysokých teplot řádově 10</a:t>
            </a:r>
            <a:r>
              <a:rPr lang="cs-CZ" sz="2600" i="1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cs-CZ" sz="2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°</a:t>
            </a:r>
            <a:r>
              <a:rPr lang="cs-CZ" sz="2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 </a:t>
            </a:r>
            <a:r>
              <a:rPr lang="cs-CZ" sz="2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2800" dirty="0">
                <a:ea typeface="Calibri" panose="020F0502020204030204" pitchFamily="34" charset="0"/>
                <a:cs typeface="Times New Roman" panose="02020603050405020304" pitchFamily="18" charset="0"/>
              </a:rPr>
              <a:t> termograf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cs-CZ" sz="2800" i="1" dirty="0">
                <a:ea typeface="Calibri" panose="020F0502020204030204" pitchFamily="34" charset="0"/>
                <a:cs typeface="Times New Roman" panose="02020603050405020304" pitchFamily="18" charset="0"/>
              </a:rPr>
              <a:t>zapisuje teplotu na papír 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3200" dirty="0"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34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ploměr - vlhkoměr závěsný">
            <a:extLst>
              <a:ext uri="{FF2B5EF4-FFF2-40B4-BE49-F238E27FC236}">
                <a16:creationId xmlns:a16="http://schemas.microsoft.com/office/drawing/2014/main" id="{FBAC0274-77F1-E51D-2CFC-3015CF4D0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2" y="271779"/>
            <a:ext cx="2478721" cy="247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ploměr Maximálně Minimální, Závěsný">
            <a:extLst>
              <a:ext uri="{FF2B5EF4-FFF2-40B4-BE49-F238E27FC236}">
                <a16:creationId xmlns:a16="http://schemas.microsoft.com/office/drawing/2014/main" id="{BD39EF43-2AFA-C05A-557B-F336E8BA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0" y="292095"/>
            <a:ext cx="2458406" cy="24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ploměr A Vlhkoměr FY-11 Bílý">
            <a:extLst>
              <a:ext uri="{FF2B5EF4-FFF2-40B4-BE49-F238E27FC236}">
                <a16:creationId xmlns:a16="http://schemas.microsoft.com/office/drawing/2014/main" id="{5A622E43-2D65-6BBC-973B-A0EBD25D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47" y="271779"/>
            <a:ext cx="2458406" cy="24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eploměr Digitální Se Sondou">
            <a:extLst>
              <a:ext uri="{FF2B5EF4-FFF2-40B4-BE49-F238E27FC236}">
                <a16:creationId xmlns:a16="http://schemas.microsoft.com/office/drawing/2014/main" id="{48929E45-69CE-E472-9DC1-C4346751B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1" y="372872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undo Bazální Teploměr Digitální">
            <a:extLst>
              <a:ext uri="{FF2B5EF4-FFF2-40B4-BE49-F238E27FC236}">
                <a16:creationId xmlns:a16="http://schemas.microsoft.com/office/drawing/2014/main" id="{F63B6179-5F7E-F331-37FF-3404A97C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1" y="271780"/>
            <a:ext cx="2458407" cy="245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Obrázek produktu">
            <a:extLst>
              <a:ext uri="{FF2B5EF4-FFF2-40B4-BE49-F238E27FC236}">
                <a16:creationId xmlns:a16="http://schemas.microsoft.com/office/drawing/2014/main" id="{5ECF96BD-33D1-CA95-6F28-E09BDAD6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60" y="3657033"/>
            <a:ext cx="2834802" cy="292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ýsledek pro obrázky z Termograf. Velikost: 176 x 185. Zdroj: sklep.meteoplus.pl">
            <a:extLst>
              <a:ext uri="{FF2B5EF4-FFF2-40B4-BE49-F238E27FC236}">
                <a16:creationId xmlns:a16="http://schemas.microsoft.com/office/drawing/2014/main" id="{4A57E2B4-F33D-0EFD-6E8D-99EA81DB6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20" y="3068320"/>
            <a:ext cx="3891279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5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20762" y="377448"/>
            <a:ext cx="1090825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0000CC"/>
                </a:solidFill>
              </a:rPr>
              <a:t>Termodynamická teplota  </a:t>
            </a:r>
            <a:r>
              <a:rPr lang="cs-CZ" sz="4000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cs-CZ" sz="4000" b="1" dirty="0">
                <a:solidFill>
                  <a:srgbClr val="0000CC"/>
                </a:solidFill>
              </a:rPr>
              <a:t> </a:t>
            </a:r>
            <a:r>
              <a:rPr lang="cs-CZ" sz="3200" b="1" dirty="0">
                <a:solidFill>
                  <a:srgbClr val="0000CC"/>
                </a:solidFill>
              </a:rPr>
              <a:t>   </a:t>
            </a:r>
            <a:endParaRPr lang="cs-CZ" sz="2800" dirty="0"/>
          </a:p>
          <a:p>
            <a:endParaRPr lang="cs-CZ" sz="2800" b="1" dirty="0"/>
          </a:p>
          <a:p>
            <a:endParaRPr lang="cs-CZ" sz="2800" dirty="0"/>
          </a:p>
          <a:p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C331E6-4A01-3B56-9808-F6E29C4D8F5F}"/>
              </a:ext>
            </a:extLst>
          </p:cNvPr>
          <p:cNvSpPr txBox="1"/>
          <p:nvPr/>
        </p:nvSpPr>
        <p:spPr>
          <a:xfrm>
            <a:off x="863600" y="1209040"/>
            <a:ext cx="110744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byla ve fyzice zavedena na základě zákonů termodynamiky.</a:t>
            </a:r>
          </a:p>
          <a:p>
            <a:r>
              <a:rPr lang="cs-CZ" sz="2800" dirty="0"/>
              <a:t>V mezinárodní soustavě jednotek 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SI </a:t>
            </a:r>
            <a:r>
              <a:rPr lang="cs-CZ" sz="2800" dirty="0"/>
              <a:t> byla termodynamická teplotní stupnice zavedena v roce 1990.</a:t>
            </a:r>
          </a:p>
          <a:p>
            <a:endParaRPr lang="cs-CZ" sz="1600" dirty="0"/>
          </a:p>
          <a:p>
            <a:r>
              <a:rPr lang="cs-CZ" sz="2800" dirty="0"/>
              <a:t>Na počest anglického fyzika Williama Thomsona (1824-1907), který byl za své objevy povýšen do šlechtického stavu jako  lord Kelvin, fyzikální jednotka termodynamické teplotní stupnice nazvána Kelvin   -   </a:t>
            </a: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cs-CZ" sz="2800" dirty="0"/>
          </a:p>
          <a:p>
            <a:endParaRPr lang="cs-CZ" sz="1600" dirty="0"/>
          </a:p>
          <a:p>
            <a:r>
              <a:rPr lang="cs-CZ" sz="2800" dirty="0"/>
              <a:t>Termodynamická teplota  je univerzální, vždy kladná, nezávisí na konkrétní látce  a 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Cambria Math" panose="02040503050406030204" pitchFamily="18" charset="0"/>
                <a:cs typeface="Times New Roman" panose="02020603050405020304" pitchFamily="18" charset="0"/>
              </a:rPr>
              <a:t>0 </a:t>
            </a: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cs-CZ" sz="2800" dirty="0"/>
              <a:t>   je absolutní termodynamická nula.</a:t>
            </a:r>
          </a:p>
          <a:p>
            <a:r>
              <a:rPr lang="cs-CZ" sz="2800" dirty="0"/>
              <a:t>Základním bodem je teplota trojného bodu vody. </a:t>
            </a:r>
          </a:p>
          <a:p>
            <a:endParaRPr lang="cs-CZ" sz="1200" dirty="0"/>
          </a:p>
          <a:p>
            <a:r>
              <a:rPr lang="cs-CZ" sz="2800" dirty="0">
                <a:solidFill>
                  <a:srgbClr val="FF0000"/>
                </a:solidFill>
              </a:rPr>
              <a:t>  </a:t>
            </a:r>
            <a:r>
              <a:rPr lang="cs-CZ" sz="3200" dirty="0">
                <a:solidFill>
                  <a:srgbClr val="FF0000"/>
                </a:solidFill>
              </a:rPr>
              <a:t>𝑻 = ( 𝒕 + 𝟐𝟕𝟑, 𝟏𝟓 ) 𝑲 </a:t>
            </a:r>
            <a:r>
              <a:rPr lang="cs-CZ" sz="3200" dirty="0"/>
              <a:t>,</a:t>
            </a:r>
            <a:r>
              <a:rPr lang="cs-CZ" sz="3200" dirty="0">
                <a:solidFill>
                  <a:srgbClr val="FF0000"/>
                </a:solidFill>
              </a:rPr>
              <a:t>	 𝒕 = ( 𝑻 − 𝟐𝟕𝟑, 𝟏𝟓 )°𝑪 </a:t>
            </a:r>
            <a:r>
              <a:rPr lang="cs-CZ" sz="3200" dirty="0"/>
              <a:t>,</a:t>
            </a:r>
            <a:r>
              <a:rPr lang="cs-CZ" sz="3200" dirty="0">
                <a:solidFill>
                  <a:srgbClr val="FF0000"/>
                </a:solidFill>
              </a:rPr>
              <a:t>  	 ∆𝒕 = ∆𝑻</a:t>
            </a:r>
            <a:r>
              <a:rPr lang="cs-CZ" sz="3200" dirty="0"/>
              <a:t> .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96025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1962</TotalTime>
  <Words>471</Words>
  <Application>Microsoft Office PowerPoint</Application>
  <PresentationFormat>Širokoúhlá obrazovka</PresentationFormat>
  <Paragraphs>60</Paragraphs>
  <Slides>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Century Gothic</vt:lpstr>
      <vt:lpstr>Wingdings 3</vt:lpstr>
      <vt:lpstr>Řez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Hajník Mojmír</cp:lastModifiedBy>
  <cp:revision>136</cp:revision>
  <dcterms:created xsi:type="dcterms:W3CDTF">2022-12-08T13:54:21Z</dcterms:created>
  <dcterms:modified xsi:type="dcterms:W3CDTF">2023-03-07T22:52:51Z</dcterms:modified>
</cp:coreProperties>
</file>