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2" r:id="rId2"/>
    <p:sldId id="270" r:id="rId3"/>
    <p:sldId id="257" r:id="rId4"/>
    <p:sldId id="260" r:id="rId5"/>
    <p:sldId id="261" r:id="rId6"/>
    <p:sldId id="264" r:id="rId7"/>
    <p:sldId id="265" r:id="rId8"/>
    <p:sldId id="267" r:id="rId9"/>
    <p:sldId id="274" r:id="rId10"/>
    <p:sldId id="266" r:id="rId11"/>
    <p:sldId id="277" r:id="rId12"/>
    <p:sldId id="276" r:id="rId13"/>
    <p:sldId id="27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5E6FD"/>
    <a:srgbClr val="E3F0FF"/>
    <a:srgbClr val="F4FCFE"/>
    <a:srgbClr val="F8C136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2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9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9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6000"/>
                <a:lumOff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5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35332" y="1409252"/>
            <a:ext cx="321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ATMOSFÉRICKÝ  TLAK</a:t>
            </a:r>
          </a:p>
          <a:p>
            <a:r>
              <a:rPr lang="cs-CZ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PROUDĚNÍ  TEKUTIN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871369" y="548640"/>
                <a:ext cx="10757647" cy="6294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cs typeface="Times New Roman" panose="02020603050405020304" pitchFamily="18" charset="0"/>
                  </a:rPr>
                  <a:t>Podtlak</a:t>
                </a:r>
                <a:r>
                  <a:rPr lang="cs-CZ" sz="2800" dirty="0" smtClean="0">
                    <a:cs typeface="Times New Roman" panose="02020603050405020304" pitchFamily="18" charset="0"/>
                  </a:rPr>
                  <a:t>  </a:t>
                </a:r>
                <a:r>
                  <a:rPr lang="cs-CZ" sz="2800" dirty="0">
                    <a:cs typeface="Times New Roman" panose="02020603050405020304" pitchFamily="18" charset="0"/>
                  </a:rPr>
                  <a:t>vzniká </a:t>
                </a:r>
                <a:r>
                  <a:rPr lang="cs-CZ" sz="2800" dirty="0" smtClean="0">
                    <a:cs typeface="Times New Roman" panose="02020603050405020304" pitchFamily="18" charset="0"/>
                  </a:rPr>
                  <a:t>i pokaždé, kdy voda nebo vzduch proudí mezi dvěma deskami a desky se vlivem vnějšího tlaku mohou přisát (nebezpečí pro lodě, které se při plavbě těsně míjejí) .</a:t>
                </a:r>
                <a:r>
                  <a:rPr lang="cs-CZ" dirty="0">
                    <a:cs typeface="Times New Roman" panose="02020603050405020304" pitchFamily="18" charset="0"/>
                  </a:rPr>
                  <a:t>	</a:t>
                </a:r>
                <a:endParaRPr lang="cs-CZ" dirty="0" smtClean="0">
                  <a:cs typeface="Times New Roman" panose="02020603050405020304" pitchFamily="18" charset="0"/>
                </a:endParaRPr>
              </a:p>
              <a:p>
                <a:endParaRPr lang="cs-CZ" dirty="0" smtClean="0">
                  <a:cs typeface="Times New Roman" panose="02020603050405020304" pitchFamily="18" charset="0"/>
                </a:endParaRPr>
              </a:p>
              <a:p>
                <a:r>
                  <a:rPr lang="cs-CZ" sz="3200" b="1" dirty="0" smtClean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Rychlost výtoku kapaliny otvorem  </a:t>
                </a:r>
                <a:r>
                  <a:rPr lang="cs-CZ" sz="2800" dirty="0" smtClean="0">
                    <a:cs typeface="Times New Roman" panose="02020603050405020304" pitchFamily="18" charset="0"/>
                  </a:rPr>
                  <a:t>( </a:t>
                </a:r>
                <a:r>
                  <a:rPr lang="cs-CZ" sz="2800" noProof="1" smtClean="0">
                    <a:cs typeface="Times New Roman" panose="02020603050405020304" pitchFamily="18" charset="0"/>
                  </a:rPr>
                  <a:t>Torricelliho</a:t>
                </a:r>
                <a:r>
                  <a:rPr lang="cs-CZ" sz="2800" dirty="0" smtClean="0">
                    <a:cs typeface="Times New Roman" panose="02020603050405020304" pitchFamily="18" charset="0"/>
                  </a:rPr>
                  <a:t> vzorec )  </a:t>
                </a:r>
              </a:p>
              <a:p>
                <a:r>
                  <a:rPr lang="cs-CZ" sz="2800" dirty="0" smtClean="0"/>
                  <a:t>Při výtoku kapaliny z nádoby otvorem v hloubce  </a:t>
                </a:r>
                <a:r>
                  <a:rPr lang="cs-CZ" sz="2800" i="1" dirty="0" smtClean="0">
                    <a:solidFill>
                      <a:srgbClr val="FF0000"/>
                    </a:solidFill>
                  </a:rPr>
                  <a:t>h</a:t>
                </a:r>
                <a:r>
                  <a:rPr lang="cs-CZ" sz="2800" dirty="0" smtClean="0"/>
                  <a:t>  se mění tlaková potenciální energie kapaliny v její energii kinetickou.</a:t>
                </a:r>
                <a:endParaRPr lang="cs-CZ" sz="2800" dirty="0">
                  <a:cs typeface="Times New Roman" panose="02020603050405020304" pitchFamily="18" charset="0"/>
                </a:endParaRPr>
              </a:p>
              <a:p>
                <a:r>
                  <a:rPr lang="cs-CZ" sz="2800" dirty="0" smtClean="0">
                    <a:cs typeface="Times New Roman" panose="02020603050405020304" pitchFamily="18" charset="0"/>
                  </a:rPr>
                  <a:t>	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cs-CZ" sz="28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b="1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cs-CZ" sz="2800" b="1" dirty="0" smtClean="0">
                    <a:cs typeface="Times New Roman" panose="02020603050405020304" pitchFamily="18" charset="0"/>
                  </a:rPr>
                  <a:t>		</a:t>
                </a:r>
                <a:r>
                  <a:rPr lang="cs-CZ" sz="20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cs-CZ" sz="2800" b="1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b="1" dirty="0" smtClean="0"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b="1" dirty="0" smtClean="0">
                    <a:solidFill>
                      <a:srgbClr val="FF0000"/>
                    </a:solidFill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cs-CZ" sz="28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b="1" dirty="0"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cs-CZ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cs-CZ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cs-CZ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𝒈</m:t>
                    </m:r>
                  </m:oMath>
                </a14:m>
                <a:endParaRPr lang="cs-CZ" sz="2800" b="1" dirty="0" smtClean="0">
                  <a:solidFill>
                    <a:srgbClr val="FF0000"/>
                  </a:solidFill>
                </a:endParaRPr>
              </a:p>
              <a:p>
                <a:r>
                  <a:rPr lang="cs-CZ" sz="28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						</a:t>
                </a:r>
                <a14:m>
                  <m:oMath xmlns:m="http://schemas.openxmlformats.org/officeDocument/2006/math">
                    <m:r>
                      <a:rPr lang="cs-CZ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cs-CZ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cs-CZ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cs-CZ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cs-CZ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cs-CZ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  <m:r>
                          <a:rPr lang="cs-CZ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cs-CZ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</m:e>
                    </m:rad>
                  </m:oMath>
                </a14:m>
                <a:r>
                  <a:rPr lang="cs-CZ" dirty="0" smtClean="0">
                    <a:cs typeface="Times New Roman" panose="02020603050405020304" pitchFamily="18" charset="0"/>
                  </a:rPr>
                  <a:t>  </a:t>
                </a:r>
              </a:p>
              <a:p>
                <a:endParaRPr lang="cs-CZ" dirty="0">
                  <a:cs typeface="Times New Roman" panose="02020603050405020304" pitchFamily="18" charset="0"/>
                </a:endParaRPr>
              </a:p>
              <a:p>
                <a:r>
                  <a:rPr lang="cs-CZ" sz="3200" b="1" dirty="0" smtClean="0">
                    <a:solidFill>
                      <a:srgbClr val="0000CC"/>
                    </a:solidFill>
                  </a:rPr>
                  <a:t>Obtékání těles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r</a:t>
                </a:r>
                <a:r>
                  <a:rPr lang="cs-CZ" sz="3200" b="1" dirty="0" smtClean="0">
                    <a:solidFill>
                      <a:srgbClr val="0000CC"/>
                    </a:solidFill>
                  </a:rPr>
                  <a:t>eálnou tekutinou </a:t>
                </a:r>
                <a:r>
                  <a:rPr lang="cs-CZ" sz="3200" dirty="0" smtClean="0">
                    <a:solidFill>
                      <a:srgbClr val="0000CC"/>
                    </a:solidFill>
                  </a:rPr>
                  <a:t> </a:t>
                </a:r>
                <a:r>
                  <a:rPr lang="cs-CZ" sz="2800" dirty="0" smtClean="0"/>
                  <a:t>_   důsledkem vnitřního tření odporových sil při vzájemném</a:t>
                </a:r>
                <a:r>
                  <a:rPr lang="cs-CZ" sz="2600" dirty="0" smtClean="0"/>
                  <a:t> </a:t>
                </a:r>
                <a:r>
                  <a:rPr lang="cs-CZ" sz="2800" dirty="0" smtClean="0"/>
                  <a:t>pohybu těles a tekutiny je vznik  </a:t>
                </a:r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hydrodynamických a aerodynamických odporových sil </a:t>
                </a:r>
                <a:r>
                  <a:rPr lang="cs-CZ" sz="2800" dirty="0" smtClean="0"/>
                  <a:t>odporu prostředí.</a:t>
                </a:r>
                <a:endParaRPr lang="cs-CZ" sz="2800" dirty="0" smtClean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69" y="548640"/>
                <a:ext cx="10757647" cy="6294993"/>
              </a:xfrm>
              <a:prstGeom prst="rect">
                <a:avLst/>
              </a:prstGeom>
              <a:blipFill rotWithShape="0">
                <a:blip r:embed="rId3"/>
                <a:stretch>
                  <a:fillRect l="-1473" t="-968" r="-2040" b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25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24740" y="282011"/>
                <a:ext cx="11270229" cy="6701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cs-CZ" sz="3200" b="1" dirty="0" smtClean="0">
                  <a:solidFill>
                    <a:srgbClr val="0000CC"/>
                  </a:solidFill>
                </a:endParaRPr>
              </a:p>
              <a:p>
                <a:r>
                  <a:rPr lang="cs-CZ" sz="3200" b="1" dirty="0" smtClean="0">
                    <a:solidFill>
                      <a:srgbClr val="0000CC"/>
                    </a:solidFill>
                  </a:rPr>
                  <a:t>Aerodynamická  vztlaková  síla </a:t>
                </a:r>
                <a:r>
                  <a:rPr lang="cs-CZ" sz="3200" dirty="0" smtClean="0">
                    <a:solidFill>
                      <a:srgbClr val="0000CC"/>
                    </a:solidFill>
                  </a:rPr>
                  <a:t>   </a:t>
                </a:r>
                <a:r>
                  <a:rPr lang="cs-CZ" sz="2800" dirty="0" smtClean="0"/>
                  <a:t>_   při obtékání nosných ploch  nesouměrného profilu (např. křídlo letadla)  je rychlost proudění vzduchu nad plochami větší  než pod nimi . </a:t>
                </a:r>
              </a:p>
              <a:p>
                <a:endParaRPr lang="cs-CZ" sz="1600" dirty="0" smtClean="0"/>
              </a:p>
              <a:p>
                <a:r>
                  <a:rPr lang="cs-CZ" sz="2800" dirty="0" smtClean="0"/>
                  <a:t>								Následek vysvětluje </a:t>
                </a:r>
                <a:r>
                  <a:rPr lang="cs-CZ" sz="2800" noProof="1" smtClean="0"/>
                  <a:t>Bernoulliho</a:t>
                </a:r>
                <a:r>
                  <a:rPr lang="cs-CZ" sz="2800" dirty="0" smtClean="0"/>
                  <a:t> rovnice  -  									na horní plochu křídel působí menší tlak 									než na plochu spodní. Na horní straně tak									vzniká podtlak, který je příčinou vzniku 										vztlakové síly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cs-CZ" sz="2800" dirty="0" smtClean="0"/>
                  <a:t> .  </a:t>
                </a:r>
              </a:p>
              <a:p>
                <a:endParaRPr lang="cs-CZ" sz="2400" dirty="0" smtClean="0"/>
              </a:p>
              <a:p>
                <a:r>
                  <a:rPr lang="cs-CZ" sz="2800" dirty="0" smtClean="0"/>
                  <a:t>Aerodynamická  odporová  síla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cs-CZ" sz="2800" dirty="0" smtClean="0"/>
                  <a:t>   a  aerodynamická </a:t>
                </a:r>
                <a:r>
                  <a:rPr lang="cs-CZ" sz="2800" dirty="0"/>
                  <a:t>odporová </a:t>
                </a:r>
                <a:r>
                  <a:rPr lang="cs-CZ" sz="2800" dirty="0" smtClean="0"/>
                  <a:t>síla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cs-CZ" sz="2800" dirty="0" smtClean="0"/>
                  <a:t>  jsou složkami výsledné aerodynamické síly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 </a:t>
                </a:r>
                <a:r>
                  <a:rPr lang="cs-CZ" sz="3200" b="1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dirty="0" smtClean="0"/>
                  <a:t>,  která směřuje šikmo vzhůru a pro niž platí vztah</a:t>
                </a:r>
              </a:p>
              <a:p>
                <a:pPr algn="ctr"/>
                <a:r>
                  <a:rPr lang="cs-CZ" sz="2400" dirty="0"/>
                  <a:t> </a:t>
                </a:r>
                <a:r>
                  <a:rPr lang="cs-CZ" sz="34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 </a:t>
                </a:r>
                <a:r>
                  <a:rPr lang="cs-CZ" sz="3200" b="1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400" b="1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cs-CZ" sz="2800" dirty="0" smtClean="0"/>
                  <a:t> 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cs-CZ" sz="3200" dirty="0" smtClean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40" y="282011"/>
                <a:ext cx="11270229" cy="6701771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298" b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0" y="2667895"/>
            <a:ext cx="3001383" cy="167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25158" y="527126"/>
            <a:ext cx="11155680" cy="1081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300" b="1" dirty="0" smtClean="0">
                <a:solidFill>
                  <a:srgbClr val="0000CC"/>
                </a:solidFill>
              </a:rPr>
              <a:t>Součinitel  odporu   </a:t>
            </a:r>
            <a:r>
              <a:rPr lang="cs-CZ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3300" b="1" dirty="0" smtClean="0">
                <a:solidFill>
                  <a:srgbClr val="0000CC"/>
                </a:solidFill>
              </a:rPr>
              <a:t>  </a:t>
            </a:r>
            <a:r>
              <a:rPr lang="cs-CZ" sz="2800" dirty="0" smtClean="0"/>
              <a:t>_   pro </a:t>
            </a:r>
            <a:r>
              <a:rPr lang="cs-CZ" sz="2800" dirty="0"/>
              <a:t>obtékání </a:t>
            </a:r>
            <a:r>
              <a:rPr lang="cs-CZ" sz="2800" dirty="0" smtClean="0"/>
              <a:t>těles je odporová 											  síla určována přiblížením dokonalosti	 									  aerodynamického tvaru tělesa</a:t>
            </a:r>
          </a:p>
          <a:p>
            <a:r>
              <a:rPr lang="cs-CZ" sz="2800" dirty="0"/>
              <a:t>	</a:t>
            </a:r>
            <a:r>
              <a:rPr lang="cs-CZ" sz="2800" dirty="0" smtClean="0"/>
              <a:t>								   -  proudnicový tvar těla ryb, ptáků </a:t>
            </a:r>
            <a:r>
              <a:rPr lang="cs-CZ" sz="2000" dirty="0" smtClean="0"/>
              <a:t>;</a:t>
            </a:r>
          </a:p>
          <a:p>
            <a:r>
              <a:rPr lang="cs-CZ" sz="2800" dirty="0" smtClean="0"/>
              <a:t>padající dešťová kapka	. (Technické využití při konstrukci tvaru karosérií automobilů, trupů lodí a letadel.)</a:t>
            </a:r>
          </a:p>
          <a:p>
            <a:r>
              <a:rPr lang="cs-CZ" sz="2800" dirty="0" smtClean="0"/>
              <a:t>Praktické využití velké odporové síly tvaru duté polokoule otevřeného padáku.</a:t>
            </a:r>
            <a:endParaRPr lang="cs-CZ" sz="2800" dirty="0"/>
          </a:p>
          <a:p>
            <a:endParaRPr lang="cs-CZ" sz="2800" dirty="0"/>
          </a:p>
          <a:p>
            <a:r>
              <a:rPr lang="cs-CZ" sz="3200" b="1" dirty="0">
                <a:solidFill>
                  <a:srgbClr val="0000CC"/>
                </a:solidFill>
              </a:rPr>
              <a:t>Využití  energie  proudící  tekutiny </a:t>
            </a:r>
            <a:r>
              <a:rPr lang="cs-CZ" sz="3200" dirty="0">
                <a:solidFill>
                  <a:srgbClr val="0000CC"/>
                </a:solidFill>
              </a:rPr>
              <a:t> </a:t>
            </a:r>
            <a:r>
              <a:rPr lang="cs-CZ" sz="3200" dirty="0" smtClean="0">
                <a:solidFill>
                  <a:srgbClr val="0000CC"/>
                </a:solidFill>
              </a:rPr>
              <a:t> </a:t>
            </a:r>
            <a:r>
              <a:rPr lang="cs-CZ" sz="2800" dirty="0"/>
              <a:t>_   </a:t>
            </a:r>
            <a:r>
              <a:rPr lang="cs-CZ" sz="2800" dirty="0" smtClean="0"/>
              <a:t>už v dávné </a:t>
            </a:r>
            <a:r>
              <a:rPr lang="cs-CZ" sz="2800" dirty="0" smtClean="0"/>
              <a:t>h</a:t>
            </a:r>
            <a:r>
              <a:rPr lang="cs-CZ" sz="2800" dirty="0" smtClean="0"/>
              <a:t>istorii hospodářsky a ekologický význam využití kinetické energie proudící vody a vzduchu (vodní kola, větrné mlýny, vodní turbíny hydroelektráren, moderní konstrukce dnešních větrných elektráren).</a:t>
            </a:r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 smtClean="0"/>
          </a:p>
          <a:p>
            <a:r>
              <a:rPr lang="cs-CZ" sz="1600" dirty="0" smtClean="0"/>
              <a:t> 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97" y="1141620"/>
            <a:ext cx="38481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39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9" y="2999574"/>
            <a:ext cx="2794000" cy="33839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47" y="495655"/>
            <a:ext cx="2794000" cy="22560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8" y="495655"/>
            <a:ext cx="3384133" cy="29397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8" y="3691783"/>
            <a:ext cx="3384133" cy="269174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170347" y="1068224"/>
            <a:ext cx="167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Větrný mlýn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058400" y="1114390"/>
            <a:ext cx="136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1" smtClean="0"/>
              <a:t>Peltonova</a:t>
            </a:r>
          </a:p>
          <a:p>
            <a:r>
              <a:rPr lang="cs-CZ" dirty="0" smtClean="0"/>
              <a:t>turbína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93436" y="3896882"/>
            <a:ext cx="229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Soustava  větrných elektráren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0058400" y="3896881"/>
            <a:ext cx="142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Kaplanova</a:t>
            </a:r>
          </a:p>
          <a:p>
            <a:r>
              <a:rPr lang="cs-CZ" dirty="0" smtClean="0"/>
              <a:t>turbína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780" y="145407"/>
            <a:ext cx="10521643" cy="1190541"/>
          </a:xfrm>
        </p:spPr>
        <p:txBody>
          <a:bodyPr/>
          <a:lstStyle/>
          <a:p>
            <a:r>
              <a:rPr lang="cs-CZ" b="1" dirty="0" smtClean="0">
                <a:solidFill>
                  <a:srgbClr val="0000CC"/>
                </a:solidFill>
              </a:rPr>
              <a:t>MECHANIKA  TEKUTIN 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 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ATMOSFÉRICKÝ TLAK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38780" y="1178351"/>
            <a:ext cx="1075822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00CC"/>
                </a:solidFill>
              </a:rPr>
              <a:t>Atmosférický </a:t>
            </a:r>
            <a:r>
              <a:rPr lang="cs-CZ" sz="3200" b="1" dirty="0">
                <a:solidFill>
                  <a:srgbClr val="0000CC"/>
                </a:solidFill>
              </a:rPr>
              <a:t>tlak</a:t>
            </a:r>
            <a:endParaRPr lang="en-US" sz="3200" dirty="0">
              <a:solidFill>
                <a:srgbClr val="0000CC"/>
              </a:solidFill>
            </a:endParaRPr>
          </a:p>
          <a:p>
            <a:endParaRPr lang="cs-CZ" sz="1200" dirty="0" smtClean="0"/>
          </a:p>
          <a:p>
            <a:r>
              <a:rPr lang="cs-CZ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Atmosféra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smtClean="0">
                <a:solidFill>
                  <a:srgbClr val="F4FCFE"/>
                </a:solidFill>
              </a:rPr>
              <a:t> </a:t>
            </a:r>
            <a:r>
              <a:rPr lang="cs-CZ" sz="2800" dirty="0">
                <a:solidFill>
                  <a:srgbClr val="F4FCFE"/>
                </a:solidFill>
              </a:rPr>
              <a:t>– </a:t>
            </a:r>
            <a:r>
              <a:rPr lang="cs-CZ" sz="2800" dirty="0" smtClean="0">
                <a:solidFill>
                  <a:srgbClr val="F4FCFE"/>
                </a:solidFill>
              </a:rPr>
              <a:t> mohutná </a:t>
            </a:r>
            <a:r>
              <a:rPr lang="cs-CZ" sz="2800" dirty="0">
                <a:solidFill>
                  <a:srgbClr val="F4FCFE"/>
                </a:solidFill>
              </a:rPr>
              <a:t>vrstva vzduchu která obklopuje naši Zemi</a:t>
            </a:r>
            <a:r>
              <a:rPr lang="cs-CZ" sz="2800" dirty="0" smtClean="0">
                <a:solidFill>
                  <a:srgbClr val="F4FCFE"/>
                </a:solidFill>
              </a:rPr>
              <a:t>.					</a:t>
            </a:r>
          </a:p>
          <a:p>
            <a:r>
              <a:rPr lang="cs-CZ" sz="2800" dirty="0" smtClean="0">
                <a:solidFill>
                  <a:srgbClr val="F4FCFE"/>
                </a:solidFill>
              </a:rPr>
              <a:t>								Působením  </a:t>
            </a:r>
            <a:r>
              <a:rPr lang="cs-CZ" sz="2800" dirty="0">
                <a:solidFill>
                  <a:srgbClr val="F4FCFE"/>
                </a:solidFill>
              </a:rPr>
              <a:t>tíhového  gravitačního </a:t>
            </a:r>
            <a:r>
              <a:rPr lang="cs-CZ" sz="2800" dirty="0" smtClean="0">
                <a:solidFill>
                  <a:srgbClr val="F4FCFE"/>
                </a:solidFill>
              </a:rPr>
              <a:t>										pole	Země </a:t>
            </a:r>
            <a:r>
              <a:rPr lang="cs-CZ" sz="2800" dirty="0">
                <a:solidFill>
                  <a:srgbClr val="F4FCFE"/>
                </a:solidFill>
              </a:rPr>
              <a:t>je atmosféra, kterou tvoří </a:t>
            </a:r>
            <a:r>
              <a:rPr lang="cs-CZ" sz="2800" dirty="0" smtClean="0">
                <a:solidFill>
                  <a:srgbClr val="F4FCFE"/>
                </a:solidFill>
              </a:rPr>
              <a:t>										molekuly plynů</a:t>
            </a:r>
            <a:r>
              <a:rPr lang="cs-CZ" sz="2800" dirty="0">
                <a:solidFill>
                  <a:srgbClr val="F4FCFE"/>
                </a:solidFill>
              </a:rPr>
              <a:t>, poutána k zemskému </a:t>
            </a:r>
            <a:r>
              <a:rPr lang="cs-CZ" sz="2800" dirty="0" smtClean="0">
                <a:solidFill>
                  <a:srgbClr val="F4FCFE"/>
                </a:solidFill>
              </a:rPr>
              <a:t>									povrchu  </a:t>
            </a:r>
            <a:r>
              <a:rPr lang="cs-CZ" sz="2800" dirty="0">
                <a:solidFill>
                  <a:srgbClr val="F4FCFE"/>
                </a:solidFill>
              </a:rPr>
              <a:t>a </a:t>
            </a:r>
            <a:r>
              <a:rPr lang="cs-CZ" sz="2800" dirty="0" smtClean="0">
                <a:solidFill>
                  <a:srgbClr val="F4FCFE"/>
                </a:solidFill>
              </a:rPr>
              <a:t> se </a:t>
            </a:r>
            <a:r>
              <a:rPr lang="cs-CZ" sz="2800" dirty="0">
                <a:solidFill>
                  <a:srgbClr val="F4FCFE"/>
                </a:solidFill>
              </a:rPr>
              <a:t>Zemí koná také otáčivý </a:t>
            </a:r>
            <a:r>
              <a:rPr lang="cs-CZ" sz="2800" dirty="0" smtClean="0">
                <a:solidFill>
                  <a:srgbClr val="F4FCFE"/>
                </a:solidFill>
              </a:rPr>
              <a:t>									pohyb.                           </a:t>
            </a:r>
          </a:p>
          <a:p>
            <a:endParaRPr lang="en-US" sz="1200" dirty="0">
              <a:solidFill>
                <a:srgbClr val="F4FCFE"/>
              </a:solidFill>
            </a:endParaRPr>
          </a:p>
          <a:p>
            <a:r>
              <a:rPr lang="cs-CZ" sz="2800" dirty="0">
                <a:solidFill>
                  <a:srgbClr val="F4FCFE"/>
                </a:solidFill>
              </a:rPr>
              <a:t>I u plynů</a:t>
            </a:r>
            <a:r>
              <a:rPr lang="cs-CZ" sz="2800" dirty="0" smtClean="0">
                <a:solidFill>
                  <a:srgbClr val="F4FCFE"/>
                </a:solidFill>
              </a:rPr>
              <a:t>,  </a:t>
            </a:r>
            <a:r>
              <a:rPr lang="cs-CZ" sz="2800" dirty="0">
                <a:solidFill>
                  <a:srgbClr val="F4FCFE"/>
                </a:solidFill>
              </a:rPr>
              <a:t>podobně jako u kapalin, vyvolává tíhová síla </a:t>
            </a:r>
            <a:r>
              <a:rPr lang="cs-CZ" sz="2800" dirty="0" smtClean="0">
                <a:solidFill>
                  <a:srgbClr val="F4FCFE"/>
                </a:solidFill>
              </a:rPr>
              <a:t>tlak. </a:t>
            </a:r>
            <a:r>
              <a:rPr lang="cs-CZ" sz="2800" dirty="0">
                <a:solidFill>
                  <a:srgbClr val="F4FCFE"/>
                </a:solidFill>
              </a:rPr>
              <a:t>U</a:t>
            </a:r>
            <a:r>
              <a:rPr lang="cs-CZ" sz="2800" dirty="0" smtClean="0">
                <a:solidFill>
                  <a:srgbClr val="F4FCFE"/>
                </a:solidFill>
              </a:rPr>
              <a:t>platňuje </a:t>
            </a:r>
            <a:r>
              <a:rPr lang="cs-CZ" sz="2800" dirty="0">
                <a:solidFill>
                  <a:srgbClr val="F4FCFE"/>
                </a:solidFill>
              </a:rPr>
              <a:t>se vztlaková síla </a:t>
            </a:r>
            <a:r>
              <a:rPr lang="cs-CZ" sz="2800" dirty="0" smtClean="0">
                <a:solidFill>
                  <a:srgbClr val="F4FCFE"/>
                </a:solidFill>
              </a:rPr>
              <a:t> a  </a:t>
            </a:r>
            <a:r>
              <a:rPr lang="cs-CZ" sz="2800" dirty="0">
                <a:solidFill>
                  <a:srgbClr val="F4FCFE"/>
                </a:solidFill>
              </a:rPr>
              <a:t>platí Archimedův zákon</a:t>
            </a:r>
            <a:r>
              <a:rPr lang="cs-CZ" sz="2800" dirty="0" smtClean="0">
                <a:solidFill>
                  <a:srgbClr val="F4FCFE"/>
                </a:solidFill>
              </a:rPr>
              <a:t>.</a:t>
            </a:r>
          </a:p>
          <a:p>
            <a:r>
              <a:rPr lang="cs-CZ" sz="2800" dirty="0" smtClean="0">
                <a:solidFill>
                  <a:srgbClr val="F4FCFE"/>
                </a:solidFill>
              </a:rPr>
              <a:t>Rozdíl </a:t>
            </a:r>
            <a:r>
              <a:rPr lang="cs-CZ" sz="2800" dirty="0">
                <a:solidFill>
                  <a:srgbClr val="F4FCFE"/>
                </a:solidFill>
              </a:rPr>
              <a:t>je v tom, že hustota plynů  se v tíhovém poli Země mění s výškou</a:t>
            </a:r>
            <a:r>
              <a:rPr lang="cs-CZ" sz="2800" dirty="0" smtClean="0">
                <a:solidFill>
                  <a:srgbClr val="F4FCFE"/>
                </a:solidFill>
              </a:rPr>
              <a:t>.</a:t>
            </a:r>
            <a:endParaRPr lang="cs-CZ" sz="2800" dirty="0">
              <a:solidFill>
                <a:srgbClr val="F4FCFE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0" y="3070008"/>
            <a:ext cx="2271860" cy="2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/>
              <p:cNvSpPr/>
              <p:nvPr/>
            </p:nvSpPr>
            <p:spPr>
              <a:xfrm>
                <a:off x="744718" y="424205"/>
                <a:ext cx="10116987" cy="6440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sz="1000" noProof="1" smtClean="0"/>
              </a:p>
              <a:p>
                <a:r>
                  <a:rPr lang="cs-CZ" sz="2800" dirty="0" smtClean="0">
                    <a:solidFill>
                      <a:srgbClr val="F4FCFE"/>
                    </a:solidFill>
                  </a:rPr>
                  <a:t>Podobně </a:t>
                </a:r>
                <a:r>
                  <a:rPr lang="cs-CZ" sz="2800" dirty="0">
                    <a:solidFill>
                      <a:srgbClr val="F4FCFE"/>
                    </a:solidFill>
                  </a:rPr>
                  <a:t>jako působí hydrostatický tlak na tělesa ponořená v kapalině, působí </a:t>
                </a:r>
                <a:r>
                  <a:rPr lang="cs-CZ" sz="2800" dirty="0" smtClean="0">
                    <a:solidFill>
                      <a:srgbClr val="F4FCFE"/>
                    </a:solidFill>
                  </a:rPr>
                  <a:t>i na </a:t>
                </a:r>
                <a:r>
                  <a:rPr lang="cs-CZ" sz="2800" dirty="0">
                    <a:solidFill>
                      <a:srgbClr val="F4FCFE"/>
                    </a:solidFill>
                  </a:rPr>
                  <a:t>každé těleso v zemské atmosféře </a:t>
                </a:r>
                <a:r>
                  <a:rPr lang="cs-CZ" sz="2800" dirty="0" smtClean="0">
                    <a:solidFill>
                      <a:srgbClr val="F4FCFE"/>
                    </a:solidFill>
                  </a:rPr>
                  <a:t> </a:t>
                </a:r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atmosférická </a:t>
                </a:r>
                <a:r>
                  <a:rPr lang="cs-CZ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tlaková </a:t>
                </a:r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síla  </a:t>
                </a:r>
                <a:r>
                  <a:rPr lang="cs-CZ" sz="2800" dirty="0">
                    <a:solidFill>
                      <a:srgbClr val="F4FCFE"/>
                    </a:solidFill>
                  </a:rPr>
                  <a:t>vyvolaná tíhou vzduchu. </a:t>
                </a:r>
                <a:endParaRPr lang="en-US" sz="2800" dirty="0">
                  <a:solidFill>
                    <a:srgbClr val="F4FCFE"/>
                  </a:solidFill>
                </a:endParaRPr>
              </a:p>
              <a:p>
                <a:endParaRPr lang="cs-CZ" sz="1400" dirty="0" smtClean="0"/>
              </a:p>
              <a:p>
                <a:r>
                  <a:rPr lang="cs-CZ" sz="3200" b="1" dirty="0" smtClean="0">
                    <a:solidFill>
                      <a:srgbClr val="0000CC"/>
                    </a:solidFill>
                  </a:rPr>
                  <a:t>Atmosférický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tlak</a:t>
                </a:r>
                <a:r>
                  <a:rPr lang="cs-CZ" sz="3200" dirty="0">
                    <a:solidFill>
                      <a:srgbClr val="0000CC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 je </a:t>
                </a:r>
                <a:r>
                  <a:rPr lang="cs-CZ" sz="2800" dirty="0"/>
                  <a:t>obdobou hydrostatického tlaku v kapalinách. </a:t>
                </a:r>
                <a:endParaRPr lang="cs-CZ" sz="2800" dirty="0" smtClean="0"/>
              </a:p>
              <a:p>
                <a:r>
                  <a:rPr lang="cs-CZ" sz="2800" dirty="0" smtClean="0"/>
                  <a:t>Protože </a:t>
                </a:r>
                <a:r>
                  <a:rPr lang="cs-CZ" sz="2800" dirty="0"/>
                  <a:t>zemská atmosféra nevytváří hladinu, </a:t>
                </a:r>
                <a:r>
                  <a:rPr lang="cs-CZ" sz="2800" dirty="0" smtClean="0"/>
                  <a:t> s</a:t>
                </a:r>
                <a:r>
                  <a:rPr lang="cs-CZ" sz="2800" dirty="0"/>
                  <a:t> rostoucí výškou </a:t>
                </a:r>
                <a:r>
                  <a:rPr lang="cs-CZ" sz="2800" dirty="0" smtClean="0"/>
                  <a:t> hustota  </a:t>
                </a:r>
                <a:r>
                  <a:rPr lang="cs-CZ" sz="2800" dirty="0"/>
                  <a:t>i </a:t>
                </a:r>
                <a:r>
                  <a:rPr lang="cs-CZ" sz="2800" dirty="0" smtClean="0"/>
                  <a:t> tlak </a:t>
                </a:r>
                <a:r>
                  <a:rPr lang="cs-CZ" sz="2800" dirty="0"/>
                  <a:t>vzduchu rychle klesají a mění se zároveň i jeho teplota, </a:t>
                </a:r>
                <a:endParaRPr lang="cs-CZ" sz="2800" dirty="0" smtClean="0"/>
              </a:p>
              <a:p>
                <a:r>
                  <a:rPr lang="cs-CZ" sz="2800" dirty="0" smtClean="0"/>
                  <a:t>vycházíme </a:t>
                </a:r>
                <a:r>
                  <a:rPr lang="cs-CZ" sz="2800" dirty="0"/>
                  <a:t>ve fyzice </a:t>
                </a:r>
                <a:r>
                  <a:rPr lang="cs-CZ" sz="2800" dirty="0" smtClean="0"/>
                  <a:t> z</a:t>
                </a:r>
                <a:r>
                  <a:rPr lang="cs-CZ" sz="2800" dirty="0"/>
                  <a:t> tlaku vzduchu </a:t>
                </a:r>
                <a:r>
                  <a:rPr lang="cs-CZ" sz="2800" dirty="0" smtClean="0"/>
                  <a:t> u </a:t>
                </a:r>
                <a:r>
                  <a:rPr lang="cs-CZ" sz="2800" dirty="0"/>
                  <a:t>hladiny moře na 45° severní šířky při teplotě 15 °C  a </a:t>
                </a:r>
                <a:r>
                  <a:rPr lang="cs-CZ" sz="2800" dirty="0" smtClean="0"/>
                  <a:t> zavádíme </a:t>
                </a:r>
                <a:r>
                  <a:rPr lang="cs-CZ" sz="2800" dirty="0"/>
                  <a:t>ho jako </a:t>
                </a:r>
                <a:r>
                  <a:rPr lang="cs-CZ" sz="2800" b="1" dirty="0">
                    <a:solidFill>
                      <a:srgbClr val="0000CC"/>
                    </a:solidFill>
                  </a:rPr>
                  <a:t>normální atmosférický tlak</a:t>
                </a:r>
                <a:r>
                  <a:rPr lang="cs-CZ" sz="2800" dirty="0">
                    <a:solidFill>
                      <a:srgbClr val="0000CC"/>
                    </a:solidFill>
                  </a:rPr>
                  <a:t> </a:t>
                </a:r>
                <a:r>
                  <a:rPr lang="cs-CZ" sz="2800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cs-CZ" sz="2800" dirty="0" smtClean="0"/>
                  <a:t> . </a:t>
                </a:r>
                <a:endParaRPr lang="cs-CZ" sz="1400" dirty="0" smtClean="0"/>
              </a:p>
              <a:p>
                <a:r>
                  <a:rPr lang="cs-CZ" sz="1400" dirty="0" smtClean="0"/>
                  <a:t> </a:t>
                </a:r>
                <a:endParaRPr lang="en-US" sz="1400" dirty="0"/>
              </a:p>
              <a:p>
                <a:r>
                  <a:rPr lang="cs-CZ" sz="2800" dirty="0"/>
                  <a:t>	</a:t>
                </a:r>
                <a:r>
                  <a:rPr lang="cs-CZ" sz="2800" dirty="0" smtClean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cs-CZ" sz="2800" dirty="0"/>
                  <a:t> 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/>
                  <a:t>  1,01325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∙</m:t>
                    </m:r>
                  </m:oMath>
                </a14:m>
                <a:r>
                  <a:rPr lang="cs-CZ" sz="2800" dirty="0"/>
                  <a:t>10</a:t>
                </a:r>
                <a:r>
                  <a:rPr lang="cs-CZ" sz="2800" baseline="30000" dirty="0"/>
                  <a:t>5 </a:t>
                </a:r>
                <a:r>
                  <a:rPr lang="cs-CZ" sz="2800" dirty="0"/>
                  <a:t> </a:t>
                </a:r>
                <a:r>
                  <a:rPr lang="cs-CZ" sz="2800" i="1" dirty="0"/>
                  <a:t>Pa</a:t>
                </a:r>
                <a:r>
                  <a:rPr lang="cs-CZ" sz="2800" dirty="0"/>
                  <a:t>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cs-CZ" sz="2800" dirty="0"/>
                  <a:t> 1013,25</a:t>
                </a:r>
                <a:r>
                  <a:rPr lang="cs-CZ" sz="2800" baseline="30000" dirty="0"/>
                  <a:t> 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h</a:t>
                </a:r>
                <a:r>
                  <a:rPr lang="cs-CZ" sz="2800" i="1" dirty="0" smtClean="0"/>
                  <a:t>Pa</a:t>
                </a:r>
                <a:endParaRPr lang="en-US" sz="2800" i="1" dirty="0"/>
              </a:p>
            </p:txBody>
          </p:sp>
        </mc:Choice>
        <mc:Fallback xmlns="">
          <p:sp>
            <p:nvSpPr>
              <p:cNvPr id="15" name="Obdélní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18" y="424205"/>
                <a:ext cx="10116987" cy="6440609"/>
              </a:xfrm>
              <a:prstGeom prst="rect">
                <a:avLst/>
              </a:prstGeom>
              <a:blipFill rotWithShape="0">
                <a:blip r:embed="rId2"/>
                <a:stretch>
                  <a:fillRect l="-1506" b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86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35836" y="299103"/>
            <a:ext cx="1077586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 smtClean="0"/>
          </a:p>
          <a:p>
            <a:endParaRPr lang="en-US" sz="1400" dirty="0"/>
          </a:p>
          <a:p>
            <a:r>
              <a:rPr lang="cs-CZ" sz="2800" dirty="0"/>
              <a:t>Při výstupu o 100 m se atmosférický tlak zmenší asi o 13 hPa. </a:t>
            </a:r>
            <a:endParaRPr lang="cs-CZ" sz="2800" dirty="0" smtClean="0"/>
          </a:p>
          <a:p>
            <a:endParaRPr lang="cs-CZ" sz="2800" dirty="0"/>
          </a:p>
          <a:p>
            <a:r>
              <a:rPr lang="cs-CZ" sz="2800" dirty="0" smtClean="0"/>
              <a:t>Údaje </a:t>
            </a:r>
            <a:r>
              <a:rPr lang="cs-CZ" sz="2800" dirty="0"/>
              <a:t>o změnách a kolísání atmosférického tlaku v průběhu dne jsou podkladem pro předpověď počasí.</a:t>
            </a:r>
            <a:endParaRPr lang="en-US" sz="2800" dirty="0"/>
          </a:p>
          <a:p>
            <a:endParaRPr lang="cs-CZ" sz="2800" dirty="0" smtClean="0"/>
          </a:p>
          <a:p>
            <a:r>
              <a:rPr lang="cs-CZ" sz="2800" dirty="0" smtClean="0"/>
              <a:t>K</a:t>
            </a:r>
            <a:r>
              <a:rPr lang="cs-CZ" sz="2800" dirty="0"/>
              <a:t> měření atmosférického tlaku se používají </a:t>
            </a:r>
            <a:r>
              <a:rPr lang="cs-CZ" sz="2800" dirty="0" smtClean="0"/>
              <a:t>manometry/ /barometry / aneroidy  různých konstrukcí . </a:t>
            </a:r>
          </a:p>
          <a:p>
            <a:r>
              <a:rPr lang="cs-CZ" sz="2800" dirty="0" smtClean="0"/>
              <a:t>K </a:t>
            </a:r>
            <a:r>
              <a:rPr lang="cs-CZ" sz="2800" dirty="0"/>
              <a:t>plynulé registraci atmosférického tlaku se používá barograf.</a:t>
            </a:r>
            <a:endParaRPr lang="en-US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r>
              <a:rPr lang="cs-CZ" sz="2400" dirty="0" smtClean="0"/>
              <a:t>					  			</a:t>
            </a:r>
          </a:p>
          <a:p>
            <a:endParaRPr lang="cs-CZ" sz="2400" dirty="0"/>
          </a:p>
          <a:p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2" y="4378420"/>
            <a:ext cx="2080552" cy="22015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3" y="4378421"/>
            <a:ext cx="3003321" cy="22823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4382805"/>
            <a:ext cx="2990626" cy="21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20762" y="377448"/>
            <a:ext cx="1090825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00CC"/>
                </a:solidFill>
              </a:rPr>
              <a:t>MECHANIKA  TEKUTIN  </a:t>
            </a:r>
            <a:r>
              <a:rPr lang="cs-CZ" sz="3200" b="1" dirty="0" smtClean="0">
                <a:solidFill>
                  <a:srgbClr val="0000CC"/>
                </a:solidFill>
              </a:rPr>
              <a:t> </a:t>
            </a:r>
            <a:r>
              <a:rPr lang="cs-CZ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   </a:t>
            </a:r>
            <a:r>
              <a:rPr lang="cs-CZ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PROUDĚNÍ  TEKUTIN</a:t>
            </a:r>
            <a:r>
              <a:rPr lang="cs-CZ" sz="2800" dirty="0"/>
              <a:t> </a:t>
            </a:r>
            <a:endParaRPr lang="cs-CZ" sz="2800" dirty="0" smtClean="0"/>
          </a:p>
          <a:p>
            <a:endParaRPr lang="cs-CZ" sz="2800" b="1" dirty="0" smtClean="0"/>
          </a:p>
          <a:p>
            <a:r>
              <a:rPr lang="cs-CZ" sz="3200" b="1" dirty="0" smtClean="0">
                <a:solidFill>
                  <a:srgbClr val="0000CC"/>
                </a:solidFill>
              </a:rPr>
              <a:t>Proudění </a:t>
            </a:r>
            <a:r>
              <a:rPr lang="cs-CZ" sz="3200" b="1" dirty="0">
                <a:solidFill>
                  <a:srgbClr val="0000CC"/>
                </a:solidFill>
              </a:rPr>
              <a:t>tekutin</a:t>
            </a:r>
            <a:r>
              <a:rPr lang="cs-CZ" sz="3200" dirty="0">
                <a:solidFill>
                  <a:srgbClr val="0000CC"/>
                </a:solidFill>
              </a:rPr>
              <a:t>  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cs-CZ" sz="2800" dirty="0" smtClean="0"/>
              <a:t>								</a:t>
            </a:r>
          </a:p>
          <a:p>
            <a:r>
              <a:rPr lang="cs-CZ" sz="2800" dirty="0"/>
              <a:t>	</a:t>
            </a:r>
            <a:r>
              <a:rPr lang="cs-CZ" sz="2800" dirty="0" smtClean="0"/>
              <a:t>						Chování </a:t>
            </a:r>
            <a:r>
              <a:rPr lang="cs-CZ" sz="2800" dirty="0"/>
              <a:t>tekutin při pohybu znázorňují </a:t>
            </a:r>
            <a:r>
              <a:rPr lang="cs-CZ" sz="2800" dirty="0" smtClean="0"/>
              <a:t>									proudnice.</a:t>
            </a:r>
          </a:p>
          <a:p>
            <a:endParaRPr lang="cs-CZ" sz="2800" dirty="0"/>
          </a:p>
          <a:p>
            <a:endParaRPr lang="cs-CZ" sz="1200" dirty="0" smtClean="0"/>
          </a:p>
          <a:p>
            <a:r>
              <a:rPr lang="cs-CZ" sz="3200" b="1" dirty="0">
                <a:solidFill>
                  <a:srgbClr val="0000CC"/>
                </a:solidFill>
              </a:rPr>
              <a:t>L</a:t>
            </a:r>
            <a:r>
              <a:rPr lang="cs-CZ" sz="3200" b="1" dirty="0" smtClean="0">
                <a:solidFill>
                  <a:srgbClr val="0000CC"/>
                </a:solidFill>
              </a:rPr>
              <a:t>aminární </a:t>
            </a:r>
            <a:r>
              <a:rPr lang="cs-CZ" sz="3200" b="1" dirty="0">
                <a:solidFill>
                  <a:srgbClr val="0000CC"/>
                </a:solidFill>
              </a:rPr>
              <a:t>proudění </a:t>
            </a:r>
            <a:r>
              <a:rPr lang="cs-CZ" sz="3200" b="1" dirty="0" smtClean="0">
                <a:solidFill>
                  <a:srgbClr val="0000CC"/>
                </a:solidFill>
              </a:rPr>
              <a:t>  </a:t>
            </a:r>
            <a:r>
              <a:rPr lang="cs-CZ" sz="2800" dirty="0"/>
              <a:t>_ </a:t>
            </a:r>
            <a:r>
              <a:rPr lang="cs-CZ" sz="2800" dirty="0" smtClean="0"/>
              <a:t>  </a:t>
            </a:r>
            <a:r>
              <a:rPr lang="cs-CZ" sz="2800" dirty="0"/>
              <a:t>pomalé ideální ustálené proudění ideální </a:t>
            </a:r>
            <a:r>
              <a:rPr lang="cs-CZ" sz="2800" dirty="0" smtClean="0"/>
              <a:t>kapaliny.  Při </a:t>
            </a:r>
            <a:r>
              <a:rPr lang="cs-CZ" sz="2800" dirty="0"/>
              <a:t>tomto proudění jsou proudnice navzájem </a:t>
            </a:r>
            <a:r>
              <a:rPr lang="cs-CZ" sz="2800" dirty="0" smtClean="0"/>
              <a:t>rovnoběžné  a  nemísí </a:t>
            </a:r>
            <a:r>
              <a:rPr lang="cs-CZ" sz="2800" dirty="0"/>
              <a:t>se. </a:t>
            </a:r>
            <a:endParaRPr lang="en-US" sz="2800" dirty="0"/>
          </a:p>
          <a:p>
            <a:endParaRPr lang="cs-CZ" sz="16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8" y="5187362"/>
            <a:ext cx="4067419" cy="15361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9" y="2111604"/>
            <a:ext cx="2486599" cy="13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24740" y="292769"/>
                <a:ext cx="11270229" cy="6421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cs-CZ" sz="3200" b="1" dirty="0" smtClean="0">
                  <a:solidFill>
                    <a:srgbClr val="0000CC"/>
                  </a:solidFill>
                </a:endParaRPr>
              </a:p>
              <a:p>
                <a:r>
                  <a:rPr lang="cs-CZ" sz="3200" b="1" dirty="0" smtClean="0">
                    <a:solidFill>
                      <a:srgbClr val="0000CC"/>
                    </a:solidFill>
                  </a:rPr>
                  <a:t>Turbulentní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proudění </a:t>
                </a:r>
                <a:r>
                  <a:rPr lang="cs-CZ" sz="3200" dirty="0">
                    <a:solidFill>
                      <a:srgbClr val="0000CC"/>
                    </a:solidFill>
                  </a:rPr>
                  <a:t> </a:t>
                </a:r>
                <a:r>
                  <a:rPr lang="cs-CZ" sz="3200" dirty="0" smtClean="0">
                    <a:solidFill>
                      <a:srgbClr val="0000CC"/>
                    </a:solidFill>
                  </a:rPr>
                  <a:t>  </a:t>
                </a:r>
                <a:r>
                  <a:rPr lang="cs-CZ" sz="2800" dirty="0" smtClean="0"/>
                  <a:t>_   </a:t>
                </a:r>
                <a:r>
                  <a:rPr lang="cs-CZ" sz="2800" dirty="0"/>
                  <a:t>při větších rychlostech proudění se tvoří víry a </a:t>
                </a:r>
                <a:r>
                  <a:rPr lang="cs-CZ" sz="2800" dirty="0" smtClean="0"/>
                  <a:t>turbulence . Částice </a:t>
                </a:r>
                <a:r>
                  <a:rPr lang="cs-CZ" sz="2800" dirty="0"/>
                  <a:t>tekutiny přecházejí mezi různými vrstvami a dochází tak k promíchávání jednotlivých </a:t>
                </a:r>
                <a:r>
                  <a:rPr lang="cs-CZ" sz="2800" dirty="0" smtClean="0"/>
                  <a:t>vrstev .</a:t>
                </a:r>
                <a:endParaRPr lang="cs-CZ" sz="2800" dirty="0"/>
              </a:p>
              <a:p>
                <a:endParaRPr lang="cs-CZ" sz="2800" dirty="0" smtClean="0"/>
              </a:p>
              <a:p>
                <a:r>
                  <a:rPr lang="cs-CZ" sz="3200" b="1" dirty="0" smtClean="0">
                    <a:solidFill>
                      <a:srgbClr val="0000CC"/>
                    </a:solidFill>
                  </a:rPr>
                  <a:t>Proudění  ideální  kapaliny</a:t>
                </a:r>
                <a:r>
                  <a:rPr lang="cs-CZ" sz="3200" dirty="0" smtClean="0">
                    <a:solidFill>
                      <a:srgbClr val="0000CC"/>
                    </a:solidFill>
                  </a:rPr>
                  <a:t>   </a:t>
                </a:r>
                <a:r>
                  <a:rPr lang="cs-CZ" sz="2800" dirty="0"/>
                  <a:t>_   </a:t>
                </a:r>
                <a:r>
                  <a:rPr lang="cs-CZ" sz="2800" dirty="0" smtClean="0"/>
                  <a:t>ustálené proudění  stálou rychlostí  a  stálým tlakem  v určitém libovolně zvoleném místě toku.  Každým průřezem potrubí protéká  za stejnou dobu stejný objem kapaliny.</a:t>
                </a:r>
              </a:p>
              <a:p>
                <a:endParaRPr lang="cs-CZ" sz="2800" dirty="0"/>
              </a:p>
              <a:p>
                <a:r>
                  <a:rPr lang="cs-CZ" sz="3200" b="1" dirty="0" smtClean="0">
                    <a:solidFill>
                      <a:srgbClr val="0000CC"/>
                    </a:solidFill>
                  </a:rPr>
                  <a:t>Objemový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průtok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cs-CZ" sz="3200" dirty="0">
                    <a:solidFill>
                      <a:srgbClr val="0000CC"/>
                    </a:solidFill>
                  </a:rPr>
                  <a:t> </a:t>
                </a:r>
                <a:r>
                  <a:rPr lang="cs-CZ" sz="3200" dirty="0" smtClean="0">
                    <a:solidFill>
                      <a:srgbClr val="0000CC"/>
                    </a:solidFill>
                  </a:rPr>
                  <a:t>  </a:t>
                </a:r>
                <a:r>
                  <a:rPr lang="cs-CZ" sz="2800" dirty="0" smtClean="0"/>
                  <a:t>_   objem </a:t>
                </a:r>
                <a:r>
                  <a:rPr lang="cs-CZ" sz="2800" dirty="0"/>
                  <a:t>kapaliny, který proteče rychlostí </a:t>
                </a:r>
                <a:r>
                  <a:rPr lang="cs-CZ" sz="2800" dirty="0" smtClean="0"/>
                  <a:t> </a:t>
                </a:r>
                <a14:m>
                  <m:oMath xmlns:m="http://schemas.openxmlformats.org/officeDocument/2006/math">
                    <m:r>
                      <a:rPr lang="cs-CZ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cs-CZ" sz="2800" dirty="0"/>
                  <a:t>  daným průřezem </a:t>
                </a:r>
                <a:r>
                  <a:rPr lang="cs-CZ" sz="2800" dirty="0" smtClean="0"/>
                  <a:t>trubice  </a:t>
                </a:r>
                <a:r>
                  <a:rPr lang="cs-CZ" sz="2800" dirty="0"/>
                  <a:t>za jednotku </a:t>
                </a:r>
                <a:r>
                  <a:rPr lang="cs-CZ" sz="2800" dirty="0" smtClean="0"/>
                  <a:t>času .  	</a:t>
                </a:r>
              </a:p>
              <a:p>
                <a:r>
                  <a:rPr lang="cs-CZ" sz="2800" dirty="0" smtClean="0"/>
                  <a:t> </a:t>
                </a:r>
                <a:endParaRPr lang="cs-CZ" sz="2800" dirty="0"/>
              </a:p>
              <a:p>
                <a:r>
                  <a:rPr lang="cs-CZ" sz="2800" dirty="0" smtClean="0"/>
                  <a:t>Jednotkou </a:t>
                </a:r>
                <a:r>
                  <a:rPr lang="cs-CZ" sz="2800" dirty="0"/>
                  <a:t>objemového </a:t>
                </a:r>
                <a:r>
                  <a:rPr lang="cs-CZ" sz="2800" dirty="0" smtClean="0"/>
                  <a:t>průtoku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cs-CZ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cs-CZ" sz="2800" dirty="0" smtClean="0"/>
                  <a:t>  je  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1 </a:t>
                </a:r>
                <a:r>
                  <a:rPr lang="cs-CZ" sz="2800" dirty="0">
                    <a:solidFill>
                      <a:srgbClr val="FF0000"/>
                    </a:solidFill>
                  </a:rPr>
                  <a:t>m</a:t>
                </a:r>
                <a:r>
                  <a:rPr lang="cs-CZ" sz="2800" baseline="30000" dirty="0">
                    <a:solidFill>
                      <a:srgbClr val="FF0000"/>
                    </a:solidFill>
                  </a:rPr>
                  <a:t>3</a:t>
                </a:r>
                <a:r>
                  <a:rPr lang="cs-CZ" sz="2800" dirty="0">
                    <a:solidFill>
                      <a:srgbClr val="FF0000"/>
                    </a:solidFill>
                  </a:rPr>
                  <a:t>/s  </a:t>
                </a:r>
                <a:r>
                  <a:rPr lang="cs-CZ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40" y="292769"/>
                <a:ext cx="11270229" cy="6421181"/>
              </a:xfrm>
              <a:prstGeom prst="rect">
                <a:avLst/>
              </a:prstGeom>
              <a:blipFill rotWithShape="0">
                <a:blip r:embed="rId3"/>
                <a:stretch>
                  <a:fillRect l="-1352" r="-757" b="-2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914400" y="443591"/>
                <a:ext cx="10605155" cy="6926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cs-CZ" sz="2800" dirty="0" smtClean="0"/>
              </a:p>
              <a:p>
                <a:r>
                  <a:rPr lang="cs-CZ" sz="3200" b="1" dirty="0">
                    <a:solidFill>
                      <a:srgbClr val="0000CC"/>
                    </a:solidFill>
                  </a:rPr>
                  <a:t>Objemový průtok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cs-CZ" sz="3200" dirty="0">
                    <a:solidFill>
                      <a:srgbClr val="0000CC"/>
                    </a:solidFill>
                  </a:rPr>
                  <a:t>   </a:t>
                </a:r>
                <a:r>
                  <a:rPr lang="cs-CZ" sz="2800" dirty="0"/>
                  <a:t>_   objem kapaliny, který proteče rychlostí 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cs-CZ" sz="2800" dirty="0"/>
                  <a:t>  daným průřezem trubice za jednotku času . </a:t>
                </a:r>
                <a:endParaRPr lang="cs-CZ" sz="2800" dirty="0" smtClean="0"/>
              </a:p>
              <a:p>
                <a:r>
                  <a:rPr lang="cs-CZ" sz="2800" dirty="0" smtClean="0"/>
                  <a:t> 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∙ 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cs-CZ" sz="2800" dirty="0" smtClean="0">
                  <a:solidFill>
                    <a:srgbClr val="FF0000"/>
                  </a:solidFill>
                </a:endParaRPr>
              </a:p>
              <a:p>
                <a:r>
                  <a:rPr lang="cs-CZ" sz="2800" dirty="0" smtClean="0"/>
                  <a:t>	Jednotkou </a:t>
                </a:r>
                <a:r>
                  <a:rPr lang="cs-CZ" sz="2800" dirty="0"/>
                  <a:t>objemového průtoku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cs-CZ" sz="3200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cs-CZ" sz="2800" dirty="0"/>
                  <a:t>   </a:t>
                </a:r>
                <a:r>
                  <a:rPr lang="cs-CZ" sz="2800" dirty="0" smtClean="0"/>
                  <a:t>je    </a:t>
                </a:r>
                <a:r>
                  <a:rPr lang="cs-CZ" sz="2800" dirty="0">
                    <a:solidFill>
                      <a:srgbClr val="FF0000"/>
                    </a:solidFill>
                  </a:rPr>
                  <a:t>1 m</a:t>
                </a:r>
                <a:r>
                  <a:rPr lang="cs-CZ" sz="2800" baseline="30000" dirty="0">
                    <a:solidFill>
                      <a:srgbClr val="FF0000"/>
                    </a:solidFill>
                  </a:rPr>
                  <a:t>3</a:t>
                </a:r>
                <a:r>
                  <a:rPr lang="cs-CZ" sz="2800" dirty="0">
                    <a:solidFill>
                      <a:srgbClr val="FF0000"/>
                    </a:solidFill>
                  </a:rPr>
                  <a:t>/s  </a:t>
                </a:r>
                <a:r>
                  <a:rPr lang="cs-CZ" sz="2800" dirty="0"/>
                  <a:t>.</a:t>
                </a:r>
                <a:endParaRPr lang="en-US" sz="2800" dirty="0"/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3200" b="1" dirty="0">
                    <a:solidFill>
                      <a:srgbClr val="0000CC"/>
                    </a:solidFill>
                  </a:rPr>
                  <a:t>Rovnice kontinuity</a:t>
                </a:r>
                <a:endParaRPr lang="en-US" sz="3200" dirty="0">
                  <a:solidFill>
                    <a:srgbClr val="0000CC"/>
                  </a:solidFill>
                </a:endParaRPr>
              </a:p>
              <a:p>
                <a:r>
                  <a:rPr lang="cs-CZ" sz="2800" dirty="0"/>
                  <a:t>Ideální kapalina je nestlačitelná, proto platí, </a:t>
                </a:r>
                <a:r>
                  <a:rPr lang="cs-CZ" sz="2800" dirty="0" smtClean="0"/>
                  <a:t>že  </a:t>
                </a:r>
                <a:r>
                  <a:rPr lang="cs-CZ" sz="2800" i="1" dirty="0" smtClean="0">
                    <a:solidFill>
                      <a:srgbClr val="FF0000"/>
                    </a:solidFill>
                  </a:rPr>
                  <a:t>S</a:t>
                </a:r>
                <a:r>
                  <a:rPr lang="cs-CZ" sz="2800" i="1" baseline="-25000" dirty="0" smtClean="0">
                    <a:solidFill>
                      <a:srgbClr val="FF0000"/>
                    </a:solidFill>
                  </a:rPr>
                  <a:t>1 </a:t>
                </a:r>
                <a:r>
                  <a:rPr lang="cs-CZ" sz="2800" i="1" dirty="0" smtClean="0">
                    <a:solidFill>
                      <a:srgbClr val="FF0000"/>
                    </a:solidFill>
                  </a:rPr>
                  <a:t>v</a:t>
                </a:r>
                <a:r>
                  <a:rPr lang="cs-CZ" sz="2800" i="1" baseline="-25000" dirty="0" smtClean="0">
                    <a:solidFill>
                      <a:srgbClr val="FF0000"/>
                    </a:solidFill>
                  </a:rPr>
                  <a:t>1 </a:t>
                </a:r>
                <a14:m>
                  <m:oMath xmlns:m="http://schemas.openxmlformats.org/officeDocument/2006/math">
                    <m:r>
                      <a:rPr lang="cs-CZ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i="1" dirty="0" smtClean="0">
                    <a:solidFill>
                      <a:srgbClr val="FF0000"/>
                    </a:solidFill>
                  </a:rPr>
                  <a:t>S</a:t>
                </a:r>
                <a:r>
                  <a:rPr lang="cs-CZ" sz="2800" i="1" baseline="-25000" dirty="0" smtClean="0">
                    <a:solidFill>
                      <a:srgbClr val="FF0000"/>
                    </a:solidFill>
                  </a:rPr>
                  <a:t>2 </a:t>
                </a:r>
                <a:r>
                  <a:rPr lang="cs-CZ" sz="2800" i="1" dirty="0" smtClean="0">
                    <a:solidFill>
                      <a:srgbClr val="FF0000"/>
                    </a:solidFill>
                  </a:rPr>
                  <a:t>v</a:t>
                </a:r>
                <a:r>
                  <a:rPr lang="cs-CZ" sz="2800" i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cs-CZ" sz="2800" dirty="0" smtClean="0"/>
                  <a:t>    </a:t>
                </a:r>
                <a:endParaRPr lang="en-US" sz="2800" dirty="0"/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		</a:t>
                </a:r>
              </a:p>
              <a:p>
                <a:pPr algn="just"/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  </a:t>
                </a:r>
                <a:r>
                  <a:rPr lang="cs-CZ" sz="2800" dirty="0" smtClean="0">
                    <a:cs typeface="Arial" panose="020B0604020202020204" pitchFamily="34" charset="0"/>
                  </a:rPr>
                  <a:t>Při ustáleném proudění ideální kapaliny 							  je součin obsahu průřezu 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cs-CZ" sz="2800" dirty="0" smtClean="0">
                    <a:cs typeface="Arial" panose="020B0604020202020204" pitchFamily="34" charset="0"/>
                  </a:rPr>
                  <a:t>  a  rychlosti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cs-CZ" sz="2800" dirty="0" smtClean="0">
                    <a:cs typeface="Arial" panose="020B0604020202020204" pitchFamily="34" charset="0"/>
                  </a:rPr>
                  <a:t> </a:t>
                </a:r>
                <a:endParaRPr lang="cs-CZ" sz="2800" dirty="0"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	  v každém místě potrubí stejný</a:t>
                </a:r>
              </a:p>
              <a:p>
                <a:pPr algn="just"/>
                <a:endParaRPr lang="cs-CZ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					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cs-CZ" sz="3200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400" dirty="0" smtClean="0">
                    <a:solidFill>
                      <a:srgbClr val="FF0000"/>
                    </a:solidFill>
                  </a:rPr>
                  <a:t>   konst.</a:t>
                </a:r>
                <a:endParaRPr lang="cs-CZ" sz="2400" dirty="0">
                  <a:solidFill>
                    <a:srgbClr val="FF0000"/>
                  </a:solidFill>
                </a:endParaRP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43591"/>
                <a:ext cx="10605155" cy="6926512"/>
              </a:xfrm>
              <a:prstGeom prst="rect">
                <a:avLst/>
              </a:prstGeom>
              <a:blipFill rotWithShape="0">
                <a:blip r:embed="rId2"/>
                <a:stretch>
                  <a:fillRect l="-1437" r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4314866"/>
            <a:ext cx="2969110" cy="23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011220" y="642369"/>
                <a:ext cx="10277774" cy="6215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3200" b="1" noProof="1" smtClean="0">
                    <a:solidFill>
                      <a:srgbClr val="0000CC"/>
                    </a:solidFill>
                  </a:rPr>
                  <a:t>Bernoulliova</a:t>
                </a:r>
                <a:r>
                  <a:rPr lang="cs-CZ" sz="3200" b="1" dirty="0" smtClean="0">
                    <a:solidFill>
                      <a:srgbClr val="0000CC"/>
                    </a:solidFill>
                  </a:rPr>
                  <a:t>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rovnice</a:t>
                </a:r>
                <a:endParaRPr lang="en-US" sz="3200" dirty="0">
                  <a:solidFill>
                    <a:srgbClr val="0000CC"/>
                  </a:solidFill>
                </a:endParaRPr>
              </a:p>
              <a:p>
                <a:r>
                  <a:rPr lang="cs-CZ" sz="2800" dirty="0" smtClean="0"/>
                  <a:t>Změní-li </a:t>
                </a:r>
                <a:r>
                  <a:rPr lang="cs-CZ" sz="2800" dirty="0"/>
                  <a:t>se při ustáleném proudění ideální kapaliny plocha průřezu ve vodorovné trubici, musí platit :  </a:t>
                </a:r>
                <a:r>
                  <a:rPr lang="cs-CZ" sz="2800" dirty="0" smtClean="0"/>
                  <a:t>	</a:t>
                </a:r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součet kinetické  a  tlakové  </a:t>
                </a:r>
                <a:r>
                  <a:rPr lang="cs-CZ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potenciální energie kapaliny </a:t>
                </a:r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o </a:t>
                </a:r>
                <a:r>
                  <a:rPr lang="cs-CZ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jednotkovém </a:t>
                </a:r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objemu  </a:t>
                </a:r>
                <a:r>
                  <a:rPr lang="cs-CZ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je ve všech místech trubice stejný </a:t>
                </a:r>
                <a:r>
                  <a:rPr lang="cs-CZ" sz="28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.</a:t>
                </a:r>
                <a:endPara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cs-CZ" sz="1600" dirty="0"/>
                  <a:t> </a:t>
                </a:r>
                <a:endParaRPr lang="en-US" sz="1600" dirty="0"/>
              </a:p>
              <a:p>
                <a:r>
                  <a:rPr lang="cs-CZ" sz="3600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cs-CZ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2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3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cs-CZ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3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		 </a:t>
                </a:r>
                <a14:m>
                  <m:oMath xmlns:m="http://schemas.openxmlformats.org/officeDocument/2006/math"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cs-CZ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cs-CZ" sz="36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cs-CZ" sz="32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  <a:p>
                <a:endParaRPr lang="cs-CZ" sz="1600" dirty="0" smtClean="0"/>
              </a:p>
              <a:p>
                <a:r>
                  <a:rPr lang="cs-CZ" sz="2800" noProof="1" smtClean="0"/>
                  <a:t>Bernouliova</a:t>
                </a:r>
                <a:r>
                  <a:rPr lang="cs-CZ" sz="2800" dirty="0" smtClean="0"/>
                  <a:t>  rovnice  </a:t>
                </a:r>
                <a:r>
                  <a:rPr lang="cs-CZ" sz="2800" dirty="0"/>
                  <a:t>je vyjádřením </a:t>
                </a:r>
                <a:r>
                  <a:rPr lang="cs-CZ" sz="2800" dirty="0" smtClean="0"/>
                  <a:t> zákona  </a:t>
                </a:r>
                <a:r>
                  <a:rPr lang="cs-CZ" sz="2800" dirty="0"/>
                  <a:t>zachování mechanické energie </a:t>
                </a:r>
                <a:r>
                  <a:rPr lang="cs-CZ" sz="2800" dirty="0" smtClean="0"/>
                  <a:t> pro </a:t>
                </a:r>
                <a:r>
                  <a:rPr lang="cs-CZ" sz="2800" dirty="0"/>
                  <a:t>proudění </a:t>
                </a:r>
                <a:r>
                  <a:rPr lang="cs-CZ" sz="2800" dirty="0" smtClean="0"/>
                  <a:t> ideální </a:t>
                </a:r>
                <a:r>
                  <a:rPr lang="cs-CZ" sz="2800" dirty="0"/>
                  <a:t>kapaliny bez vnitřního tření :</a:t>
                </a:r>
                <a:endParaRPr lang="en-US" sz="2800" dirty="0"/>
              </a:p>
              <a:p>
                <a:r>
                  <a:rPr lang="cs-CZ" sz="2800" dirty="0" smtClean="0">
                    <a:solidFill>
                      <a:srgbClr val="FF0000"/>
                    </a:solidFill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 +  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𝑘𝑜𝑛𝑠𝑡</m:t>
                    </m:r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cs-CZ" sz="2800" dirty="0" smtClean="0">
                    <a:solidFill>
                      <a:srgbClr val="FF0000"/>
                    </a:solidFill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</m:t>
                        </m:r>
                      </m:sup>
                    </m:sSubSup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+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</m:t>
                        </m:r>
                      </m:sup>
                    </m:sSubSup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+ 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800" dirty="0" smtClean="0"/>
                  <a:t>		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20" y="642369"/>
                <a:ext cx="10277774" cy="6215632"/>
              </a:xfrm>
              <a:prstGeom prst="rect">
                <a:avLst/>
              </a:prstGeom>
              <a:blipFill rotWithShape="0">
                <a:blip r:embed="rId2"/>
                <a:stretch>
                  <a:fillRect l="-1542" t="-1275" r="-1008" b="-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2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03643" y="0"/>
            <a:ext cx="1098355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cs-CZ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</a:p>
          <a:p>
            <a:r>
              <a:rPr lang="cs-CZ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 </a:t>
            </a:r>
            <a:r>
              <a:rPr lang="cs-CZ" sz="2800" dirty="0" smtClean="0">
                <a:cs typeface="Times New Roman" panose="02020603050405020304" pitchFamily="18" charset="0"/>
              </a:rPr>
              <a:t>Zúžení průřezu trubice má za následek									 zvětšení rychlosti proudící kapaliny ale</a:t>
            </a:r>
          </a:p>
          <a:p>
            <a:r>
              <a:rPr lang="cs-CZ" sz="2800" dirty="0"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cs typeface="Times New Roman" panose="02020603050405020304" pitchFamily="18" charset="0"/>
              </a:rPr>
              <a:t>								 současně tu dochází  ke snížení tlaku.</a:t>
            </a:r>
          </a:p>
          <a:p>
            <a:endParaRPr lang="cs-CZ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Aerodynamické paradoxon  </a:t>
            </a:r>
            <a:r>
              <a:rPr lang="cs-CZ" sz="3200" b="1" dirty="0" smtClean="0">
                <a:solidFill>
                  <a:srgbClr val="0000CC"/>
                </a:solidFill>
              </a:rPr>
              <a:t> </a:t>
            </a:r>
            <a:r>
              <a:rPr lang="cs-CZ" sz="2800" dirty="0"/>
              <a:t>_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  </a:t>
            </a:r>
            <a:r>
              <a:rPr lang="cs-CZ" sz="2800" dirty="0" smtClean="0"/>
              <a:t>při velmi značném  zúžení 								trubice se  nepřímo úměrně  značně  zvětší 							rychlost kapaliny</a:t>
            </a:r>
            <a:r>
              <a:rPr lang="cs-CZ" sz="2800" dirty="0" smtClean="0">
                <a:cs typeface="Times New Roman" panose="02020603050405020304" pitchFamily="18" charset="0"/>
              </a:rPr>
              <a:t> a</a:t>
            </a:r>
            <a:r>
              <a:rPr lang="cs-CZ" sz="2800" dirty="0"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cs typeface="Times New Roman" panose="02020603050405020304" pitchFamily="18" charset="0"/>
              </a:rPr>
              <a:t>dojde k velkému poklesu 							tlaku  až do té míry, že tlak je nižší, než je tlak 							atmosférický.  Vzniká tak 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podtlak  </a:t>
            </a:r>
            <a:r>
              <a:rPr lang="cs-CZ" sz="2800" dirty="0" smtClean="0">
                <a:cs typeface="Times New Roman" panose="02020603050405020304" pitchFamily="18" charset="0"/>
              </a:rPr>
              <a:t>a  do 								trubice je</a:t>
            </a:r>
            <a:r>
              <a:rPr lang="cs-CZ" sz="2800" dirty="0"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cs typeface="Times New Roman" panose="02020603050405020304" pitchFamily="18" charset="0"/>
              </a:rPr>
              <a:t>nasáván vzduch.</a:t>
            </a:r>
          </a:p>
          <a:p>
            <a:r>
              <a:rPr lang="cs-CZ" sz="2800" dirty="0"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cs typeface="Times New Roman" panose="02020603050405020304" pitchFamily="18" charset="0"/>
              </a:rPr>
              <a:t>						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Podtlak</a:t>
            </a:r>
            <a:r>
              <a:rPr lang="cs-CZ" sz="2800" dirty="0" smtClean="0">
                <a:cs typeface="Times New Roman" panose="02020603050405020304" pitchFamily="18" charset="0"/>
              </a:rPr>
              <a:t>  vzniká i tehdy, když trubicí proudí velkou rychlostí plyn.</a:t>
            </a:r>
            <a:r>
              <a:rPr lang="cs-CZ" sz="2800" dirty="0"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cs typeface="Times New Roman" panose="02020603050405020304" pitchFamily="18" charset="0"/>
              </a:rPr>
              <a:t>Na tomto principu jsou založeny vodní vývěvy, mechanické rozprašovače  a  stříkací pistole.			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4" y="398033"/>
            <a:ext cx="3689872" cy="22698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3" y="3550024"/>
            <a:ext cx="2807746" cy="22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2115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1599</TotalTime>
  <Words>221</Words>
  <Application>Microsoft Office PowerPoint</Application>
  <PresentationFormat>Širokoúhlá obrazovka</PresentationFormat>
  <Paragraphs>119</Paragraphs>
  <Slides>13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Century Gothic</vt:lpstr>
      <vt:lpstr>Times New Roman</vt:lpstr>
      <vt:lpstr>Wingdings 3</vt:lpstr>
      <vt:lpstr>Řez</vt:lpstr>
      <vt:lpstr>Prezentace aplikace PowerPoint</vt:lpstr>
      <vt:lpstr>MECHANIKA  TEKUTIN  -  ATMOSFÉRICKÝ TLAK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Šimon Hajník</cp:lastModifiedBy>
  <cp:revision>133</cp:revision>
  <dcterms:created xsi:type="dcterms:W3CDTF">2022-12-08T13:54:21Z</dcterms:created>
  <dcterms:modified xsi:type="dcterms:W3CDTF">2023-02-25T14:08:25Z</dcterms:modified>
</cp:coreProperties>
</file>